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27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5" r:id="rId10"/>
    <p:sldId id="266" r:id="rId11"/>
    <p:sldId id="267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0" r:id="rId24"/>
    <p:sldId id="281" r:id="rId25"/>
    <p:sldId id="282" r:id="rId26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85413F7A-E7F4-4AA6-8267-BC06C294DCFC}" type="datetimeFigureOut">
              <a:rPr lang="en-US" smtClean="0"/>
              <a:t>11/19/2009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93BA5C61-D142-4C96-BED1-683CC6AB63C5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11/18/2009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11/18/2009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11/18/2009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11/18/2009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11/18/2009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11/18/2009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11/18/2009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11/18/2009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11/18/2009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11/18/2009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11/18/2009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11/18/2009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Alice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Mathematical Expressions, Conditional Statements, Control Structures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If/Else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the alien is smaller than the object</a:t>
            </a:r>
          </a:p>
          <a:p>
            <a:pPr lvl="1"/>
            <a:r>
              <a:rPr lang="en-US" dirty="0" smtClean="0"/>
              <a:t>Move around it</a:t>
            </a:r>
          </a:p>
          <a:p>
            <a:r>
              <a:rPr lang="en-US" dirty="0" smtClean="0"/>
              <a:t>Else</a:t>
            </a:r>
          </a:p>
          <a:p>
            <a:pPr lvl="1"/>
            <a:r>
              <a:rPr lang="en-US" dirty="0" smtClean="0"/>
              <a:t>Move right through it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r>
              <a:rPr lang="en-US" dirty="0" smtClean="0"/>
              <a:t>Can resize the object to check both cases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Relational Operators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Relational operators are functions of the </a:t>
            </a:r>
            <a:r>
              <a:rPr lang="en-US" b="1" dirty="0" smtClean="0"/>
              <a:t>world</a:t>
            </a:r>
            <a:r>
              <a:rPr lang="en-US" dirty="0" smtClean="0"/>
              <a:t> object</a:t>
            </a:r>
          </a:p>
          <a:p>
            <a:pPr lvl="1">
              <a:buNone/>
            </a:pPr>
            <a:r>
              <a:rPr lang="en-US" dirty="0" smtClean="0"/>
              <a:t>	A == B				A is equal to B</a:t>
            </a:r>
          </a:p>
          <a:p>
            <a:pPr lvl="1">
              <a:buNone/>
            </a:pPr>
            <a:r>
              <a:rPr lang="en-US" dirty="0" smtClean="0"/>
              <a:t>	</a:t>
            </a:r>
            <a:r>
              <a:rPr lang="en-US" dirty="0" smtClean="0"/>
              <a:t>A != B				A is not equal to B</a:t>
            </a:r>
          </a:p>
          <a:p>
            <a:pPr lvl="1">
              <a:buNone/>
            </a:pPr>
            <a:r>
              <a:rPr lang="en-US" dirty="0" smtClean="0"/>
              <a:t>	A &gt; B				A greater than B</a:t>
            </a:r>
          </a:p>
          <a:p>
            <a:pPr lvl="1">
              <a:buNone/>
            </a:pPr>
            <a:r>
              <a:rPr lang="en-US" dirty="0" smtClean="0"/>
              <a:t>	</a:t>
            </a:r>
            <a:r>
              <a:rPr lang="en-US" dirty="0" smtClean="0"/>
              <a:t>A &lt; B				A less than B</a:t>
            </a:r>
          </a:p>
          <a:p>
            <a:pPr lvl="1">
              <a:buNone/>
            </a:pPr>
            <a:r>
              <a:rPr lang="en-US" dirty="0" smtClean="0"/>
              <a:t>	</a:t>
            </a:r>
            <a:r>
              <a:rPr lang="en-US" dirty="0" smtClean="0"/>
              <a:t>A &gt;= B				A </a:t>
            </a:r>
            <a:r>
              <a:rPr lang="en-US" dirty="0" err="1" smtClean="0"/>
              <a:t>gte</a:t>
            </a:r>
            <a:r>
              <a:rPr lang="en-US" dirty="0" smtClean="0"/>
              <a:t> B</a:t>
            </a:r>
          </a:p>
          <a:p>
            <a:pPr lvl="1">
              <a:buNone/>
            </a:pPr>
            <a:r>
              <a:rPr lang="en-US" dirty="0" smtClean="0"/>
              <a:t>	</a:t>
            </a:r>
            <a:r>
              <a:rPr lang="en-US" dirty="0" smtClean="0"/>
              <a:t>A &lt;= B				A </a:t>
            </a:r>
            <a:r>
              <a:rPr lang="en-US" dirty="0" err="1" smtClean="0"/>
              <a:t>lte</a:t>
            </a:r>
            <a:r>
              <a:rPr lang="en-US" dirty="0" smtClean="0"/>
              <a:t> B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If/Else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the alien’s height &lt; 2 then</a:t>
            </a:r>
          </a:p>
          <a:p>
            <a:pPr lvl="1"/>
            <a:r>
              <a:rPr lang="en-US" dirty="0" smtClean="0"/>
              <a:t>Move around it</a:t>
            </a:r>
          </a:p>
          <a:p>
            <a:r>
              <a:rPr lang="en-US" dirty="0" smtClean="0"/>
              <a:t>Else</a:t>
            </a:r>
          </a:p>
          <a:p>
            <a:pPr lvl="1"/>
            <a:r>
              <a:rPr lang="en-US" dirty="0" smtClean="0"/>
              <a:t>Move right through it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r>
              <a:rPr lang="en-US" dirty="0" smtClean="0"/>
              <a:t>Change the number 2 to test both cases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Repetition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Sometimes you want to repeat some code multiple times</a:t>
            </a:r>
          </a:p>
          <a:p>
            <a:r>
              <a:rPr lang="en-US" dirty="0" smtClean="0"/>
              <a:t>Example: Make a flying cow</a:t>
            </a:r>
          </a:p>
          <a:p>
            <a:pPr lvl="1"/>
            <a:r>
              <a:rPr lang="en-US" dirty="0" smtClean="0"/>
              <a:t>Should wiggle front legs together as it flies, like a dolphin kick</a:t>
            </a:r>
          </a:p>
          <a:p>
            <a:pPr lvl="1"/>
            <a:r>
              <a:rPr lang="en-US" dirty="0" smtClean="0"/>
              <a:t>Remember how to do this?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Flying Cow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962400"/>
            <a:ext cx="8229600" cy="2163763"/>
          </a:xfrm>
        </p:spPr>
        <p:txBody>
          <a:bodyPr/>
          <a:lstStyle/>
          <a:p>
            <a:r>
              <a:rPr lang="en-US" dirty="0" smtClean="0"/>
              <a:t>Problem: We would like the cow to wiggle her legs a total of 5 times, but it is a pain to copy the turn code 4 more times </a:t>
            </a:r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3000" y="1600200"/>
            <a:ext cx="6503987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Repetition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can use a loop to repeat any block as many times as we like</a:t>
            </a:r>
          </a:p>
          <a:p>
            <a:r>
              <a:rPr lang="en-US" dirty="0" smtClean="0"/>
              <a:t>Use LOOP to repeat something some known number of times</a:t>
            </a:r>
          </a:p>
          <a:p>
            <a:r>
              <a:rPr lang="en-US" dirty="0" smtClean="0"/>
              <a:t>Use WHILE to repeat something while some condition is true</a:t>
            </a:r>
          </a:p>
          <a:p>
            <a:pPr lvl="1"/>
            <a:r>
              <a:rPr lang="en-US" dirty="0" smtClean="0"/>
              <a:t>Once the condition becomes false, the loop will stop</a:t>
            </a: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Version 1</a:t>
            </a:r>
            <a:endParaRPr lang="en-US" dirty="0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90600" y="1981200"/>
            <a:ext cx="6771429" cy="25333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1905000" y="4953000"/>
            <a:ext cx="491512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Off a bit, why?   Consider that we want the legs to </a:t>
            </a:r>
          </a:p>
          <a:p>
            <a:r>
              <a:rPr lang="en-US" dirty="0" smtClean="0"/>
              <a:t>move together like a dolphin kick, not running</a:t>
            </a:r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Version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leg turning is done at the same time; requires another “Do Together” block</a:t>
            </a:r>
            <a:endParaRPr lang="en-US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2971800"/>
            <a:ext cx="8351837" cy="2647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2286000" y="6019800"/>
            <a:ext cx="41849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To try:  Change Number of times to Infinity</a:t>
            </a:r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Flying Cow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52600" y="1371600"/>
            <a:ext cx="5665885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2133600" y="6096000"/>
            <a:ext cx="52148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Reminder: Can also move camera around in the scene</a:t>
            </a:r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While Loop</a:t>
            </a:r>
            <a:endParaRPr lang="en-US" dirty="0"/>
          </a:p>
        </p:txBody>
      </p:sp>
      <p:sp>
        <p:nvSpPr>
          <p:cNvPr id="4" name="Flowchart: Decision 3"/>
          <p:cNvSpPr/>
          <p:nvPr/>
        </p:nvSpPr>
        <p:spPr>
          <a:xfrm>
            <a:off x="3124200" y="2057400"/>
            <a:ext cx="2286000" cy="1524000"/>
          </a:xfrm>
          <a:prstGeom prst="flowChartDecis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Is Condition True?</a:t>
            </a:r>
            <a:endParaRPr lang="en-US" dirty="0"/>
          </a:p>
        </p:txBody>
      </p:sp>
      <p:cxnSp>
        <p:nvCxnSpPr>
          <p:cNvPr id="5" name="Straight Arrow Connector 4"/>
          <p:cNvCxnSpPr>
            <a:endCxn id="4" idx="0"/>
          </p:cNvCxnSpPr>
          <p:nvPr/>
        </p:nvCxnSpPr>
        <p:spPr>
          <a:xfrm rot="5400000">
            <a:off x="4038600" y="1828800"/>
            <a:ext cx="4572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Flowchart: Process 5"/>
          <p:cNvSpPr/>
          <p:nvPr/>
        </p:nvSpPr>
        <p:spPr>
          <a:xfrm>
            <a:off x="1447800" y="4038600"/>
            <a:ext cx="1676400" cy="914400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Do This Action</a:t>
            </a:r>
            <a:endParaRPr lang="en-US" dirty="0"/>
          </a:p>
        </p:txBody>
      </p:sp>
      <p:sp>
        <p:nvSpPr>
          <p:cNvPr id="7" name="Flowchart: Connector 6"/>
          <p:cNvSpPr/>
          <p:nvPr/>
        </p:nvSpPr>
        <p:spPr>
          <a:xfrm>
            <a:off x="4038600" y="5334000"/>
            <a:ext cx="533400" cy="5334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hape 7"/>
          <p:cNvCxnSpPr>
            <a:stCxn id="4" idx="1"/>
            <a:endCxn id="6" idx="0"/>
          </p:cNvCxnSpPr>
          <p:nvPr/>
        </p:nvCxnSpPr>
        <p:spPr>
          <a:xfrm rot="10800000" flipV="1">
            <a:off x="2286000" y="2819400"/>
            <a:ext cx="838200" cy="1219200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hape 8"/>
          <p:cNvCxnSpPr>
            <a:stCxn id="6" idx="3"/>
            <a:endCxn id="4" idx="2"/>
          </p:cNvCxnSpPr>
          <p:nvPr/>
        </p:nvCxnSpPr>
        <p:spPr>
          <a:xfrm flipV="1">
            <a:off x="3124200" y="3581400"/>
            <a:ext cx="1143000" cy="914400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2362200" y="2438400"/>
            <a:ext cx="5999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True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715000" y="2438400"/>
            <a:ext cx="6529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False</a:t>
            </a:r>
            <a:endParaRPr lang="en-US" dirty="0"/>
          </a:p>
        </p:txBody>
      </p:sp>
      <p:cxnSp>
        <p:nvCxnSpPr>
          <p:cNvPr id="13" name="Shape 12"/>
          <p:cNvCxnSpPr>
            <a:stCxn id="4" idx="3"/>
            <a:endCxn id="7" idx="6"/>
          </p:cNvCxnSpPr>
          <p:nvPr/>
        </p:nvCxnSpPr>
        <p:spPr>
          <a:xfrm flipH="1">
            <a:off x="4572000" y="2819400"/>
            <a:ext cx="838200" cy="2781300"/>
          </a:xfrm>
          <a:prstGeom prst="bentConnector3">
            <a:avLst>
              <a:gd name="adj1" fmla="val -169091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Coverage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Arithmetic Expressions</a:t>
            </a:r>
          </a:p>
          <a:p>
            <a:r>
              <a:rPr lang="en-US" dirty="0" smtClean="0"/>
              <a:t>Built-in Functions</a:t>
            </a:r>
          </a:p>
          <a:p>
            <a:r>
              <a:rPr lang="en-US" dirty="0" smtClean="0"/>
              <a:t>Conditional Execution</a:t>
            </a:r>
          </a:p>
          <a:p>
            <a:pPr lvl="1"/>
            <a:r>
              <a:rPr lang="en-US" dirty="0" smtClean="0"/>
              <a:t>If/Then Statements</a:t>
            </a:r>
          </a:p>
          <a:p>
            <a:r>
              <a:rPr lang="en-US" dirty="0" smtClean="0"/>
              <a:t>Control Structures</a:t>
            </a:r>
          </a:p>
          <a:p>
            <a:pPr lvl="1"/>
            <a:r>
              <a:rPr lang="en-US" dirty="0" smtClean="0"/>
              <a:t>Loops</a:t>
            </a:r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While Loop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Make the alien try to randomly get close to the object</a:t>
            </a:r>
          </a:p>
          <a:p>
            <a:pPr lvl="1"/>
            <a:r>
              <a:rPr lang="en-US" dirty="0" smtClean="0"/>
              <a:t>While (alien’s distance to the object &gt; some value)</a:t>
            </a:r>
          </a:p>
          <a:p>
            <a:pPr lvl="2"/>
            <a:r>
              <a:rPr lang="en-US" dirty="0" smtClean="0"/>
              <a:t>Turn some random amount</a:t>
            </a:r>
          </a:p>
          <a:p>
            <a:pPr lvl="2"/>
            <a:r>
              <a:rPr lang="en-US" dirty="0" smtClean="0"/>
              <a:t>Go forward 1 meter</a:t>
            </a:r>
          </a:p>
          <a:p>
            <a:pPr lvl="1"/>
            <a:r>
              <a:rPr lang="en-US" dirty="0" smtClean="0"/>
              <a:t>Say “Found it!”</a:t>
            </a:r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Random Roll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While Loop code</a:t>
            </a:r>
            <a:r>
              <a:rPr lang="en-US" dirty="0" smtClean="0"/>
              <a:t>	</a:t>
            </a:r>
            <a:endParaRPr lang="en-US" dirty="0" smtClean="0"/>
          </a:p>
          <a:p>
            <a:pPr lvl="1"/>
            <a:r>
              <a:rPr lang="en-US" dirty="0" smtClean="0"/>
              <a:t>Many other versions possible</a:t>
            </a:r>
            <a:endParaRPr lang="en-US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288" y="2876550"/>
            <a:ext cx="8351837" cy="1104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Complex Loop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we click on the “Complex” loop then it shows additional loop options</a:t>
            </a:r>
          </a:p>
          <a:p>
            <a:r>
              <a:rPr lang="en-US" dirty="0" smtClean="0"/>
              <a:t>Most notably there is a loop “index”</a:t>
            </a:r>
          </a:p>
          <a:p>
            <a:pPr lvl="1"/>
            <a:r>
              <a:rPr lang="en-US" dirty="0" smtClean="0"/>
              <a:t>This is a variable that holds a number for the current iteration of the loop</a:t>
            </a:r>
          </a:p>
          <a:p>
            <a:pPr lvl="1"/>
            <a:r>
              <a:rPr lang="en-US" dirty="0" smtClean="0"/>
              <a:t>Sometimes we may want to do processing based on the index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828800" y="5410200"/>
            <a:ext cx="534633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Loop index from NUM1 to NUM2</a:t>
            </a:r>
          </a:p>
          <a:p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Loop body</a:t>
            </a:r>
            <a:endParaRPr lang="en-US" sz="2400" b="1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Complex Loop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opacity property sets how transparent an object is</a:t>
            </a:r>
          </a:p>
          <a:p>
            <a:pPr lvl="1"/>
            <a:r>
              <a:rPr lang="en-US" dirty="0" smtClean="0"/>
              <a:t>0 = invisible</a:t>
            </a:r>
          </a:p>
          <a:p>
            <a:pPr lvl="1"/>
            <a:r>
              <a:rPr lang="en-US" dirty="0" smtClean="0"/>
              <a:t>1 = fully solid</a:t>
            </a:r>
          </a:p>
          <a:p>
            <a:r>
              <a:rPr lang="en-US" dirty="0" smtClean="0"/>
              <a:t>Use the complicated loop to make the cow</a:t>
            </a:r>
          </a:p>
          <a:p>
            <a:pPr lvl="1"/>
            <a:r>
              <a:rPr lang="en-US" dirty="0" smtClean="0"/>
              <a:t>Fade from invisible to visible</a:t>
            </a:r>
          </a:p>
          <a:p>
            <a:pPr lvl="1"/>
            <a:r>
              <a:rPr lang="en-US" dirty="0" smtClean="0"/>
              <a:t>Fade from visible to invisible</a:t>
            </a:r>
            <a:endParaRPr lang="en-US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5715000"/>
            <a:ext cx="8361363" cy="781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 Exercise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Make a kangaroo jump onto a crate.  The legs should make a hopping motion.  Use the height/width of the objects to guide the forward and upward movements.</a:t>
            </a:r>
            <a:endParaRPr lang="en-US" dirty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67000" y="4191000"/>
            <a:ext cx="3543300" cy="2219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9600" y="3962400"/>
            <a:ext cx="8342313" cy="267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2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2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 Exercise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295400"/>
            <a:ext cx="8229600" cy="4525963"/>
          </a:xfrm>
        </p:spPr>
        <p:txBody>
          <a:bodyPr/>
          <a:lstStyle/>
          <a:p>
            <a:r>
              <a:rPr lang="en-US" dirty="0" smtClean="0"/>
              <a:t>Create a new event</a:t>
            </a:r>
          </a:p>
          <a:p>
            <a:pPr lvl="1"/>
            <a:r>
              <a:rPr lang="en-US" dirty="0" smtClean="0"/>
              <a:t>Let the mouse move any object</a:t>
            </a:r>
          </a:p>
          <a:p>
            <a:r>
              <a:rPr lang="en-US" dirty="0" smtClean="0"/>
              <a:t>Create a loop so the kangaroo turns toward the crate and moves toward it ½ meter until it is close to the crate, then it stops and says “GOT IT”</a:t>
            </a:r>
          </a:p>
          <a:p>
            <a:pPr lvl="1"/>
            <a:r>
              <a:rPr lang="en-US" dirty="0" smtClean="0"/>
              <a:t>Use the mouse to move the crate around; the kangaroo should chase it</a:t>
            </a:r>
            <a:endParaRPr lang="en-US" dirty="0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3000" y="5381625"/>
            <a:ext cx="5886450" cy="147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Alice provides a set of built-in </a:t>
            </a:r>
            <a:r>
              <a:rPr lang="en-US" b="1" dirty="0" smtClean="0"/>
              <a:t>functions</a:t>
            </a:r>
          </a:p>
          <a:p>
            <a:pPr lvl="1"/>
            <a:r>
              <a:rPr lang="en-US" dirty="0" smtClean="0"/>
              <a:t>Similar to methods but like a mathematical function</a:t>
            </a:r>
          </a:p>
          <a:p>
            <a:pPr lvl="1"/>
            <a:r>
              <a:rPr lang="en-US" dirty="0" smtClean="0"/>
              <a:t>Takes some input and computes some output</a:t>
            </a:r>
          </a:p>
          <a:p>
            <a:pPr lvl="2"/>
            <a:r>
              <a:rPr lang="en-US" dirty="0" smtClean="0"/>
              <a:t>E.g. </a:t>
            </a:r>
            <a:r>
              <a:rPr lang="en-US" dirty="0" err="1" smtClean="0"/>
              <a:t>SquareRoot</a:t>
            </a:r>
            <a:r>
              <a:rPr lang="en-US" dirty="0" smtClean="0"/>
              <a:t>(25)</a:t>
            </a:r>
          </a:p>
          <a:p>
            <a:pPr lvl="2"/>
            <a:r>
              <a:rPr lang="en-US" dirty="0" smtClean="0"/>
              <a:t>We say the function </a:t>
            </a:r>
            <a:r>
              <a:rPr lang="en-US" b="1" dirty="0" smtClean="0"/>
              <a:t>returns</a:t>
            </a:r>
            <a:r>
              <a:rPr lang="en-US" dirty="0" smtClean="0"/>
              <a:t> the value 5 and has an </a:t>
            </a:r>
            <a:r>
              <a:rPr lang="en-US" b="1" dirty="0" smtClean="0"/>
              <a:t>input parameter </a:t>
            </a:r>
            <a:r>
              <a:rPr lang="en-US" dirty="0" smtClean="0"/>
              <a:t>of 25</a:t>
            </a:r>
          </a:p>
          <a:p>
            <a:pPr lvl="1"/>
            <a:r>
              <a:rPr lang="en-US" dirty="0" smtClean="0"/>
              <a:t>Built-in functions give us information about properties of objects and relationship to other objects (e.g. distance, position in world, width)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Click on the functions tab after selecting an object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90800" y="2209800"/>
            <a:ext cx="3038475" cy="4067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Arithmetic Function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Make the alien on wheels move to another object</a:t>
            </a:r>
          </a:p>
          <a:p>
            <a:r>
              <a:rPr lang="en-US" dirty="0" smtClean="0"/>
              <a:t>If we use are not careful it will move right through the object</a:t>
            </a:r>
          </a:p>
          <a:p>
            <a:r>
              <a:rPr lang="en-US" dirty="0" smtClean="0"/>
              <a:t>We can experiment to find a good number</a:t>
            </a:r>
          </a:p>
          <a:p>
            <a:endParaRPr lang="en-US" dirty="0" smtClean="0"/>
          </a:p>
          <a:p>
            <a:r>
              <a:rPr lang="en-US" dirty="0" smtClean="0"/>
              <a:t>More generally, we could change the distance it moves to the function that computes the distance between the two objects</a:t>
            </a:r>
          </a:p>
          <a:p>
            <a:pPr lvl="1"/>
            <a:r>
              <a:rPr lang="en-US" dirty="0" smtClean="0"/>
              <a:t>Drag the distance function over the “1 meter” box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0" y="3733800"/>
            <a:ext cx="3476625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47800" y="5943600"/>
            <a:ext cx="60579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Arithmetic Function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Now the alien moves to the middle of the object; how to fix this?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Arithmetic Function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525963"/>
          </a:xfrm>
        </p:spPr>
        <p:txBody>
          <a:bodyPr/>
          <a:lstStyle/>
          <a:p>
            <a:r>
              <a:rPr lang="en-US" dirty="0" smtClean="0"/>
              <a:t>Should move a distance:</a:t>
            </a:r>
          </a:p>
          <a:p>
            <a:pPr lvl="1">
              <a:buNone/>
            </a:pPr>
            <a:r>
              <a:rPr lang="en-US" dirty="0" smtClean="0"/>
              <a:t>(distance to object) – (Object width)/2 – </a:t>
            </a:r>
          </a:p>
          <a:p>
            <a:pPr lvl="1">
              <a:buNone/>
            </a:pPr>
            <a:r>
              <a:rPr lang="en-US" dirty="0" smtClean="0"/>
              <a:t>(alien width)/2</a:t>
            </a:r>
          </a:p>
          <a:p>
            <a:pPr lvl="1">
              <a:buNone/>
            </a:pPr>
            <a:endParaRPr lang="en-US" dirty="0" smtClean="0"/>
          </a:p>
          <a:p>
            <a:pPr lvl="1">
              <a:buNone/>
            </a:pPr>
            <a:r>
              <a:rPr lang="en-US" dirty="0" smtClean="0"/>
              <a:t>We can perform the math by clicking on the down arrow</a:t>
            </a:r>
            <a:endParaRPr lang="en-US" dirty="0" smtClean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4600" y="4038600"/>
            <a:ext cx="4448175" cy="266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If-Then</a:t>
            </a:r>
            <a:endParaRPr lang="en-US" dirty="0"/>
          </a:p>
        </p:txBody>
      </p:sp>
      <p:sp>
        <p:nvSpPr>
          <p:cNvPr id="4" name="Flowchart: Decision 3"/>
          <p:cNvSpPr/>
          <p:nvPr/>
        </p:nvSpPr>
        <p:spPr>
          <a:xfrm>
            <a:off x="3124200" y="2057400"/>
            <a:ext cx="2286000" cy="1524000"/>
          </a:xfrm>
          <a:prstGeom prst="flowChartDecis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Is Condition True?</a:t>
            </a:r>
            <a:endParaRPr lang="en-US" dirty="0"/>
          </a:p>
        </p:txBody>
      </p:sp>
      <p:cxnSp>
        <p:nvCxnSpPr>
          <p:cNvPr id="6" name="Straight Arrow Connector 5"/>
          <p:cNvCxnSpPr>
            <a:endCxn id="4" idx="0"/>
          </p:cNvCxnSpPr>
          <p:nvPr/>
        </p:nvCxnSpPr>
        <p:spPr>
          <a:xfrm rot="5400000">
            <a:off x="4038600" y="1828800"/>
            <a:ext cx="4572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Flowchart: Process 6"/>
          <p:cNvSpPr/>
          <p:nvPr/>
        </p:nvSpPr>
        <p:spPr>
          <a:xfrm>
            <a:off x="1447800" y="4038600"/>
            <a:ext cx="1676400" cy="914400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Do This Action</a:t>
            </a:r>
            <a:endParaRPr lang="en-US" dirty="0"/>
          </a:p>
        </p:txBody>
      </p:sp>
      <p:sp>
        <p:nvSpPr>
          <p:cNvPr id="8" name="Flowchart: Connector 7"/>
          <p:cNvSpPr/>
          <p:nvPr/>
        </p:nvSpPr>
        <p:spPr>
          <a:xfrm>
            <a:off x="4038600" y="5334000"/>
            <a:ext cx="533400" cy="5334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hape 9"/>
          <p:cNvCxnSpPr>
            <a:stCxn id="4" idx="1"/>
            <a:endCxn id="7" idx="0"/>
          </p:cNvCxnSpPr>
          <p:nvPr/>
        </p:nvCxnSpPr>
        <p:spPr>
          <a:xfrm rot="10800000" flipV="1">
            <a:off x="2286000" y="2819400"/>
            <a:ext cx="838200" cy="1219200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Elbow Connector 11"/>
          <p:cNvCxnSpPr>
            <a:stCxn id="4" idx="3"/>
            <a:endCxn id="8" idx="6"/>
          </p:cNvCxnSpPr>
          <p:nvPr/>
        </p:nvCxnSpPr>
        <p:spPr>
          <a:xfrm flipH="1">
            <a:off x="4572000" y="2819400"/>
            <a:ext cx="838200" cy="2781300"/>
          </a:xfrm>
          <a:prstGeom prst="bentConnector3">
            <a:avLst>
              <a:gd name="adj1" fmla="val -138546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hape 14"/>
          <p:cNvCxnSpPr>
            <a:stCxn id="7" idx="2"/>
            <a:endCxn id="8" idx="2"/>
          </p:cNvCxnSpPr>
          <p:nvPr/>
        </p:nvCxnSpPr>
        <p:spPr>
          <a:xfrm rot="16200000" flipH="1">
            <a:off x="2838450" y="4400550"/>
            <a:ext cx="647700" cy="1752600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2362200" y="2438400"/>
            <a:ext cx="5999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True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5715000" y="2438400"/>
            <a:ext cx="6529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False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2667000" y="6172200"/>
            <a:ext cx="316471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Single Path If Statement</a:t>
            </a:r>
            <a:endParaRPr lang="en-US" sz="2400" dirty="0"/>
          </a:p>
        </p:txBody>
      </p:sp>
      <p:sp>
        <p:nvSpPr>
          <p:cNvPr id="19" name="TextBox 18"/>
          <p:cNvSpPr txBox="1"/>
          <p:nvPr/>
        </p:nvSpPr>
        <p:spPr>
          <a:xfrm>
            <a:off x="7086601" y="1447800"/>
            <a:ext cx="1905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To create, drag “If/Else” from bottom to the code window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If-Then-Else</a:t>
            </a:r>
            <a:endParaRPr lang="en-US" dirty="0"/>
          </a:p>
        </p:txBody>
      </p:sp>
      <p:sp>
        <p:nvSpPr>
          <p:cNvPr id="4" name="Flowchart: Decision 3"/>
          <p:cNvSpPr/>
          <p:nvPr/>
        </p:nvSpPr>
        <p:spPr>
          <a:xfrm>
            <a:off x="3124200" y="2057400"/>
            <a:ext cx="2286000" cy="1524000"/>
          </a:xfrm>
          <a:prstGeom prst="flowChartDecis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Is Condition True?</a:t>
            </a:r>
            <a:endParaRPr lang="en-US" dirty="0"/>
          </a:p>
        </p:txBody>
      </p:sp>
      <p:cxnSp>
        <p:nvCxnSpPr>
          <p:cNvPr id="6" name="Straight Arrow Connector 5"/>
          <p:cNvCxnSpPr>
            <a:endCxn id="4" idx="0"/>
          </p:cNvCxnSpPr>
          <p:nvPr/>
        </p:nvCxnSpPr>
        <p:spPr>
          <a:xfrm rot="5400000">
            <a:off x="4038600" y="1828800"/>
            <a:ext cx="4572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Flowchart: Process 6"/>
          <p:cNvSpPr/>
          <p:nvPr/>
        </p:nvSpPr>
        <p:spPr>
          <a:xfrm>
            <a:off x="1447800" y="4038600"/>
            <a:ext cx="1676400" cy="914400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Do This Action</a:t>
            </a:r>
            <a:endParaRPr lang="en-US" dirty="0"/>
          </a:p>
        </p:txBody>
      </p:sp>
      <p:sp>
        <p:nvSpPr>
          <p:cNvPr id="8" name="Flowchart: Connector 7"/>
          <p:cNvSpPr/>
          <p:nvPr/>
        </p:nvSpPr>
        <p:spPr>
          <a:xfrm>
            <a:off x="4038600" y="5334000"/>
            <a:ext cx="533400" cy="5334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hape 9"/>
          <p:cNvCxnSpPr>
            <a:stCxn id="4" idx="1"/>
            <a:endCxn id="7" idx="0"/>
          </p:cNvCxnSpPr>
          <p:nvPr/>
        </p:nvCxnSpPr>
        <p:spPr>
          <a:xfrm rot="10800000" flipV="1">
            <a:off x="2286000" y="2819400"/>
            <a:ext cx="838200" cy="1219200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hape 14"/>
          <p:cNvCxnSpPr>
            <a:stCxn id="7" idx="2"/>
            <a:endCxn id="8" idx="2"/>
          </p:cNvCxnSpPr>
          <p:nvPr/>
        </p:nvCxnSpPr>
        <p:spPr>
          <a:xfrm rot="16200000" flipH="1">
            <a:off x="2838450" y="4400550"/>
            <a:ext cx="647700" cy="1752600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2362200" y="2438400"/>
            <a:ext cx="5999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True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5715000" y="2438400"/>
            <a:ext cx="6529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False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3352800" y="6172200"/>
            <a:ext cx="24752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If / Else Statement</a:t>
            </a:r>
            <a:endParaRPr lang="en-US" sz="2400" dirty="0"/>
          </a:p>
        </p:txBody>
      </p:sp>
      <p:sp>
        <p:nvSpPr>
          <p:cNvPr id="13" name="Flowchart: Process 12"/>
          <p:cNvSpPr/>
          <p:nvPr/>
        </p:nvSpPr>
        <p:spPr>
          <a:xfrm>
            <a:off x="5867400" y="4038600"/>
            <a:ext cx="1676400" cy="914400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Do Something Else</a:t>
            </a:r>
            <a:endParaRPr lang="en-US" dirty="0"/>
          </a:p>
        </p:txBody>
      </p:sp>
      <p:cxnSp>
        <p:nvCxnSpPr>
          <p:cNvPr id="19" name="Shape 18"/>
          <p:cNvCxnSpPr>
            <a:stCxn id="4" idx="3"/>
            <a:endCxn id="13" idx="0"/>
          </p:cNvCxnSpPr>
          <p:nvPr/>
        </p:nvCxnSpPr>
        <p:spPr>
          <a:xfrm>
            <a:off x="5410200" y="2819400"/>
            <a:ext cx="1295400" cy="1219200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hape 20"/>
          <p:cNvCxnSpPr>
            <a:stCxn id="13" idx="2"/>
            <a:endCxn id="8" idx="6"/>
          </p:cNvCxnSpPr>
          <p:nvPr/>
        </p:nvCxnSpPr>
        <p:spPr>
          <a:xfrm rot="5400000">
            <a:off x="5314950" y="4210050"/>
            <a:ext cx="647700" cy="2133600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</TotalTime>
  <Words>743</Words>
  <Application>Microsoft Office PowerPoint</Application>
  <PresentationFormat>On-screen Show (4:3)</PresentationFormat>
  <Paragraphs>126</Paragraphs>
  <Slides>25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Office Theme</vt:lpstr>
      <vt:lpstr>Alice</vt:lpstr>
      <vt:lpstr>Coverage</vt:lpstr>
      <vt:lpstr>Functions</vt:lpstr>
      <vt:lpstr>Functions</vt:lpstr>
      <vt:lpstr>Arithmetic Function Example</vt:lpstr>
      <vt:lpstr>Arithmetic Function Example</vt:lpstr>
      <vt:lpstr>Arithmetic Function Example</vt:lpstr>
      <vt:lpstr>If-Then</vt:lpstr>
      <vt:lpstr>If-Then-Else</vt:lpstr>
      <vt:lpstr>If/Else Example</vt:lpstr>
      <vt:lpstr>Relational Operators</vt:lpstr>
      <vt:lpstr>If/Else Example</vt:lpstr>
      <vt:lpstr>Repetition</vt:lpstr>
      <vt:lpstr>Flying Cow</vt:lpstr>
      <vt:lpstr>Repetition</vt:lpstr>
      <vt:lpstr>Version 1</vt:lpstr>
      <vt:lpstr>Version 2</vt:lpstr>
      <vt:lpstr>Flying Cow</vt:lpstr>
      <vt:lpstr>While Loop</vt:lpstr>
      <vt:lpstr>While Loop Example</vt:lpstr>
      <vt:lpstr>Random Roll</vt:lpstr>
      <vt:lpstr>More Complex Loop</vt:lpstr>
      <vt:lpstr>More Complex Loop Example</vt:lpstr>
      <vt:lpstr>Class Exercise</vt:lpstr>
      <vt:lpstr>Class Exercise 2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Alice</dc:title>
  <dc:creator>Kenrick</dc:creator>
  <cp:lastModifiedBy>Kenrick</cp:lastModifiedBy>
  <cp:revision>31</cp:revision>
  <dcterms:created xsi:type="dcterms:W3CDTF">2006-08-16T00:00:00Z</dcterms:created>
  <dcterms:modified xsi:type="dcterms:W3CDTF">2009-11-19T09:07:23Z</dcterms:modified>
</cp:coreProperties>
</file>