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413F7A-E7F4-4AA6-8267-BC06C294DCFC}" type="datetimeFigureOut">
              <a:rPr lang="en-US" smtClean="0"/>
              <a:t>11/19/2009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3BA5C61-D142-4C96-BED1-683CC6AB63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Mathematical Expressions, Conditional Statements, Control Structures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If/Else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alien is smaller than the object</a:t>
            </a:r>
          </a:p>
          <a:p>
            <a:pPr lvl="1"/>
            <a:r>
              <a:rPr lang="en-US" dirty="0" smtClean="0"/>
              <a:t>Move around it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Move right through 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Can resize the object to check both cases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operators are functions of the </a:t>
            </a:r>
            <a:r>
              <a:rPr lang="en-US" b="1" dirty="0" smtClean="0"/>
              <a:t>world</a:t>
            </a:r>
            <a:r>
              <a:rPr lang="en-US" dirty="0" smtClean="0"/>
              <a:t> object</a:t>
            </a:r>
          </a:p>
          <a:p>
            <a:pPr lvl="1">
              <a:buNone/>
            </a:pPr>
            <a:r>
              <a:rPr lang="en-US" dirty="0" smtClean="0"/>
              <a:t>	A == B				A is equal to B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A != B				A is not equal to B</a:t>
            </a:r>
          </a:p>
          <a:p>
            <a:pPr lvl="1">
              <a:buNone/>
            </a:pPr>
            <a:r>
              <a:rPr lang="en-US" dirty="0" smtClean="0"/>
              <a:t>	A &gt; B				A greater than B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A &lt; B				A less than B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A &gt;= B				A </a:t>
            </a:r>
            <a:r>
              <a:rPr lang="en-US" dirty="0" err="1" smtClean="0"/>
              <a:t>gte</a:t>
            </a:r>
            <a:r>
              <a:rPr lang="en-US" dirty="0" smtClean="0"/>
              <a:t> B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A &lt;= B				A </a:t>
            </a:r>
            <a:r>
              <a:rPr lang="en-US" dirty="0" err="1" smtClean="0"/>
              <a:t>lte</a:t>
            </a:r>
            <a:r>
              <a:rPr lang="en-US" dirty="0" smtClean="0"/>
              <a:t> B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If/Else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alien’s height &lt; 2 then</a:t>
            </a:r>
          </a:p>
          <a:p>
            <a:pPr lvl="1"/>
            <a:r>
              <a:rPr lang="en-US" dirty="0" smtClean="0"/>
              <a:t>Move around it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Move right through 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Change the number 2 to test both cases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want to repeat some code multiple times</a:t>
            </a:r>
          </a:p>
          <a:p>
            <a:r>
              <a:rPr lang="en-US" dirty="0" smtClean="0"/>
              <a:t>Example: Make a flying cow</a:t>
            </a:r>
          </a:p>
          <a:p>
            <a:pPr lvl="1"/>
            <a:r>
              <a:rPr lang="en-US" dirty="0" smtClean="0"/>
              <a:t>Should wiggle front legs together as it flies, like a dolphin kick</a:t>
            </a:r>
          </a:p>
          <a:p>
            <a:pPr lvl="1"/>
            <a:r>
              <a:rPr lang="en-US" dirty="0" smtClean="0"/>
              <a:t>Remember how to do this?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Cow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r>
              <a:rPr lang="en-US" dirty="0" smtClean="0"/>
              <a:t>Problem: We would like the cow to wiggle her legs a total of 5 times, but it is a pain to copy the turn code 4 more times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5039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a loop to repeat any block as many times as we like</a:t>
            </a:r>
          </a:p>
          <a:p>
            <a:r>
              <a:rPr lang="en-US" dirty="0" smtClean="0"/>
              <a:t>Use LOOP to repeat something some known number of times</a:t>
            </a:r>
          </a:p>
          <a:p>
            <a:r>
              <a:rPr lang="en-US" dirty="0" smtClean="0"/>
              <a:t>Use WHILE to repeat something while some condition is true</a:t>
            </a:r>
          </a:p>
          <a:p>
            <a:pPr lvl="1"/>
            <a:r>
              <a:rPr lang="en-US" dirty="0" smtClean="0"/>
              <a:t>Once the condition becomes false, the loop will stop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6771429" cy="253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4953000"/>
            <a:ext cx="491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 a bit, why?   Consider that we want the legs to </a:t>
            </a:r>
          </a:p>
          <a:p>
            <a:r>
              <a:rPr lang="en-US" dirty="0" smtClean="0"/>
              <a:t>move together like a dolphin kick, not running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leg turning is done at the same time; requires another “Do Together” block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83518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6019800"/>
            <a:ext cx="4184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try:  Change Number of times to Infinity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Cow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6658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521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Reminder: Can also move camera around in the scene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124200" y="2057400"/>
            <a:ext cx="2286000" cy="1524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Condition True?</a:t>
            </a:r>
            <a:endParaRPr lang="en-US" dirty="0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rot="5400000">
            <a:off x="4038600" y="182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1447800" y="4038600"/>
            <a:ext cx="16764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This Action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038600" y="53340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hape 7"/>
          <p:cNvCxnSpPr>
            <a:stCxn id="4" idx="1"/>
            <a:endCxn id="6" idx="0"/>
          </p:cNvCxnSpPr>
          <p:nvPr/>
        </p:nvCxnSpPr>
        <p:spPr>
          <a:xfrm rot="10800000" flipV="1">
            <a:off x="2286000" y="2819400"/>
            <a:ext cx="838200" cy="1219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6" idx="3"/>
            <a:endCxn id="4" idx="2"/>
          </p:cNvCxnSpPr>
          <p:nvPr/>
        </p:nvCxnSpPr>
        <p:spPr>
          <a:xfrm flipV="1">
            <a:off x="3124200" y="3581400"/>
            <a:ext cx="114300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2438400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243840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13" name="Shape 12"/>
          <p:cNvCxnSpPr>
            <a:stCxn id="4" idx="3"/>
            <a:endCxn id="7" idx="6"/>
          </p:cNvCxnSpPr>
          <p:nvPr/>
        </p:nvCxnSpPr>
        <p:spPr>
          <a:xfrm flipH="1">
            <a:off x="4572000" y="2819400"/>
            <a:ext cx="838200" cy="2781300"/>
          </a:xfrm>
          <a:prstGeom prst="bentConnector3">
            <a:avLst>
              <a:gd name="adj1" fmla="val -16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Arithmetic Expressions</a:t>
            </a:r>
          </a:p>
          <a:p>
            <a:r>
              <a:rPr lang="en-US" dirty="0" smtClean="0"/>
              <a:t>Built-in Functions</a:t>
            </a:r>
          </a:p>
          <a:p>
            <a:r>
              <a:rPr lang="en-US" dirty="0" smtClean="0"/>
              <a:t>Conditional Execution</a:t>
            </a:r>
          </a:p>
          <a:p>
            <a:pPr lvl="1"/>
            <a:r>
              <a:rPr lang="en-US" dirty="0" smtClean="0"/>
              <a:t>If/Then Statements</a:t>
            </a:r>
          </a:p>
          <a:p>
            <a:r>
              <a:rPr lang="en-US" dirty="0" smtClean="0"/>
              <a:t>Control Structures</a:t>
            </a:r>
          </a:p>
          <a:p>
            <a:pPr lvl="1"/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alien try to randomly get close to the object</a:t>
            </a:r>
          </a:p>
          <a:p>
            <a:pPr lvl="1"/>
            <a:r>
              <a:rPr lang="en-US" dirty="0" smtClean="0"/>
              <a:t>While (alien’s distance to the object &gt; some value)</a:t>
            </a:r>
          </a:p>
          <a:p>
            <a:pPr lvl="2"/>
            <a:r>
              <a:rPr lang="en-US" dirty="0" smtClean="0"/>
              <a:t>Turn some random amount</a:t>
            </a:r>
          </a:p>
          <a:p>
            <a:pPr lvl="2"/>
            <a:r>
              <a:rPr lang="en-US" dirty="0" smtClean="0"/>
              <a:t>Go forward 1 meter</a:t>
            </a:r>
          </a:p>
          <a:p>
            <a:pPr lvl="1"/>
            <a:r>
              <a:rPr lang="en-US" dirty="0" smtClean="0"/>
              <a:t>Say “Found it!”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Loop code</a:t>
            </a:r>
            <a:r>
              <a:rPr lang="en-US" dirty="0" smtClean="0"/>
              <a:t>	</a:t>
            </a:r>
            <a:endParaRPr lang="en-US" dirty="0" smtClean="0"/>
          </a:p>
          <a:p>
            <a:pPr lvl="1"/>
            <a:r>
              <a:rPr lang="en-US" dirty="0" smtClean="0"/>
              <a:t>Many other versions possible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876550"/>
            <a:ext cx="835183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click on the “Complex” loop then it shows additional loop options</a:t>
            </a:r>
          </a:p>
          <a:p>
            <a:r>
              <a:rPr lang="en-US" dirty="0" smtClean="0"/>
              <a:t>Most notably there is a loop “index”</a:t>
            </a:r>
          </a:p>
          <a:p>
            <a:pPr lvl="1"/>
            <a:r>
              <a:rPr lang="en-US" dirty="0" smtClean="0"/>
              <a:t>This is a variable that holds a number for the current iteration of the loop</a:t>
            </a:r>
          </a:p>
          <a:p>
            <a:pPr lvl="1"/>
            <a:r>
              <a:rPr lang="en-US" dirty="0" smtClean="0"/>
              <a:t>Sometimes we may want to do processing based on the index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410200"/>
            <a:ext cx="5346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Loop index from NUM1 to NUM2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Loop body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opacity property sets how transparent an object is</a:t>
            </a:r>
          </a:p>
          <a:p>
            <a:pPr lvl="1"/>
            <a:r>
              <a:rPr lang="en-US" dirty="0" smtClean="0"/>
              <a:t>0 = invisible</a:t>
            </a:r>
          </a:p>
          <a:p>
            <a:pPr lvl="1"/>
            <a:r>
              <a:rPr lang="en-US" dirty="0" smtClean="0"/>
              <a:t>1 = fully solid</a:t>
            </a:r>
          </a:p>
          <a:p>
            <a:r>
              <a:rPr lang="en-US" dirty="0" smtClean="0"/>
              <a:t>Use the complicated loop to make the cow</a:t>
            </a:r>
          </a:p>
          <a:p>
            <a:pPr lvl="1"/>
            <a:r>
              <a:rPr lang="en-US" dirty="0" smtClean="0"/>
              <a:t>Fade from invisible to visible</a:t>
            </a:r>
          </a:p>
          <a:p>
            <a:pPr lvl="1"/>
            <a:r>
              <a:rPr lang="en-US" dirty="0" smtClean="0"/>
              <a:t>Fade from visible to invisible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715000"/>
            <a:ext cx="836136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kangaroo jump onto a crate.  The legs should make a hopping motion.  Use the height/width of the objects to guide the forward and upward movements.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91000"/>
            <a:ext cx="35433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62400"/>
            <a:ext cx="83423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Create a new event</a:t>
            </a:r>
          </a:p>
          <a:p>
            <a:pPr lvl="1"/>
            <a:r>
              <a:rPr lang="en-US" dirty="0" smtClean="0"/>
              <a:t>Let the mouse move any object</a:t>
            </a:r>
          </a:p>
          <a:p>
            <a:r>
              <a:rPr lang="en-US" dirty="0" smtClean="0"/>
              <a:t>Create a loop so the kangaroo turns toward the crate and moves toward it ½ meter until it is close to the crate, then it stops and says “GOT IT”</a:t>
            </a:r>
          </a:p>
          <a:p>
            <a:pPr lvl="1"/>
            <a:r>
              <a:rPr lang="en-US" dirty="0" smtClean="0"/>
              <a:t>Use the mouse to move the crate around; the kangaroo should chase it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81625"/>
            <a:ext cx="5886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Alice provides a set of built-in </a:t>
            </a:r>
            <a:r>
              <a:rPr lang="en-US" b="1" dirty="0" smtClean="0"/>
              <a:t>functions</a:t>
            </a:r>
          </a:p>
          <a:p>
            <a:pPr lvl="1"/>
            <a:r>
              <a:rPr lang="en-US" dirty="0" smtClean="0"/>
              <a:t>Similar to methods but like a mathematical function</a:t>
            </a:r>
          </a:p>
          <a:p>
            <a:pPr lvl="1"/>
            <a:r>
              <a:rPr lang="en-US" dirty="0" smtClean="0"/>
              <a:t>Takes some input and computes some output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SquareRoot</a:t>
            </a:r>
            <a:r>
              <a:rPr lang="en-US" dirty="0" smtClean="0"/>
              <a:t>(25)</a:t>
            </a:r>
          </a:p>
          <a:p>
            <a:pPr lvl="2"/>
            <a:r>
              <a:rPr lang="en-US" dirty="0" smtClean="0"/>
              <a:t>We say the function </a:t>
            </a:r>
            <a:r>
              <a:rPr lang="en-US" b="1" dirty="0" smtClean="0"/>
              <a:t>returns</a:t>
            </a:r>
            <a:r>
              <a:rPr lang="en-US" dirty="0" smtClean="0"/>
              <a:t> the value 5 and has an </a:t>
            </a:r>
            <a:r>
              <a:rPr lang="en-US" b="1" dirty="0" smtClean="0"/>
              <a:t>input parameter </a:t>
            </a:r>
            <a:r>
              <a:rPr lang="en-US" dirty="0" smtClean="0"/>
              <a:t>of 25</a:t>
            </a:r>
          </a:p>
          <a:p>
            <a:pPr lvl="1"/>
            <a:r>
              <a:rPr lang="en-US" dirty="0" smtClean="0"/>
              <a:t>Built-in functions give us information about properties of objects and relationship to other objects (e.g. distance, position in world, width)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functions tab after selecting an object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30384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Function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the alien on wheels move to another object</a:t>
            </a:r>
          </a:p>
          <a:p>
            <a:r>
              <a:rPr lang="en-US" dirty="0" smtClean="0"/>
              <a:t>If we use are not careful it will move right through the object</a:t>
            </a:r>
          </a:p>
          <a:p>
            <a:r>
              <a:rPr lang="en-US" dirty="0" smtClean="0"/>
              <a:t>We can experiment to find a good number</a:t>
            </a:r>
          </a:p>
          <a:p>
            <a:endParaRPr lang="en-US" dirty="0" smtClean="0"/>
          </a:p>
          <a:p>
            <a:r>
              <a:rPr lang="en-US" dirty="0" smtClean="0"/>
              <a:t>More generally, we could change the distance it moves to the function that computes the distance between the two objects</a:t>
            </a:r>
          </a:p>
          <a:p>
            <a:pPr lvl="1"/>
            <a:r>
              <a:rPr lang="en-US" dirty="0" smtClean="0"/>
              <a:t>Drag the distance function over the “1 meter” box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3800"/>
            <a:ext cx="3476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943600"/>
            <a:ext cx="6057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Function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alien moves to the middle of the object; how to fix this?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Function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Should move a distance:</a:t>
            </a:r>
          </a:p>
          <a:p>
            <a:pPr lvl="1">
              <a:buNone/>
            </a:pPr>
            <a:r>
              <a:rPr lang="en-US" dirty="0" smtClean="0"/>
              <a:t>(distance to object) – (Object width)/2 – </a:t>
            </a:r>
          </a:p>
          <a:p>
            <a:pPr lvl="1">
              <a:buNone/>
            </a:pPr>
            <a:r>
              <a:rPr lang="en-US" dirty="0" smtClean="0"/>
              <a:t>(alien width)/2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We can perform the math by clicking on the down arrow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038600"/>
            <a:ext cx="44481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124200" y="2057400"/>
            <a:ext cx="2286000" cy="1524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Condition True?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 rot="5400000">
            <a:off x="4038600" y="182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447800" y="4038600"/>
            <a:ext cx="16764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This Action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4038600" y="53340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hape 9"/>
          <p:cNvCxnSpPr>
            <a:stCxn id="4" idx="1"/>
            <a:endCxn id="7" idx="0"/>
          </p:cNvCxnSpPr>
          <p:nvPr/>
        </p:nvCxnSpPr>
        <p:spPr>
          <a:xfrm rot="10800000" flipV="1">
            <a:off x="2286000" y="2819400"/>
            <a:ext cx="838200" cy="1219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3"/>
            <a:endCxn id="8" idx="6"/>
          </p:cNvCxnSpPr>
          <p:nvPr/>
        </p:nvCxnSpPr>
        <p:spPr>
          <a:xfrm flipH="1">
            <a:off x="4572000" y="2819400"/>
            <a:ext cx="838200" cy="2781300"/>
          </a:xfrm>
          <a:prstGeom prst="bentConnector3">
            <a:avLst>
              <a:gd name="adj1" fmla="val -1385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7" idx="2"/>
            <a:endCxn id="8" idx="2"/>
          </p:cNvCxnSpPr>
          <p:nvPr/>
        </p:nvCxnSpPr>
        <p:spPr>
          <a:xfrm rot="16200000" flipH="1">
            <a:off x="2838450" y="4400550"/>
            <a:ext cx="647700" cy="1752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2200" y="2438400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243840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6172200"/>
            <a:ext cx="316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Path If Statement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1" y="1447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create, drag “If/Else” from bottom to the code window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124200" y="2057400"/>
            <a:ext cx="2286000" cy="1524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Condition True?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 rot="5400000">
            <a:off x="4038600" y="182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447800" y="4038600"/>
            <a:ext cx="16764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This Action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4038600" y="5334000"/>
            <a:ext cx="533400" cy="533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hape 9"/>
          <p:cNvCxnSpPr>
            <a:stCxn id="4" idx="1"/>
            <a:endCxn id="7" idx="0"/>
          </p:cNvCxnSpPr>
          <p:nvPr/>
        </p:nvCxnSpPr>
        <p:spPr>
          <a:xfrm rot="10800000" flipV="1">
            <a:off x="2286000" y="2819400"/>
            <a:ext cx="838200" cy="1219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7" idx="2"/>
            <a:endCxn id="8" idx="2"/>
          </p:cNvCxnSpPr>
          <p:nvPr/>
        </p:nvCxnSpPr>
        <p:spPr>
          <a:xfrm rot="16200000" flipH="1">
            <a:off x="2838450" y="4400550"/>
            <a:ext cx="647700" cy="1752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2200" y="2438400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243840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52800" y="6172200"/>
            <a:ext cx="2475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/ Else Statement</a:t>
            </a:r>
            <a:endParaRPr lang="en-US" sz="2400" dirty="0"/>
          </a:p>
        </p:txBody>
      </p:sp>
      <p:sp>
        <p:nvSpPr>
          <p:cNvPr id="13" name="Flowchart: Process 12"/>
          <p:cNvSpPr/>
          <p:nvPr/>
        </p:nvSpPr>
        <p:spPr>
          <a:xfrm>
            <a:off x="5867400" y="4038600"/>
            <a:ext cx="16764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Something Else</a:t>
            </a:r>
            <a:endParaRPr lang="en-US" dirty="0"/>
          </a:p>
        </p:txBody>
      </p:sp>
      <p:cxnSp>
        <p:nvCxnSpPr>
          <p:cNvPr id="19" name="Shape 18"/>
          <p:cNvCxnSpPr>
            <a:stCxn id="4" idx="3"/>
            <a:endCxn id="13" idx="0"/>
          </p:cNvCxnSpPr>
          <p:nvPr/>
        </p:nvCxnSpPr>
        <p:spPr>
          <a:xfrm>
            <a:off x="5410200" y="2819400"/>
            <a:ext cx="1295400" cy="1219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2"/>
            <a:endCxn id="8" idx="6"/>
          </p:cNvCxnSpPr>
          <p:nvPr/>
        </p:nvCxnSpPr>
        <p:spPr>
          <a:xfrm rot="5400000">
            <a:off x="5314950" y="4210050"/>
            <a:ext cx="647700" cy="2133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743</Words>
  <Application>Microsoft Office PowerPoint</Application>
  <PresentationFormat>On-screen Show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Alice</vt:lpstr>
      <vt:lpstr>Coverage</vt:lpstr>
      <vt:lpstr>Functions</vt:lpstr>
      <vt:lpstr>Functions</vt:lpstr>
      <vt:lpstr>Arithmetic Function Example</vt:lpstr>
      <vt:lpstr>Arithmetic Function Example</vt:lpstr>
      <vt:lpstr>Arithmetic Function Example</vt:lpstr>
      <vt:lpstr>If-Then</vt:lpstr>
      <vt:lpstr>If-Then-Else</vt:lpstr>
      <vt:lpstr>If/Else Example</vt:lpstr>
      <vt:lpstr>Relational Operators</vt:lpstr>
      <vt:lpstr>If/Else Example</vt:lpstr>
      <vt:lpstr>Repetition</vt:lpstr>
      <vt:lpstr>Flying Cow</vt:lpstr>
      <vt:lpstr>Repetition</vt:lpstr>
      <vt:lpstr>Version 1</vt:lpstr>
      <vt:lpstr>Version 2</vt:lpstr>
      <vt:lpstr>Flying Cow</vt:lpstr>
      <vt:lpstr>While Loop</vt:lpstr>
      <vt:lpstr>While Loop Example</vt:lpstr>
      <vt:lpstr>Random Roll</vt:lpstr>
      <vt:lpstr>More Complex Loop</vt:lpstr>
      <vt:lpstr>More Complex Loop Example</vt:lpstr>
      <vt:lpstr>Class Exercise</vt:lpstr>
      <vt:lpstr>Class Exercise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</dc:title>
  <dc:creator>Kenrick</dc:creator>
  <cp:lastModifiedBy>Kenrick</cp:lastModifiedBy>
  <cp:revision>31</cp:revision>
  <dcterms:created xsi:type="dcterms:W3CDTF">2006-08-16T00:00:00Z</dcterms:created>
  <dcterms:modified xsi:type="dcterms:W3CDTF">2009-11-19T09:07:23Z</dcterms:modified>
</cp:coreProperties>
</file>