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FA9D027-7D01-4786-897F-2CAE9D53ABF9}" type="datetimeFigureOut">
              <a:rPr lang="en-US" smtClean="0"/>
              <a:t>11/29/2009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945CA3-C33A-4C47-B106-A70D3522C7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D90A8F6-0F88-456F-98D1-FEA55DD19D76}" type="datetimeFigureOut">
              <a:rPr lang="en-US" smtClean="0"/>
              <a:t>11/29/2009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EBCD0E8-2D3F-409B-8FC6-6B51EB4B16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6B4AAA-9207-4CE8-87FA-40DF7274A6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0B7815-1C80-4688-A976-E328F3A3D8B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00801C-88E2-4CE7-81E1-D24E02D4B4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A4960D-2846-4301-9F57-00AA6230B3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04B6F8-3ADD-4147-A1EA-FDED2DDE219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Inheritance and Event Handling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Interaction: Events and 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date, most of our programs have been movie-centric</a:t>
            </a:r>
          </a:p>
          <a:p>
            <a:r>
              <a:rPr lang="en-US" dirty="0" smtClean="0"/>
              <a:t>Many programs are user-centric, requiring user input</a:t>
            </a:r>
          </a:p>
          <a:p>
            <a:r>
              <a:rPr lang="en-US" dirty="0" smtClean="0"/>
              <a:t>One way to get user input is through events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event</a:t>
            </a:r>
            <a:r>
              <a:rPr lang="en-US" dirty="0" smtClean="0"/>
              <a:t> is when something happens, like a particular condition is met, the user clicks the mouse, hits a key, or some other action is performed</a:t>
            </a:r>
          </a:p>
          <a:p>
            <a:pPr lvl="1"/>
            <a:r>
              <a:rPr lang="en-US" dirty="0" smtClean="0"/>
              <a:t>We can write methods that react to events, such methods are called </a:t>
            </a:r>
            <a:r>
              <a:rPr lang="en-US" b="1" dirty="0" smtClean="0"/>
              <a:t>event handlers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keyboard control for a biplane</a:t>
            </a:r>
          </a:p>
          <a:p>
            <a:pPr lvl="1"/>
            <a:r>
              <a:rPr lang="en-US" dirty="0" smtClean="0"/>
              <a:t>Up turns backward, down turns forward, left turns left, right turns right</a:t>
            </a:r>
          </a:p>
          <a:p>
            <a:pPr lvl="1"/>
            <a:r>
              <a:rPr lang="en-US" dirty="0" smtClean="0"/>
              <a:t>Loop for always moving forward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114800"/>
            <a:ext cx="51911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Methods and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separate methods for turning left, right, up, and down</a:t>
            </a:r>
          </a:p>
          <a:p>
            <a:r>
              <a:rPr lang="en-US" dirty="0" smtClean="0"/>
              <a:t>Click 	 		to create an event and pick the method and key that will activate the method</a:t>
            </a:r>
          </a:p>
          <a:p>
            <a:r>
              <a:rPr lang="en-US" dirty="0" smtClean="0"/>
              <a:t>Complete the events to control the biplane</a:t>
            </a:r>
          </a:p>
          <a:p>
            <a:pPr lvl="1"/>
            <a:r>
              <a:rPr lang="en-US" dirty="0" smtClean="0"/>
              <a:t>Can experiment with rolling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11334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143000"/>
            <a:ext cx="4762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257800"/>
            <a:ext cx="55721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another event that completes a barrel roll when the spacebar is pressed</a:t>
            </a:r>
          </a:p>
          <a:p>
            <a:r>
              <a:rPr lang="en-US" dirty="0" smtClean="0"/>
              <a:t>Simulate a plane crash into the building</a:t>
            </a:r>
          </a:p>
          <a:p>
            <a:pPr lvl="1"/>
            <a:r>
              <a:rPr lang="en-US" dirty="0" smtClean="0"/>
              <a:t>Create a new Biplane variable under its Properties named “Flying” and set to True</a:t>
            </a:r>
          </a:p>
          <a:p>
            <a:pPr lvl="1"/>
            <a:r>
              <a:rPr lang="en-US" dirty="0" smtClean="0"/>
              <a:t>While true, the plane is flying, if false, it has crashed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1" y="4685148"/>
            <a:ext cx="2285999" cy="190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Crash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world method, the plane should only go forward if it is flying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Make a new biplane method, Crashed, that moves the plane to the ground and sets flying to false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638800"/>
            <a:ext cx="8686800" cy="60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8672513" cy="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Crash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event :  while some condition, do event handler.  In this case, crash if the plane is close enough to the building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429000"/>
            <a:ext cx="54578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 handlers can also take parameters, just like any other method</a:t>
            </a:r>
          </a:p>
          <a:p>
            <a:r>
              <a:rPr lang="en-US" dirty="0" smtClean="0"/>
              <a:t>For example, we can create a method that takes an Object parameter, then the object to send in can be specified in the Event</a:t>
            </a:r>
          </a:p>
          <a:p>
            <a:r>
              <a:rPr lang="en-US" dirty="0" smtClean="0"/>
              <a:t>Example: Zap Euripides and Socrates with lightning when clicked</a:t>
            </a:r>
          </a:p>
          <a:p>
            <a:pPr lvl="1"/>
            <a:r>
              <a:rPr lang="en-US" dirty="0" smtClean="0"/>
              <a:t>Add Euripides, Socrates, Lightning, Animated Fire but set lightning and fire’s visible property to false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a world method, </a:t>
            </a:r>
            <a:r>
              <a:rPr lang="en-US" dirty="0" err="1" smtClean="0"/>
              <a:t>LightningZap</a:t>
            </a:r>
            <a:endParaRPr lang="en-US" dirty="0" smtClean="0"/>
          </a:p>
          <a:p>
            <a:pPr lvl="1"/>
            <a:r>
              <a:rPr lang="en-US" dirty="0" smtClean="0"/>
              <a:t>Should take a parameter, the object to zap</a:t>
            </a:r>
          </a:p>
          <a:p>
            <a:pPr lvl="1"/>
            <a:r>
              <a:rPr lang="en-US" dirty="0" smtClean="0"/>
              <a:t>Position the lightning above the object</a:t>
            </a:r>
          </a:p>
          <a:p>
            <a:pPr lvl="1"/>
            <a:r>
              <a:rPr lang="en-US" dirty="0" smtClean="0"/>
              <a:t>Make the lightning visible</a:t>
            </a:r>
          </a:p>
          <a:p>
            <a:pPr lvl="1"/>
            <a:r>
              <a:rPr lang="en-US" dirty="0" smtClean="0"/>
              <a:t>Move the lightning to the object</a:t>
            </a:r>
          </a:p>
          <a:p>
            <a:pPr lvl="1"/>
            <a:r>
              <a:rPr lang="en-US" dirty="0" smtClean="0"/>
              <a:t>Make the lightning not visible</a:t>
            </a:r>
          </a:p>
          <a:p>
            <a:pPr lvl="1"/>
            <a:r>
              <a:rPr lang="en-US" dirty="0" smtClean="0"/>
              <a:t>Move the fire to the object</a:t>
            </a:r>
          </a:p>
          <a:p>
            <a:pPr lvl="1"/>
            <a:r>
              <a:rPr lang="en-US" dirty="0" smtClean="0"/>
              <a:t>Make the fire visible</a:t>
            </a:r>
          </a:p>
          <a:p>
            <a:pPr lvl="1"/>
            <a:r>
              <a:rPr lang="en-US" dirty="0" smtClean="0"/>
              <a:t>Make the fire invisible</a:t>
            </a:r>
          </a:p>
          <a:p>
            <a:pPr lvl="1"/>
            <a:r>
              <a:rPr lang="en-US" dirty="0" smtClean="0"/>
              <a:t>Make the object spin and disappear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LightningZap</a:t>
            </a:r>
            <a:r>
              <a:rPr lang="en-US" dirty="0" smtClean="0"/>
              <a:t> Method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28800"/>
            <a:ext cx="5838096" cy="27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7400" y="5105400"/>
            <a:ext cx="4445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test by invoking it from the Main method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hierarchy; parents describe properties of children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24384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Animals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32766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Vertebrates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41148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Mammals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1148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Fish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9530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Carnivores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95800" y="57912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Bears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200" y="57912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600" y="5791200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Dogs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0"/>
            <a:endCxn id="4" idx="2"/>
          </p:cNvCxnSpPr>
          <p:nvPr/>
        </p:nvCxnSpPr>
        <p:spPr>
          <a:xfrm rot="5400000" flipH="1" flipV="1">
            <a:off x="3238500" y="2476500"/>
            <a:ext cx="304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  <a:endCxn id="5" idx="2"/>
          </p:cNvCxnSpPr>
          <p:nvPr/>
        </p:nvCxnSpPr>
        <p:spPr>
          <a:xfrm rot="5400000" flipH="1" flipV="1">
            <a:off x="1943100" y="3314700"/>
            <a:ext cx="304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0"/>
            <a:endCxn id="5" idx="2"/>
          </p:cNvCxnSpPr>
          <p:nvPr/>
        </p:nvCxnSpPr>
        <p:spPr>
          <a:xfrm rot="16200000" flipV="1">
            <a:off x="2895600" y="3657600"/>
            <a:ext cx="304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0"/>
            <a:endCxn id="6" idx="2"/>
          </p:cNvCxnSpPr>
          <p:nvPr/>
        </p:nvCxnSpPr>
        <p:spPr>
          <a:xfrm rot="16200000" flipV="1">
            <a:off x="3657600" y="43434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8" idx="2"/>
          </p:cNvCxnSpPr>
          <p:nvPr/>
        </p:nvCxnSpPr>
        <p:spPr>
          <a:xfrm rot="16200000" flipV="1">
            <a:off x="4610100" y="5143500"/>
            <a:ext cx="304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0"/>
            <a:endCxn id="8" idx="2"/>
          </p:cNvCxnSpPr>
          <p:nvPr/>
        </p:nvCxnSpPr>
        <p:spPr>
          <a:xfrm rot="5400000" flipH="1" flipV="1">
            <a:off x="3733800" y="5257800"/>
            <a:ext cx="304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  <a:endCxn id="8" idx="2"/>
          </p:cNvCxnSpPr>
          <p:nvPr/>
        </p:nvCxnSpPr>
        <p:spPr>
          <a:xfrm rot="5400000" flipH="1" flipV="1">
            <a:off x="2857500" y="4381500"/>
            <a:ext cx="3048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LightningZap</a:t>
            </a:r>
            <a:r>
              <a:rPr lang="en-US" dirty="0" smtClean="0"/>
              <a:t> in a Click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new click event for whatever the mouse is under</a:t>
            </a:r>
          </a:p>
          <a:p>
            <a:r>
              <a:rPr lang="en-US" dirty="0" smtClean="0"/>
              <a:t>Send in the object clicked as the parameter for </a:t>
            </a:r>
            <a:r>
              <a:rPr lang="en-US" dirty="0" err="1" smtClean="0"/>
              <a:t>LightningZap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267200"/>
            <a:ext cx="4962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Penguin Slide</a:t>
            </a:r>
          </a:p>
          <a:p>
            <a:pPr lvl="1"/>
            <a:r>
              <a:rPr lang="en-US" dirty="0" smtClean="0"/>
              <a:t>Create a world with a lake scene and three penguins.  Allow the user to click on a penguin and make it slide down the slope into the water then disappear.  Add a parameter to control how many times the penguin spins as it slides.  </a:t>
            </a:r>
          </a:p>
          <a:p>
            <a:pPr lvl="1"/>
            <a:r>
              <a:rPr lang="en-US" dirty="0" smtClean="0"/>
              <a:t>Hint: Use an invisible object as the target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562600"/>
            <a:ext cx="7086600" cy="96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to Inheritance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Inheritance</a:t>
            </a:r>
            <a:r>
              <a:rPr lang="en-US" sz="2800" dirty="0" smtClean="0"/>
              <a:t> is one of the main techniques of object-oriented programming (OOP)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Using this technique, a very general form of a class is first defined and compiled, and then more specialized versions of the class are defined by adding </a:t>
            </a:r>
            <a:r>
              <a:rPr lang="en-US" sz="2800" dirty="0" smtClean="0"/>
              <a:t>properties and </a:t>
            </a:r>
            <a:r>
              <a:rPr lang="en-US" sz="2800" dirty="0" smtClean="0"/>
              <a:t>methods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specialized classes are said to </a:t>
            </a:r>
            <a:r>
              <a:rPr lang="en-US" sz="2400" i="1" dirty="0" smtClean="0"/>
              <a:t>inherit</a:t>
            </a:r>
            <a:r>
              <a:rPr lang="en-US" sz="2400" dirty="0" smtClean="0"/>
              <a:t> the methods and </a:t>
            </a:r>
            <a:r>
              <a:rPr lang="en-US" sz="2400" dirty="0" smtClean="0"/>
              <a:t>properties of </a:t>
            </a:r>
            <a:r>
              <a:rPr lang="en-US" sz="2400" dirty="0" smtClean="0"/>
              <a:t>the general class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to 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Inheritance is the process by which a new class is created from another class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 new class is called a </a:t>
            </a:r>
            <a:r>
              <a:rPr lang="en-US" sz="2000" i="1" dirty="0" smtClean="0"/>
              <a:t>derived class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 original class is called the </a:t>
            </a:r>
            <a:r>
              <a:rPr lang="en-US" sz="2000" i="1" dirty="0" smtClean="0"/>
              <a:t>base class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 derived class automatically has all the </a:t>
            </a:r>
            <a:r>
              <a:rPr lang="en-US" sz="2400" dirty="0" smtClean="0"/>
              <a:t>properties and </a:t>
            </a:r>
            <a:r>
              <a:rPr lang="en-US" sz="2400" dirty="0" smtClean="0"/>
              <a:t>methods that the base class has, and it can have additional methods and/or </a:t>
            </a:r>
            <a:r>
              <a:rPr lang="en-US" sz="2400" dirty="0" smtClean="0"/>
              <a:t>properties as </a:t>
            </a:r>
            <a:r>
              <a:rPr lang="en-US" sz="2400" dirty="0" smtClean="0"/>
              <a:t>well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Inheritance is especially advantageous because it allows code to be </a:t>
            </a:r>
            <a:r>
              <a:rPr lang="en-US" sz="2400" i="1" dirty="0" smtClean="0"/>
              <a:t>reused</a:t>
            </a:r>
            <a:r>
              <a:rPr lang="en-US" sz="2400" dirty="0" smtClean="0"/>
              <a:t>, without having to copy it into the definitions of the derived classes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Derived Classes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When designing certain classes, there is often a natural hierarchy for grouping them</a:t>
            </a:r>
          </a:p>
          <a:p>
            <a:pPr lvl="1"/>
            <a:r>
              <a:rPr lang="en-US" sz="2400" smtClean="0"/>
              <a:t>In a record-keeping program for the employees of a company, there are hourly employees and salaried employees</a:t>
            </a:r>
          </a:p>
          <a:p>
            <a:pPr lvl="1"/>
            <a:r>
              <a:rPr lang="en-US" sz="2400" smtClean="0"/>
              <a:t>Hourly employees can be divided into full time and part time workers</a:t>
            </a:r>
          </a:p>
          <a:p>
            <a:pPr lvl="1"/>
            <a:r>
              <a:rPr lang="en-US" sz="2400" smtClean="0"/>
              <a:t>Salaried employees can be divided into those on technical staff, and those on the executive staff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Derived Classes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All employees share certain characteristics in common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All employees have a name and a hire date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The methods for setting and changing names and hire dates would be the same for all employees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Some employees have specialized characteristics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Hourly employees are paid an hourly wage, while salaried employees are paid a fixed wage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The methods for calculating wages for these two different groups would be different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Class Hierarchy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9462" name="Picture 5" descr="D7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3" name="Picture 4" descr="07_0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in Alice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Alice supports a rather weak form of inheritance; a more powerful/complex version exists in most OOP languages like Java, C++, or C#</a:t>
            </a:r>
          </a:p>
          <a:p>
            <a:pPr lvl="1"/>
            <a:r>
              <a:rPr lang="en-US" dirty="0" smtClean="0"/>
              <a:t>Add existing class to the project</a:t>
            </a:r>
          </a:p>
          <a:p>
            <a:pPr lvl="1"/>
            <a:r>
              <a:rPr lang="en-US" dirty="0" smtClean="0"/>
              <a:t>Create new methods for the class</a:t>
            </a:r>
          </a:p>
          <a:p>
            <a:pPr lvl="1"/>
            <a:r>
              <a:rPr lang="en-US" dirty="0" smtClean="0"/>
              <a:t>Save out as a new class using a different name</a:t>
            </a:r>
          </a:p>
          <a:p>
            <a:pPr lvl="1"/>
            <a:r>
              <a:rPr lang="en-US" dirty="0" smtClean="0"/>
              <a:t>Can now Import the new class and it has the properties/methods of the parent along with the new methods</a:t>
            </a:r>
          </a:p>
          <a:p>
            <a:pPr lvl="1"/>
            <a:r>
              <a:rPr lang="en-US" dirty="0" smtClean="0"/>
              <a:t>TO DO:  Demonstrate creating and saving new class</a:t>
            </a:r>
          </a:p>
          <a:p>
            <a:r>
              <a:rPr lang="en-US" dirty="0" smtClean="0"/>
              <a:t>The process is more dynamic and seamless in other OOP languages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Class-Level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Create many different class level methods and study methods already written for some objects (e.g. see animal classes)</a:t>
            </a:r>
          </a:p>
          <a:p>
            <a:r>
              <a:rPr lang="en-US" dirty="0" smtClean="0"/>
              <a:t>Play a sound in a class level method only if the sound has been imported for the object, instead of the world</a:t>
            </a:r>
          </a:p>
          <a:p>
            <a:pPr lvl="1"/>
            <a:r>
              <a:rPr lang="en-US" dirty="0" smtClean="0"/>
              <a:t>Not loaded if imported into another world</a:t>
            </a:r>
          </a:p>
          <a:p>
            <a:r>
              <a:rPr lang="en-US" dirty="0" smtClean="0"/>
              <a:t>Do not call world level methods from class level methods</a:t>
            </a:r>
          </a:p>
          <a:p>
            <a:r>
              <a:rPr lang="en-US" dirty="0" smtClean="0"/>
              <a:t>Do not use instructions for other objects from within a class level method </a:t>
            </a:r>
          </a:p>
          <a:p>
            <a:pPr lvl="1"/>
            <a:r>
              <a:rPr lang="en-US" dirty="0" smtClean="0"/>
              <a:t>Possible exceptions include camera, world objects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951</Words>
  <Application>Microsoft Office PowerPoint</Application>
  <PresentationFormat>On-screen Show (4:3)</PresentationFormat>
  <Paragraphs>108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Alice</vt:lpstr>
      <vt:lpstr>Inheritance Concept</vt:lpstr>
      <vt:lpstr>Introduction to Inheritance</vt:lpstr>
      <vt:lpstr>Introduction to Inheritance</vt:lpstr>
      <vt:lpstr>Derived Classes</vt:lpstr>
      <vt:lpstr>Derived Classes</vt:lpstr>
      <vt:lpstr>A Class Hierarchy</vt:lpstr>
      <vt:lpstr>Inheritance in Alice</vt:lpstr>
      <vt:lpstr>Guidelines for Class-Level Methods</vt:lpstr>
      <vt:lpstr>Interaction: Events and Event Handling</vt:lpstr>
      <vt:lpstr>Event Example</vt:lpstr>
      <vt:lpstr>Create Methods and Events</vt:lpstr>
      <vt:lpstr>Example</vt:lpstr>
      <vt:lpstr>To Do:</vt:lpstr>
      <vt:lpstr>Plane Crash</vt:lpstr>
      <vt:lpstr>Plane Crash</vt:lpstr>
      <vt:lpstr>Events and Parameters</vt:lpstr>
      <vt:lpstr>Lightning</vt:lpstr>
      <vt:lpstr>LightningZap Method</vt:lpstr>
      <vt:lpstr>Using LightningZap in a Click Event</vt:lpstr>
      <vt:lpstr>Class Exercise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Alice</dc:title>
  <dc:creator>Kenrick</dc:creator>
  <cp:lastModifiedBy>Kenrick</cp:lastModifiedBy>
  <cp:revision>31</cp:revision>
  <dcterms:created xsi:type="dcterms:W3CDTF">2006-08-16T00:00:00Z</dcterms:created>
  <dcterms:modified xsi:type="dcterms:W3CDTF">2009-11-30T08:16:05Z</dcterms:modified>
</cp:coreProperties>
</file>