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70AD650-C977-4E64-8AEB-D08BC9844180}" type="datetimeFigureOut">
              <a:rPr lang="en-US" smtClean="0"/>
              <a:t>11/10/2009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E8ADA3A-897B-4D7E-B2AC-EA1BBF3A64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Programming with Alice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Sequence of frames, each with a slightly different scene</a:t>
            </a:r>
          </a:p>
          <a:p>
            <a:r>
              <a:rPr lang="en-US" dirty="0" smtClean="0"/>
              <a:t>Scene redrawn with objects positioned in a slightly different place</a:t>
            </a:r>
          </a:p>
          <a:p>
            <a:r>
              <a:rPr lang="en-US" dirty="0" smtClean="0"/>
              <a:t>Alice creates (renders) the sequence of frames for you to make the animation based on instructions you give it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Methods are actions with respect to some object</a:t>
            </a:r>
          </a:p>
          <a:p>
            <a:pPr lvl="1"/>
            <a:r>
              <a:rPr lang="en-US" dirty="0" smtClean="0"/>
              <a:t>It is the group of code, or a procedure, that accomplishes some specific task</a:t>
            </a:r>
          </a:p>
          <a:p>
            <a:r>
              <a:rPr lang="en-US" dirty="0" smtClean="0"/>
              <a:t>Objects come with a number of built-in actions</a:t>
            </a:r>
          </a:p>
          <a:p>
            <a:pPr lvl="1"/>
            <a:r>
              <a:rPr lang="en-US" dirty="0" smtClean="0"/>
              <a:t>Can right-click to see methods, or drag a method to the code window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magician, </a:t>
            </a:r>
            <a:r>
              <a:rPr lang="en-US" dirty="0" smtClean="0"/>
              <a:t>S</a:t>
            </a:r>
            <a:r>
              <a:rPr lang="en-US" dirty="0" smtClean="0"/>
              <a:t>ocrates to the world</a:t>
            </a:r>
          </a:p>
          <a:p>
            <a:r>
              <a:rPr lang="en-US" dirty="0" smtClean="0"/>
              <a:t>Have each walk forward</a:t>
            </a:r>
          </a:p>
          <a:p>
            <a:r>
              <a:rPr lang="en-US" dirty="0" smtClean="0"/>
              <a:t>Magician offers to do a trick</a:t>
            </a:r>
          </a:p>
          <a:p>
            <a:r>
              <a:rPr lang="en-US" dirty="0" smtClean="0"/>
              <a:t>Magician disappears</a:t>
            </a:r>
          </a:p>
          <a:p>
            <a:r>
              <a:rPr lang="en-US" dirty="0" smtClean="0"/>
              <a:t>Magician reappears in a different place</a:t>
            </a:r>
          </a:p>
          <a:p>
            <a:r>
              <a:rPr lang="en-US" dirty="0" smtClean="0"/>
              <a:t>Socrates is amazed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 with Alice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Alice is a free programming language</a:t>
            </a:r>
          </a:p>
          <a:p>
            <a:pPr lvl="1"/>
            <a:r>
              <a:rPr lang="en-US" dirty="0" smtClean="0"/>
              <a:t>Named in honor of Lewis Carroll</a:t>
            </a:r>
          </a:p>
          <a:p>
            <a:pPr lvl="1"/>
            <a:r>
              <a:rPr lang="en-US" dirty="0" smtClean="0"/>
              <a:t>See web page for download URL</a:t>
            </a:r>
          </a:p>
          <a:p>
            <a:r>
              <a:rPr lang="en-US" dirty="0" smtClean="0"/>
              <a:t>Different than most languages</a:t>
            </a:r>
          </a:p>
          <a:p>
            <a:pPr lvl="1"/>
            <a:r>
              <a:rPr lang="en-US" dirty="0" smtClean="0"/>
              <a:t>Visual, focus on 3D animation</a:t>
            </a:r>
          </a:p>
          <a:p>
            <a:pPr lvl="1"/>
            <a:r>
              <a:rPr lang="en-US" dirty="0" smtClean="0"/>
              <a:t>Same programming concepts as you would find in an object-oriented language but without obscure text commands or the mundane calculations in most intro-level courses</a:t>
            </a:r>
          </a:p>
          <a:p>
            <a:pPr lvl="1"/>
            <a:r>
              <a:rPr lang="en-US" dirty="0" smtClean="0"/>
              <a:t>You play the role of a director in making a movie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30505"/>
            <a:ext cx="8001000" cy="662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Fundamentals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of instructions</a:t>
            </a:r>
          </a:p>
          <a:p>
            <a:pPr lvl="1"/>
            <a:r>
              <a:rPr lang="en-US" dirty="0" smtClean="0"/>
              <a:t>Sequential processing</a:t>
            </a:r>
          </a:p>
          <a:p>
            <a:r>
              <a:rPr lang="en-US" dirty="0" smtClean="0"/>
              <a:t>If Statements</a:t>
            </a:r>
          </a:p>
          <a:p>
            <a:pPr lvl="1"/>
            <a:r>
              <a:rPr lang="en-US" dirty="0" smtClean="0"/>
              <a:t>IF it is raining THEN take an umbrella</a:t>
            </a:r>
          </a:p>
          <a:p>
            <a:pPr lvl="1"/>
            <a:r>
              <a:rPr lang="en-US" dirty="0" smtClean="0"/>
              <a:t>Conditional execution</a:t>
            </a:r>
          </a:p>
          <a:p>
            <a:r>
              <a:rPr lang="en-US" dirty="0" smtClean="0"/>
              <a:t>Repeating Behavior</a:t>
            </a:r>
          </a:p>
          <a:p>
            <a:pPr lvl="1"/>
            <a:r>
              <a:rPr lang="en-US" dirty="0" smtClean="0"/>
              <a:t>WHILE angry (stomp feet)</a:t>
            </a:r>
          </a:p>
          <a:p>
            <a:pPr lvl="1"/>
            <a:r>
              <a:rPr lang="en-US" dirty="0" smtClean="0"/>
              <a:t>Looping or Iteration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Fundamentals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Breaking things up into smaller pieces</a:t>
            </a:r>
          </a:p>
          <a:p>
            <a:pPr lvl="1"/>
            <a:r>
              <a:rPr lang="en-US" dirty="0" smtClean="0"/>
              <a:t>Cleaning house: clean kitchen, clean living room, clean bathroom</a:t>
            </a:r>
          </a:p>
          <a:p>
            <a:pPr lvl="2"/>
            <a:r>
              <a:rPr lang="en-US" dirty="0" smtClean="0"/>
              <a:t>Each room: pick up toys, vacuum, dust furniture</a:t>
            </a:r>
          </a:p>
          <a:p>
            <a:pPr lvl="1"/>
            <a:r>
              <a:rPr lang="en-US" dirty="0" smtClean="0"/>
              <a:t>Procedures, Problem Decomposition, Top-down design</a:t>
            </a:r>
          </a:p>
          <a:p>
            <a:r>
              <a:rPr lang="en-US" dirty="0" smtClean="0"/>
              <a:t>Compute a result</a:t>
            </a:r>
          </a:p>
          <a:p>
            <a:pPr lvl="1"/>
            <a:r>
              <a:rPr lang="en-US" dirty="0" smtClean="0"/>
              <a:t>Perform sequence of steps to obtain a result that is an answer to a question</a:t>
            </a:r>
          </a:p>
          <a:p>
            <a:pPr lvl="1"/>
            <a:r>
              <a:rPr lang="en-US" dirty="0" smtClean="0"/>
              <a:t>Determining and implementing an algorithm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to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Most computers “understand” around 100 instructions; the complexity is in the different orders and combinations</a:t>
            </a:r>
          </a:p>
          <a:p>
            <a:pPr lvl="1"/>
            <a:r>
              <a:rPr lang="en-US" dirty="0" smtClean="0"/>
              <a:t>Consider chess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Learning how to think about arranging a sequence of instructions to carry out a task is the most valuable part of learning how to program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Flowcharting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book uses some flowchart symbols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90600" y="2667000"/>
            <a:ext cx="1600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5" name="Parallelogram 4"/>
          <p:cNvSpPr/>
          <p:nvPr/>
        </p:nvSpPr>
        <p:spPr>
          <a:xfrm>
            <a:off x="3048000" y="2667000"/>
            <a:ext cx="2057400" cy="7620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Input/Output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43600" y="2667000"/>
            <a:ext cx="2133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Processing</a:t>
            </a:r>
            <a:endParaRPr lang="en-US" dirty="0"/>
          </a:p>
        </p:txBody>
      </p:sp>
      <p:sp>
        <p:nvSpPr>
          <p:cNvPr id="7" name="Flowchart: Predefined Process 6"/>
          <p:cNvSpPr/>
          <p:nvPr/>
        </p:nvSpPr>
        <p:spPr>
          <a:xfrm>
            <a:off x="914400" y="4038600"/>
            <a:ext cx="1828800" cy="990600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Call</a:t>
            </a:r>
            <a:endParaRPr lang="en-US" dirty="0"/>
          </a:p>
        </p:txBody>
      </p:sp>
      <p:sp>
        <p:nvSpPr>
          <p:cNvPr id="9" name="Flowchart: Decision 8"/>
          <p:cNvSpPr/>
          <p:nvPr/>
        </p:nvSpPr>
        <p:spPr>
          <a:xfrm>
            <a:off x="3962400" y="3962400"/>
            <a:ext cx="1981200" cy="12192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Decision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Flowchart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90600" y="2057400"/>
            <a:ext cx="1600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5" name="Parallelogram 4"/>
          <p:cNvSpPr/>
          <p:nvPr/>
        </p:nvSpPr>
        <p:spPr>
          <a:xfrm>
            <a:off x="3505200" y="2057400"/>
            <a:ext cx="2057400" cy="7620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 Value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29000" y="3276600"/>
            <a:ext cx="2133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Multiply value by 2 and store in X</a:t>
            </a:r>
            <a:endParaRPr lang="en-US" dirty="0"/>
          </a:p>
        </p:txBody>
      </p:sp>
      <p:sp>
        <p:nvSpPr>
          <p:cNvPr id="7" name="Parallelogram 6"/>
          <p:cNvSpPr/>
          <p:nvPr/>
        </p:nvSpPr>
        <p:spPr>
          <a:xfrm>
            <a:off x="3429000" y="4648200"/>
            <a:ext cx="2057400" cy="7620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Display value in X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477000" y="4648200"/>
            <a:ext cx="1600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Stop</a:t>
            </a:r>
            <a:endParaRPr lang="en-US" dirty="0"/>
          </a:p>
        </p:txBody>
      </p:sp>
      <p:cxnSp>
        <p:nvCxnSpPr>
          <p:cNvPr id="10" name="Elbow Connector 9"/>
          <p:cNvCxnSpPr>
            <a:stCxn id="4" idx="3"/>
            <a:endCxn id="5" idx="5"/>
          </p:cNvCxnSpPr>
          <p:nvPr/>
        </p:nvCxnSpPr>
        <p:spPr>
          <a:xfrm>
            <a:off x="2590800" y="2438400"/>
            <a:ext cx="1009650" cy="1588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5" idx="4"/>
            <a:endCxn id="6" idx="0"/>
          </p:cNvCxnSpPr>
          <p:nvPr/>
        </p:nvCxnSpPr>
        <p:spPr>
          <a:xfrm rot="5400000">
            <a:off x="4286250" y="3028950"/>
            <a:ext cx="457200" cy="38100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6" idx="2"/>
            <a:endCxn id="7" idx="1"/>
          </p:cNvCxnSpPr>
          <p:nvPr/>
        </p:nvCxnSpPr>
        <p:spPr>
          <a:xfrm rot="16200000" flipH="1">
            <a:off x="4257675" y="4352925"/>
            <a:ext cx="533400" cy="57150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7" idx="2"/>
            <a:endCxn id="8" idx="1"/>
          </p:cNvCxnSpPr>
          <p:nvPr/>
        </p:nvCxnSpPr>
        <p:spPr>
          <a:xfrm>
            <a:off x="5391150" y="5029200"/>
            <a:ext cx="1085850" cy="1588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Alice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 class: Give demo of objects in 3D world</a:t>
            </a:r>
          </a:p>
          <a:p>
            <a:endParaRPr lang="en-US" dirty="0" smtClean="0"/>
          </a:p>
          <a:p>
            <a:r>
              <a:rPr lang="en-US" dirty="0" smtClean="0"/>
              <a:t>3D Virtual World</a:t>
            </a:r>
          </a:p>
          <a:p>
            <a:r>
              <a:rPr lang="en-US" dirty="0" smtClean="0"/>
              <a:t>Objects in three dimensions</a:t>
            </a:r>
          </a:p>
          <a:p>
            <a:pPr lvl="1"/>
            <a:r>
              <a:rPr lang="en-US" dirty="0" smtClean="0"/>
              <a:t>Place object with mouse; hold shift to move up/down</a:t>
            </a:r>
          </a:p>
          <a:p>
            <a:pPr lvl="1"/>
            <a:r>
              <a:rPr lang="en-US" dirty="0" smtClean="0"/>
              <a:t>Objects have properties</a:t>
            </a:r>
          </a:p>
          <a:p>
            <a:pPr lvl="1"/>
            <a:r>
              <a:rPr lang="en-US" dirty="0" smtClean="0"/>
              <a:t>Height, width, depth in virtual meters</a:t>
            </a:r>
          </a:p>
          <a:p>
            <a:pPr lvl="1"/>
            <a:r>
              <a:rPr lang="en-US" dirty="0" smtClean="0"/>
              <a:t>Up, Down, Left, Right, Forward, Back all from the perspective of the object</a:t>
            </a:r>
          </a:p>
          <a:p>
            <a:r>
              <a:rPr lang="en-US" dirty="0" smtClean="0"/>
              <a:t>Objects have center</a:t>
            </a:r>
          </a:p>
          <a:p>
            <a:pPr lvl="1"/>
            <a:r>
              <a:rPr lang="en-US" dirty="0" smtClean="0"/>
              <a:t>May be center of mass or an end (e.g. bat)</a:t>
            </a:r>
          </a:p>
          <a:p>
            <a:pPr lvl="1"/>
            <a:r>
              <a:rPr lang="en-US" dirty="0" smtClean="0"/>
              <a:t>Initial placement is usually on the ground</a:t>
            </a:r>
          </a:p>
          <a:p>
            <a:r>
              <a:rPr lang="en-US" dirty="0" smtClean="0"/>
              <a:t>2D Graphics</a:t>
            </a:r>
          </a:p>
          <a:p>
            <a:pPr lvl="1"/>
            <a:r>
              <a:rPr lang="en-US" dirty="0" smtClean="0"/>
              <a:t>Can create a “billboard” from a 2D image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450</Words>
  <Application>Microsoft Office PowerPoint</Application>
  <PresentationFormat>On-screen Show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Programming with Alice</vt:lpstr>
      <vt:lpstr>Getting Started with Alice</vt:lpstr>
      <vt:lpstr>Slide 3</vt:lpstr>
      <vt:lpstr>Programming Fundamentals</vt:lpstr>
      <vt:lpstr>Programming Fundamentals</vt:lpstr>
      <vt:lpstr>Key to Programming</vt:lpstr>
      <vt:lpstr>Flowcharting</vt:lpstr>
      <vt:lpstr>Sample Flowchart</vt:lpstr>
      <vt:lpstr>Alice Concepts</vt:lpstr>
      <vt:lpstr>Animation</vt:lpstr>
      <vt:lpstr>Methods</vt:lpstr>
      <vt:lpstr>Example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with Alice</dc:title>
  <dc:creator>Kenrick</dc:creator>
  <cp:lastModifiedBy>Kenrick</cp:lastModifiedBy>
  <cp:revision>9</cp:revision>
  <dcterms:created xsi:type="dcterms:W3CDTF">2006-08-16T00:00:00Z</dcterms:created>
  <dcterms:modified xsi:type="dcterms:W3CDTF">2009-11-10T09:26:08Z</dcterms:modified>
</cp:coreProperties>
</file>