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5" r:id="rId15"/>
    <p:sldId id="276" r:id="rId16"/>
    <p:sldId id="277" r:id="rId17"/>
    <p:sldId id="271" r:id="rId18"/>
    <p:sldId id="272" r:id="rId19"/>
    <p:sldId id="269" r:id="rId20"/>
    <p:sldId id="273" r:id="rId21"/>
    <p:sldId id="286" r:id="rId22"/>
    <p:sldId id="274" r:id="rId23"/>
    <p:sldId id="285" r:id="rId24"/>
    <p:sldId id="278" r:id="rId25"/>
    <p:sldId id="279" r:id="rId26"/>
    <p:sldId id="280" r:id="rId27"/>
    <p:sldId id="281" r:id="rId28"/>
    <p:sldId id="282" r:id="rId29"/>
    <p:sldId id="283" r:id="rId30"/>
    <p:sldId id="284" r:id="rId31"/>
    <p:sldId id="288" r:id="rId32"/>
    <p:sldId id="287" r:id="rId3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D73D9D7E-6137-4065-92EC-760D4DEF5862}" type="datetimeFigureOut">
              <a:rPr lang="en-US" smtClean="0"/>
              <a:t>9/10/2009</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AE317B8C-9F5F-4524-9262-AEB1C8536E22}"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9/9/2009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9/9/2009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9/9/2009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9/9/2009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Computer Architecture and Data Manipulation</a:t>
            </a:r>
            <a:endParaRPr lang="en-US" dirty="0"/>
          </a:p>
        </p:txBody>
      </p:sp>
      <p:sp>
        <p:nvSpPr>
          <p:cNvPr id="3" name="Subtitle 2"/>
          <p:cNvSpPr>
            <a:spLocks noGrp="1"/>
          </p:cNvSpPr>
          <p:nvPr>
            <p:ph type="subTitle" idx="1"/>
          </p:nvPr>
        </p:nvSpPr>
        <p:spPr/>
        <p:txBody>
          <a:bodyPr/>
          <a:lstStyle/>
          <a:p>
            <a:r>
              <a:rPr lang="en-US" dirty="0" smtClean="0"/>
              <a:t>Chapter 3</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p:txBody>
          <a:bodyPr/>
          <a:lstStyle/>
          <a:p>
            <a:r>
              <a:rPr lang="en-US"/>
              <a:t>Program Execution</a:t>
            </a:r>
          </a:p>
        </p:txBody>
      </p:sp>
      <p:sp>
        <p:nvSpPr>
          <p:cNvPr id="344067" name="Rectangle 3"/>
          <p:cNvSpPr>
            <a:spLocks noGrp="1" noChangeArrowheads="1"/>
          </p:cNvSpPr>
          <p:nvPr>
            <p:ph type="body" idx="1"/>
          </p:nvPr>
        </p:nvSpPr>
        <p:spPr/>
        <p:txBody>
          <a:bodyPr/>
          <a:lstStyle/>
          <a:p>
            <a:pPr>
              <a:lnSpc>
                <a:spcPct val="90000"/>
              </a:lnSpc>
            </a:pPr>
            <a:r>
              <a:rPr lang="en-US" dirty="0"/>
              <a:t>Controlled by two special-purpose registers</a:t>
            </a:r>
          </a:p>
          <a:p>
            <a:pPr lvl="1">
              <a:lnSpc>
                <a:spcPct val="90000"/>
              </a:lnSpc>
            </a:pPr>
            <a:r>
              <a:rPr lang="en-US" dirty="0"/>
              <a:t>Program </a:t>
            </a:r>
            <a:r>
              <a:rPr lang="en-US" dirty="0" smtClean="0"/>
              <a:t>Counter</a:t>
            </a:r>
            <a:r>
              <a:rPr lang="en-US" dirty="0"/>
              <a:t>: address of next instruction</a:t>
            </a:r>
          </a:p>
          <a:p>
            <a:pPr lvl="1">
              <a:lnSpc>
                <a:spcPct val="90000"/>
              </a:lnSpc>
            </a:pPr>
            <a:r>
              <a:rPr lang="en-US" dirty="0"/>
              <a:t>Instruction </a:t>
            </a:r>
            <a:r>
              <a:rPr lang="en-US" dirty="0" smtClean="0"/>
              <a:t>Register</a:t>
            </a:r>
            <a:r>
              <a:rPr lang="en-US" dirty="0"/>
              <a:t>: current instruction</a:t>
            </a:r>
          </a:p>
          <a:p>
            <a:pPr>
              <a:lnSpc>
                <a:spcPct val="90000"/>
              </a:lnSpc>
            </a:pPr>
            <a:r>
              <a:rPr lang="en-US" dirty="0"/>
              <a:t>Machine Cycle</a:t>
            </a:r>
          </a:p>
          <a:p>
            <a:pPr lvl="1">
              <a:lnSpc>
                <a:spcPct val="90000"/>
              </a:lnSpc>
            </a:pPr>
            <a:r>
              <a:rPr lang="en-US" dirty="0"/>
              <a:t>Fetch</a:t>
            </a:r>
          </a:p>
          <a:p>
            <a:pPr lvl="1">
              <a:lnSpc>
                <a:spcPct val="90000"/>
              </a:lnSpc>
            </a:pPr>
            <a:r>
              <a:rPr lang="en-US" dirty="0"/>
              <a:t>Decode</a:t>
            </a:r>
          </a:p>
          <a:p>
            <a:pPr lvl="1">
              <a:lnSpc>
                <a:spcPct val="90000"/>
              </a:lnSpc>
            </a:pPr>
            <a:r>
              <a:rPr lang="en-US" dirty="0"/>
              <a:t>Execute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r>
              <a:rPr lang="en-US" dirty="0" smtClean="0"/>
              <a:t>The </a:t>
            </a:r>
            <a:r>
              <a:rPr lang="en-US" dirty="0"/>
              <a:t>machine cycle</a:t>
            </a:r>
          </a:p>
        </p:txBody>
      </p:sp>
      <p:pic>
        <p:nvPicPr>
          <p:cNvPr id="295942" name="Picture 6" descr="fig_02_08"/>
          <p:cNvPicPr preferRelativeResize="0">
            <a:picLocks noChangeAspect="1" noChangeArrowheads="1"/>
          </p:cNvPicPr>
          <p:nvPr/>
        </p:nvPicPr>
        <p:blipFill>
          <a:blip r:embed="rId2" cstate="print">
            <a:grayscl/>
          </a:blip>
          <a:srcRect/>
          <a:stretch>
            <a:fillRect/>
          </a:stretch>
        </p:blipFill>
        <p:spPr bwMode="auto">
          <a:xfrm>
            <a:off x="1104900" y="1600200"/>
            <a:ext cx="6934200" cy="45847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p:txBody>
          <a:bodyPr/>
          <a:lstStyle/>
          <a:p>
            <a:r>
              <a:rPr lang="en-US"/>
              <a:t>Program Execution</a:t>
            </a:r>
          </a:p>
        </p:txBody>
      </p:sp>
      <p:sp>
        <p:nvSpPr>
          <p:cNvPr id="344067" name="Rectangle 3"/>
          <p:cNvSpPr>
            <a:spLocks noGrp="1" noChangeArrowheads="1"/>
          </p:cNvSpPr>
          <p:nvPr>
            <p:ph type="body" idx="1"/>
          </p:nvPr>
        </p:nvSpPr>
        <p:spPr/>
        <p:txBody>
          <a:bodyPr/>
          <a:lstStyle/>
          <a:p>
            <a:pPr>
              <a:lnSpc>
                <a:spcPct val="90000"/>
              </a:lnSpc>
            </a:pPr>
            <a:r>
              <a:rPr lang="en-US"/>
              <a:t>Controlled by two special-purpose registers</a:t>
            </a:r>
          </a:p>
          <a:p>
            <a:pPr lvl="1">
              <a:lnSpc>
                <a:spcPct val="90000"/>
              </a:lnSpc>
            </a:pPr>
            <a:r>
              <a:rPr lang="en-US"/>
              <a:t>Program counter: address of next instruction</a:t>
            </a:r>
          </a:p>
          <a:p>
            <a:pPr lvl="1">
              <a:lnSpc>
                <a:spcPct val="90000"/>
              </a:lnSpc>
            </a:pPr>
            <a:r>
              <a:rPr lang="en-US"/>
              <a:t>Instruction register: current instruction</a:t>
            </a:r>
          </a:p>
          <a:p>
            <a:pPr>
              <a:lnSpc>
                <a:spcPct val="90000"/>
              </a:lnSpc>
            </a:pPr>
            <a:r>
              <a:rPr lang="en-US"/>
              <a:t>Machine Cycle</a:t>
            </a:r>
          </a:p>
          <a:p>
            <a:pPr lvl="1">
              <a:lnSpc>
                <a:spcPct val="90000"/>
              </a:lnSpc>
            </a:pPr>
            <a:r>
              <a:rPr lang="en-US"/>
              <a:t>Fetch</a:t>
            </a:r>
          </a:p>
          <a:p>
            <a:pPr lvl="1">
              <a:lnSpc>
                <a:spcPct val="90000"/>
              </a:lnSpc>
            </a:pPr>
            <a:r>
              <a:rPr lang="en-US"/>
              <a:t>Decode</a:t>
            </a:r>
          </a:p>
          <a:p>
            <a:pPr lvl="1">
              <a:lnSpc>
                <a:spcPct val="90000"/>
              </a:lnSpc>
            </a:pPr>
            <a:r>
              <a:rPr lang="en-US"/>
              <a:t>Execute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r>
              <a:rPr lang="en-US" sz="3200" dirty="0" smtClean="0"/>
              <a:t>The </a:t>
            </a:r>
            <a:r>
              <a:rPr lang="en-US" sz="3200" dirty="0"/>
              <a:t>architecture of the machine described in Appendix C</a:t>
            </a:r>
            <a:endParaRPr lang="en-US" dirty="0"/>
          </a:p>
        </p:txBody>
      </p:sp>
      <p:pic>
        <p:nvPicPr>
          <p:cNvPr id="291847" name="Picture 7" descr="fig02_04"/>
          <p:cNvPicPr>
            <a:picLocks noChangeAspect="1" noChangeArrowheads="1"/>
          </p:cNvPicPr>
          <p:nvPr/>
        </p:nvPicPr>
        <p:blipFill>
          <a:blip r:embed="rId2" cstate="print"/>
          <a:srcRect/>
          <a:stretch>
            <a:fillRect/>
          </a:stretch>
        </p:blipFill>
        <p:spPr bwMode="auto">
          <a:xfrm>
            <a:off x="914400" y="2133600"/>
            <a:ext cx="7370763" cy="3379788"/>
          </a:xfrm>
          <a:prstGeom prst="rect">
            <a:avLst/>
          </a:prstGeom>
          <a:noFill/>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a:xfrm>
            <a:off x="457200" y="152400"/>
            <a:ext cx="8534400" cy="1143000"/>
          </a:xfrm>
        </p:spPr>
        <p:txBody>
          <a:bodyPr/>
          <a:lstStyle/>
          <a:p>
            <a:r>
              <a:rPr lang="en-US" sz="3200" b="0" dirty="0" smtClean="0"/>
              <a:t>Start of the Fetch Execute cycle</a:t>
            </a:r>
            <a:endParaRPr lang="en-US" dirty="0"/>
          </a:p>
        </p:txBody>
      </p:sp>
      <p:pic>
        <p:nvPicPr>
          <p:cNvPr id="297990" name="Picture 6" descr="fig_02_10"/>
          <p:cNvPicPr preferRelativeResize="0">
            <a:picLocks noChangeAspect="1" noChangeArrowheads="1"/>
          </p:cNvPicPr>
          <p:nvPr/>
        </p:nvPicPr>
        <p:blipFill>
          <a:blip r:embed="rId2" cstate="print">
            <a:grayscl/>
          </a:blip>
          <a:srcRect/>
          <a:stretch>
            <a:fillRect/>
          </a:stretch>
        </p:blipFill>
        <p:spPr bwMode="auto">
          <a:xfrm>
            <a:off x="1295400" y="1600200"/>
            <a:ext cx="6553200" cy="4443413"/>
          </a:xfrm>
          <a:prstGeom prst="rect">
            <a:avLst/>
          </a:prstGeom>
          <a:noFill/>
          <a:ln w="9525">
            <a:noFill/>
            <a:miter lim="800000"/>
            <a:headEnd/>
            <a:tailEnd/>
          </a:ln>
          <a:effectLst/>
        </p:spPr>
      </p:pic>
      <p:sp>
        <p:nvSpPr>
          <p:cNvPr id="5" name="TextBox 4"/>
          <p:cNvSpPr txBox="1"/>
          <p:nvPr/>
        </p:nvSpPr>
        <p:spPr>
          <a:xfrm>
            <a:off x="762000" y="990600"/>
            <a:ext cx="7473136" cy="369332"/>
          </a:xfrm>
          <a:prstGeom prst="rect">
            <a:avLst/>
          </a:prstGeom>
          <a:noFill/>
        </p:spPr>
        <p:txBody>
          <a:bodyPr wrap="none" rtlCol="0">
            <a:spAutoFit/>
          </a:bodyPr>
          <a:lstStyle/>
          <a:p>
            <a:r>
              <a:rPr lang="en-US" dirty="0" smtClean="0"/>
              <a:t>All of the instructions were fetched and executed as part of the machine cycle</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a:xfrm>
            <a:off x="457200" y="152400"/>
            <a:ext cx="8305800" cy="1143000"/>
          </a:xfrm>
        </p:spPr>
        <p:txBody>
          <a:bodyPr>
            <a:normAutofit fontScale="90000"/>
          </a:bodyPr>
          <a:lstStyle/>
          <a:p>
            <a:r>
              <a:rPr lang="en-US" dirty="0" smtClean="0"/>
              <a:t>Performing </a:t>
            </a:r>
            <a:r>
              <a:rPr lang="en-US" dirty="0"/>
              <a:t>the fetch step of the machine cycle</a:t>
            </a:r>
          </a:p>
        </p:txBody>
      </p:sp>
      <p:pic>
        <p:nvPicPr>
          <p:cNvPr id="299014" name="Picture 6" descr="fig_02_11"/>
          <p:cNvPicPr preferRelativeResize="0">
            <a:picLocks noChangeAspect="1" noChangeArrowheads="1"/>
          </p:cNvPicPr>
          <p:nvPr/>
        </p:nvPicPr>
        <p:blipFill>
          <a:blip r:embed="rId2" cstate="print">
            <a:grayscl/>
          </a:blip>
          <a:srcRect b="52931"/>
          <a:stretch>
            <a:fillRect/>
          </a:stretch>
        </p:blipFill>
        <p:spPr bwMode="auto">
          <a:xfrm>
            <a:off x="762000" y="1885950"/>
            <a:ext cx="7283450" cy="375443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a:xfrm>
            <a:off x="457200" y="152400"/>
            <a:ext cx="8305800" cy="1143000"/>
          </a:xfrm>
        </p:spPr>
        <p:txBody>
          <a:bodyPr>
            <a:normAutofit fontScale="90000"/>
          </a:bodyPr>
          <a:lstStyle/>
          <a:p>
            <a:r>
              <a:rPr lang="en-US" dirty="0" smtClean="0"/>
              <a:t>Performing </a:t>
            </a:r>
            <a:r>
              <a:rPr lang="en-US" dirty="0"/>
              <a:t>the fetch step of the machine cycle (cont’d)</a:t>
            </a:r>
          </a:p>
        </p:txBody>
      </p:sp>
      <p:pic>
        <p:nvPicPr>
          <p:cNvPr id="300038" name="Picture 6" descr="fig_02_11"/>
          <p:cNvPicPr preferRelativeResize="0">
            <a:picLocks noChangeAspect="1" noChangeArrowheads="1"/>
          </p:cNvPicPr>
          <p:nvPr/>
        </p:nvPicPr>
        <p:blipFill>
          <a:blip r:embed="rId2" cstate="print">
            <a:grayscl/>
          </a:blip>
          <a:srcRect t="47079"/>
          <a:stretch>
            <a:fillRect/>
          </a:stretch>
        </p:blipFill>
        <p:spPr bwMode="auto">
          <a:xfrm>
            <a:off x="990600" y="1525588"/>
            <a:ext cx="7099300" cy="4113212"/>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p:txBody>
          <a:bodyPr/>
          <a:lstStyle/>
          <a:p>
            <a:r>
              <a:rPr lang="en-US"/>
              <a:t>Parts of a Machine Instruction</a:t>
            </a:r>
          </a:p>
        </p:txBody>
      </p:sp>
      <p:sp>
        <p:nvSpPr>
          <p:cNvPr id="343043" name="Rectangle 3"/>
          <p:cNvSpPr>
            <a:spLocks noGrp="1" noChangeArrowheads="1"/>
          </p:cNvSpPr>
          <p:nvPr>
            <p:ph type="body" idx="1"/>
          </p:nvPr>
        </p:nvSpPr>
        <p:spPr/>
        <p:txBody>
          <a:bodyPr/>
          <a:lstStyle/>
          <a:p>
            <a:r>
              <a:rPr lang="en-US" b="1"/>
              <a:t>Op-code:</a:t>
            </a:r>
            <a:r>
              <a:rPr lang="en-US"/>
              <a:t> Specifies which operation to execute</a:t>
            </a:r>
          </a:p>
          <a:p>
            <a:r>
              <a:rPr lang="en-US" b="1"/>
              <a:t>Operand:</a:t>
            </a:r>
            <a:r>
              <a:rPr lang="en-US"/>
              <a:t> Gives more detailed information about the operation</a:t>
            </a:r>
          </a:p>
          <a:p>
            <a:pPr lvl="1"/>
            <a:r>
              <a:rPr lang="en-US"/>
              <a:t>Interpretation of operand varies depending on op-code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a:xfrm>
            <a:off x="304800" y="152400"/>
            <a:ext cx="8534400" cy="1676400"/>
          </a:xfrm>
        </p:spPr>
        <p:txBody>
          <a:bodyPr>
            <a:normAutofit/>
          </a:bodyPr>
          <a:lstStyle/>
          <a:p>
            <a:r>
              <a:rPr lang="en-US" dirty="0" smtClean="0"/>
              <a:t>The </a:t>
            </a:r>
            <a:r>
              <a:rPr lang="en-US" dirty="0"/>
              <a:t>composition of an instruction for the machine in Appendix C</a:t>
            </a:r>
          </a:p>
        </p:txBody>
      </p:sp>
      <p:pic>
        <p:nvPicPr>
          <p:cNvPr id="292868" name="Picture 4" descr="fig_02_05"/>
          <p:cNvPicPr preferRelativeResize="0">
            <a:picLocks noChangeAspect="1" noChangeArrowheads="1"/>
          </p:cNvPicPr>
          <p:nvPr>
            <p:ph idx="1"/>
          </p:nvPr>
        </p:nvPicPr>
        <p:blipFill>
          <a:blip r:embed="rId2" cstate="print">
            <a:grayscl/>
          </a:blip>
          <a:srcRect/>
          <a:stretch>
            <a:fillRect/>
          </a:stretch>
        </p:blipFill>
        <p:spPr>
          <a:xfrm>
            <a:off x="533400" y="1905000"/>
            <a:ext cx="7927975" cy="2362200"/>
          </a:xfrm>
          <a:noFill/>
          <a:ln/>
        </p:spPr>
      </p:pic>
      <p:cxnSp>
        <p:nvCxnSpPr>
          <p:cNvPr id="7" name="Straight Connector 6"/>
          <p:cNvCxnSpPr/>
          <p:nvPr/>
        </p:nvCxnSpPr>
        <p:spPr>
          <a:xfrm rot="5400000">
            <a:off x="304800" y="4572000"/>
            <a:ext cx="1143000"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28600" y="5715000"/>
            <a:ext cx="2398862" cy="923330"/>
          </a:xfrm>
          <a:prstGeom prst="rect">
            <a:avLst/>
          </a:prstGeom>
          <a:noFill/>
        </p:spPr>
        <p:txBody>
          <a:bodyPr wrap="none" rtlCol="0">
            <a:spAutoFit/>
          </a:bodyPr>
          <a:lstStyle/>
          <a:p>
            <a:r>
              <a:rPr lang="en-US" dirty="0" smtClean="0"/>
              <a:t>3 means to</a:t>
            </a:r>
          </a:p>
          <a:p>
            <a:r>
              <a:rPr lang="en-US" dirty="0" smtClean="0"/>
              <a:t>store the contents</a:t>
            </a:r>
          </a:p>
          <a:p>
            <a:r>
              <a:rPr lang="en-US" dirty="0" smtClean="0"/>
              <a:t>of a register to memory</a:t>
            </a:r>
            <a:endParaRPr lang="en-US" dirty="0"/>
          </a:p>
        </p:txBody>
      </p:sp>
      <p:cxnSp>
        <p:nvCxnSpPr>
          <p:cNvPr id="9" name="Straight Connector 8"/>
          <p:cNvCxnSpPr/>
          <p:nvPr/>
        </p:nvCxnSpPr>
        <p:spPr>
          <a:xfrm rot="16200000" flipH="1">
            <a:off x="1828800" y="4419600"/>
            <a:ext cx="1447800" cy="99060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895600" y="5791200"/>
            <a:ext cx="1437638" cy="646331"/>
          </a:xfrm>
          <a:prstGeom prst="rect">
            <a:avLst/>
          </a:prstGeom>
          <a:noFill/>
        </p:spPr>
        <p:txBody>
          <a:bodyPr wrap="none" rtlCol="0">
            <a:spAutoFit/>
          </a:bodyPr>
          <a:lstStyle/>
          <a:p>
            <a:r>
              <a:rPr lang="en-US" dirty="0" smtClean="0"/>
              <a:t>From register</a:t>
            </a:r>
          </a:p>
          <a:p>
            <a:r>
              <a:rPr lang="en-US" dirty="0" smtClean="0"/>
              <a:t>5</a:t>
            </a:r>
            <a:endParaRPr lang="en-US" dirty="0"/>
          </a:p>
        </p:txBody>
      </p:sp>
      <p:cxnSp>
        <p:nvCxnSpPr>
          <p:cNvPr id="12" name="Straight Connector 11"/>
          <p:cNvCxnSpPr/>
          <p:nvPr/>
        </p:nvCxnSpPr>
        <p:spPr>
          <a:xfrm rot="16200000" flipH="1">
            <a:off x="3962400" y="4419600"/>
            <a:ext cx="1447800" cy="99060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029200" y="5791200"/>
            <a:ext cx="2324739" cy="369332"/>
          </a:xfrm>
          <a:prstGeom prst="rect">
            <a:avLst/>
          </a:prstGeom>
          <a:noFill/>
        </p:spPr>
        <p:txBody>
          <a:bodyPr wrap="none" rtlCol="0">
            <a:spAutoFit/>
          </a:bodyPr>
          <a:lstStyle/>
          <a:p>
            <a:r>
              <a:rPr lang="en-US" dirty="0" smtClean="0"/>
              <a:t>To memory address A7</a:t>
            </a:r>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a:xfrm>
            <a:off x="457200" y="152400"/>
            <a:ext cx="8305800" cy="1143000"/>
          </a:xfrm>
        </p:spPr>
        <p:txBody>
          <a:bodyPr>
            <a:normAutofit fontScale="90000"/>
          </a:bodyPr>
          <a:lstStyle/>
          <a:p>
            <a:r>
              <a:rPr lang="en-US" b="0"/>
              <a:t>Appendix C:</a:t>
            </a:r>
            <a:r>
              <a:rPr lang="en-US"/>
              <a:t> A Simple Machine Language</a:t>
            </a:r>
          </a:p>
        </p:txBody>
      </p:sp>
      <p:sp>
        <p:nvSpPr>
          <p:cNvPr id="287747" name="Rectangle 3"/>
          <p:cNvSpPr>
            <a:spLocks noGrp="1" noChangeArrowheads="1"/>
          </p:cNvSpPr>
          <p:nvPr>
            <p:ph type="body" idx="1"/>
          </p:nvPr>
        </p:nvSpPr>
        <p:spPr>
          <a:xfrm>
            <a:off x="152400" y="1752600"/>
            <a:ext cx="8991600" cy="4343400"/>
          </a:xfrm>
        </p:spPr>
        <p:txBody>
          <a:bodyPr>
            <a:normAutofit fontScale="70000" lnSpcReduction="20000"/>
          </a:bodyPr>
          <a:lstStyle/>
          <a:p>
            <a:pPr>
              <a:buFont typeface="Times" pitchFamily="1" charset="0"/>
              <a:buNone/>
            </a:pPr>
            <a:r>
              <a:rPr lang="en-US" sz="2800" u="sng" dirty="0"/>
              <a:t>Op-code </a:t>
            </a:r>
            <a:r>
              <a:rPr lang="en-US" sz="2800" u="sng" dirty="0" smtClean="0"/>
              <a:t>	Operand</a:t>
            </a:r>
            <a:r>
              <a:rPr lang="en-US" sz="2800" u="sng" dirty="0"/>
              <a:t>	</a:t>
            </a:r>
            <a:r>
              <a:rPr lang="en-US" sz="2800" u="sng" dirty="0" smtClean="0"/>
              <a:t>	Description 				</a:t>
            </a:r>
            <a:endParaRPr lang="en-US" sz="2800" u="sng" dirty="0"/>
          </a:p>
          <a:p>
            <a:pPr>
              <a:buFont typeface="Times" pitchFamily="1" charset="0"/>
              <a:buNone/>
            </a:pPr>
            <a:r>
              <a:rPr lang="en-US" sz="2800" dirty="0"/>
              <a:t>	  1		RXY	    </a:t>
            </a:r>
            <a:r>
              <a:rPr lang="en-US" sz="2800" dirty="0" smtClean="0"/>
              <a:t>	LOAD </a:t>
            </a:r>
            <a:r>
              <a:rPr lang="en-US" sz="2800" dirty="0"/>
              <a:t>reg. R from cell XY.</a:t>
            </a:r>
          </a:p>
          <a:p>
            <a:pPr>
              <a:buFont typeface="Times" pitchFamily="1" charset="0"/>
              <a:buNone/>
            </a:pPr>
            <a:r>
              <a:rPr lang="en-US" sz="2800" dirty="0"/>
              <a:t>	  2		RXY	    </a:t>
            </a:r>
            <a:r>
              <a:rPr lang="en-US" sz="2800" dirty="0" smtClean="0"/>
              <a:t>	LOAD </a:t>
            </a:r>
            <a:r>
              <a:rPr lang="en-US" sz="2800" dirty="0"/>
              <a:t>reg. R with XY.</a:t>
            </a:r>
          </a:p>
          <a:p>
            <a:pPr>
              <a:buFont typeface="Times" pitchFamily="1" charset="0"/>
              <a:buNone/>
            </a:pPr>
            <a:r>
              <a:rPr lang="en-US" sz="2800" dirty="0"/>
              <a:t>	  3		RXY	    </a:t>
            </a:r>
            <a:r>
              <a:rPr lang="en-US" sz="2800" dirty="0" smtClean="0"/>
              <a:t>	STORE </a:t>
            </a:r>
            <a:r>
              <a:rPr lang="en-US" sz="2800" dirty="0"/>
              <a:t>reg. R at XY.</a:t>
            </a:r>
          </a:p>
          <a:p>
            <a:pPr>
              <a:buFont typeface="Times" pitchFamily="1" charset="0"/>
              <a:buNone/>
            </a:pPr>
            <a:r>
              <a:rPr lang="en-US" sz="2800" dirty="0"/>
              <a:t>	  4		0RS	    </a:t>
            </a:r>
            <a:r>
              <a:rPr lang="en-US" sz="2800" dirty="0" smtClean="0"/>
              <a:t>	MOVE </a:t>
            </a:r>
            <a:r>
              <a:rPr lang="en-US" sz="2800" dirty="0"/>
              <a:t>R to S.</a:t>
            </a:r>
          </a:p>
          <a:p>
            <a:pPr>
              <a:buFont typeface="Times" pitchFamily="1" charset="0"/>
              <a:buNone/>
            </a:pPr>
            <a:r>
              <a:rPr lang="en-US" sz="2800" dirty="0"/>
              <a:t>	  5		RST	    </a:t>
            </a:r>
            <a:r>
              <a:rPr lang="en-US" sz="2800" dirty="0" smtClean="0"/>
              <a:t>	ADD </a:t>
            </a:r>
            <a:r>
              <a:rPr lang="en-US" sz="2800" dirty="0"/>
              <a:t>S and T into R. (2’s comp.)</a:t>
            </a:r>
          </a:p>
          <a:p>
            <a:pPr>
              <a:buFont typeface="Times" pitchFamily="1" charset="0"/>
              <a:buNone/>
            </a:pPr>
            <a:r>
              <a:rPr lang="en-US" sz="2800" dirty="0"/>
              <a:t>	  6		RST	    </a:t>
            </a:r>
            <a:r>
              <a:rPr lang="en-US" sz="2800" dirty="0" smtClean="0"/>
              <a:t>	ADD </a:t>
            </a:r>
            <a:r>
              <a:rPr lang="en-US" sz="2800" dirty="0"/>
              <a:t>S and T into R. (floating pt</a:t>
            </a:r>
            <a:r>
              <a:rPr lang="en-US" sz="2800" dirty="0" smtClean="0"/>
              <a:t>.)</a:t>
            </a:r>
          </a:p>
          <a:p>
            <a:pPr>
              <a:lnSpc>
                <a:spcPct val="90000"/>
              </a:lnSpc>
              <a:buFont typeface="Times" pitchFamily="1" charset="0"/>
              <a:buNone/>
            </a:pPr>
            <a:r>
              <a:rPr lang="en-US" sz="2800" dirty="0" smtClean="0"/>
              <a:t>	  7</a:t>
            </a:r>
            <a:r>
              <a:rPr lang="en-US" sz="2800" dirty="0" smtClean="0"/>
              <a:t>		RST	 </a:t>
            </a:r>
            <a:r>
              <a:rPr lang="en-US" sz="2800" dirty="0" smtClean="0"/>
              <a:t>   	OR </a:t>
            </a:r>
            <a:r>
              <a:rPr lang="en-US" sz="2800" dirty="0" smtClean="0"/>
              <a:t>S and T into R.</a:t>
            </a:r>
          </a:p>
          <a:p>
            <a:pPr>
              <a:lnSpc>
                <a:spcPct val="90000"/>
              </a:lnSpc>
              <a:buFont typeface="Times" pitchFamily="1" charset="0"/>
              <a:buNone/>
            </a:pPr>
            <a:r>
              <a:rPr lang="en-US" sz="2800" dirty="0" smtClean="0"/>
              <a:t>	  8		RST	</a:t>
            </a:r>
            <a:r>
              <a:rPr lang="en-US" sz="2800" dirty="0" smtClean="0"/>
              <a:t>    	AND </a:t>
            </a:r>
            <a:r>
              <a:rPr lang="en-US" sz="2800" dirty="0" smtClean="0"/>
              <a:t>S and T into R.</a:t>
            </a:r>
          </a:p>
          <a:p>
            <a:pPr>
              <a:lnSpc>
                <a:spcPct val="90000"/>
              </a:lnSpc>
              <a:buFont typeface="Times" pitchFamily="1" charset="0"/>
              <a:buNone/>
            </a:pPr>
            <a:r>
              <a:rPr lang="en-US" sz="2800" dirty="0" smtClean="0"/>
              <a:t>	  9		RST	</a:t>
            </a:r>
            <a:r>
              <a:rPr lang="en-US" sz="2800" dirty="0" smtClean="0"/>
              <a:t>    	XOR </a:t>
            </a:r>
            <a:r>
              <a:rPr lang="en-US" sz="2800" dirty="0" smtClean="0"/>
              <a:t>S and T into R.</a:t>
            </a:r>
          </a:p>
          <a:p>
            <a:pPr>
              <a:lnSpc>
                <a:spcPct val="90000"/>
              </a:lnSpc>
              <a:buFont typeface="Times" pitchFamily="1" charset="0"/>
              <a:buNone/>
            </a:pPr>
            <a:r>
              <a:rPr lang="en-US" sz="2800" dirty="0" smtClean="0"/>
              <a:t>	  A		R0X	</a:t>
            </a:r>
            <a:r>
              <a:rPr lang="en-US" sz="2800" dirty="0" smtClean="0"/>
              <a:t>    	ROTATE </a:t>
            </a:r>
            <a:r>
              <a:rPr lang="en-US" sz="2800" dirty="0" smtClean="0"/>
              <a:t>reg. R X times.</a:t>
            </a:r>
          </a:p>
          <a:p>
            <a:pPr>
              <a:lnSpc>
                <a:spcPct val="90000"/>
              </a:lnSpc>
              <a:buFont typeface="Times" pitchFamily="1" charset="0"/>
              <a:buNone/>
            </a:pPr>
            <a:r>
              <a:rPr lang="en-US" sz="2800" dirty="0" smtClean="0"/>
              <a:t>	  B		RXY	</a:t>
            </a:r>
            <a:r>
              <a:rPr lang="en-US" sz="2800" dirty="0" smtClean="0"/>
              <a:t>    	JUMP </a:t>
            </a:r>
            <a:r>
              <a:rPr lang="en-US" sz="2800" dirty="0" smtClean="0"/>
              <a:t>to XY if R = reg. 0.</a:t>
            </a:r>
          </a:p>
          <a:p>
            <a:pPr>
              <a:lnSpc>
                <a:spcPct val="90000"/>
              </a:lnSpc>
              <a:buFont typeface="Times" pitchFamily="1" charset="0"/>
              <a:buNone/>
            </a:pPr>
            <a:r>
              <a:rPr lang="en-US" sz="2800" dirty="0" smtClean="0"/>
              <a:t>	  C		000	</a:t>
            </a:r>
            <a:r>
              <a:rPr lang="en-US" sz="2800" dirty="0" smtClean="0"/>
              <a:t>    	HALT.</a:t>
            </a:r>
          </a:p>
          <a:p>
            <a:pPr>
              <a:lnSpc>
                <a:spcPct val="90000"/>
              </a:lnSpc>
              <a:buFont typeface="Times" pitchFamily="1" charset="0"/>
              <a:buNone/>
            </a:pPr>
            <a:r>
              <a:rPr lang="en-US" sz="2800" dirty="0" smtClean="0"/>
              <a:t>	  D		0XY		JUMP to XY always</a:t>
            </a:r>
            <a:endParaRPr lang="en-US" sz="2800" dirty="0" smtClean="0"/>
          </a:p>
          <a:p>
            <a:pPr>
              <a:buFont typeface="Times" pitchFamily="1" charset="0"/>
              <a:buNone/>
            </a:pPr>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Von Neumann Architecture</a:t>
            </a:r>
            <a:endParaRPr lang="en-US" dirty="0"/>
          </a:p>
        </p:txBody>
      </p:sp>
      <p:sp>
        <p:nvSpPr>
          <p:cNvPr id="5" name="Rectangle 5"/>
          <p:cNvSpPr>
            <a:spLocks noGrp="1" noChangeArrowheads="1"/>
          </p:cNvSpPr>
          <p:nvPr>
            <p:ph idx="1"/>
          </p:nvPr>
        </p:nvSpPr>
        <p:spPr>
          <a:ln>
            <a:solidFill>
              <a:schemeClr val="bg1"/>
            </a:solidFill>
          </a:ln>
        </p:spPr>
        <p:style>
          <a:lnRef idx="2">
            <a:schemeClr val="accent1"/>
          </a:lnRef>
          <a:fillRef idx="1">
            <a:schemeClr val="lt1"/>
          </a:fillRef>
          <a:effectRef idx="0">
            <a:schemeClr val="accent1"/>
          </a:effectRef>
          <a:fontRef idx="minor">
            <a:schemeClr val="dk1"/>
          </a:fontRef>
        </p:style>
        <p:txBody>
          <a:bodyPr>
            <a:normAutofit lnSpcReduction="10000"/>
          </a:bodyPr>
          <a:lstStyle/>
          <a:p>
            <a:pPr>
              <a:lnSpc>
                <a:spcPct val="90000"/>
              </a:lnSpc>
              <a:spcBef>
                <a:spcPct val="10000"/>
              </a:spcBef>
            </a:pPr>
            <a:r>
              <a:rPr lang="en-US" sz="2600" dirty="0">
                <a:latin typeface="Arial" charset="0"/>
              </a:rPr>
              <a:t>Today’s stored-program computers have the following characteristics:</a:t>
            </a:r>
            <a:endParaRPr lang="en-US" sz="3000" dirty="0"/>
          </a:p>
          <a:p>
            <a:pPr lvl="1">
              <a:lnSpc>
                <a:spcPct val="90000"/>
              </a:lnSpc>
              <a:spcBef>
                <a:spcPct val="10000"/>
              </a:spcBef>
            </a:pPr>
            <a:r>
              <a:rPr lang="en-US" sz="2600" dirty="0"/>
              <a:t>Three hardware systems: </a:t>
            </a:r>
          </a:p>
          <a:p>
            <a:pPr lvl="2">
              <a:lnSpc>
                <a:spcPct val="90000"/>
              </a:lnSpc>
              <a:spcBef>
                <a:spcPct val="10000"/>
              </a:spcBef>
            </a:pPr>
            <a:r>
              <a:rPr lang="en-US" sz="2400" dirty="0"/>
              <a:t>A central processing unit (CPU</a:t>
            </a:r>
            <a:r>
              <a:rPr lang="en-US" sz="2400" dirty="0" smtClean="0"/>
              <a:t>)</a:t>
            </a:r>
          </a:p>
          <a:p>
            <a:pPr lvl="3">
              <a:lnSpc>
                <a:spcPct val="90000"/>
              </a:lnSpc>
              <a:spcBef>
                <a:spcPct val="10000"/>
              </a:spcBef>
            </a:pPr>
            <a:r>
              <a:rPr lang="en-US" sz="2000" dirty="0" smtClean="0"/>
              <a:t>Arithmetic and Logic Unit (ALU)</a:t>
            </a:r>
          </a:p>
          <a:p>
            <a:pPr lvl="3">
              <a:lnSpc>
                <a:spcPct val="90000"/>
              </a:lnSpc>
              <a:spcBef>
                <a:spcPct val="10000"/>
              </a:spcBef>
            </a:pPr>
            <a:r>
              <a:rPr lang="en-US" dirty="0" smtClean="0"/>
              <a:t>Control Unit</a:t>
            </a:r>
          </a:p>
          <a:p>
            <a:pPr lvl="3">
              <a:lnSpc>
                <a:spcPct val="90000"/>
              </a:lnSpc>
              <a:spcBef>
                <a:spcPct val="10000"/>
              </a:spcBef>
            </a:pPr>
            <a:r>
              <a:rPr lang="en-US" sz="2000" dirty="0" smtClean="0"/>
              <a:t>Registers</a:t>
            </a:r>
            <a:endParaRPr lang="en-US" sz="2000" dirty="0"/>
          </a:p>
          <a:p>
            <a:pPr lvl="2">
              <a:lnSpc>
                <a:spcPct val="90000"/>
              </a:lnSpc>
              <a:spcBef>
                <a:spcPct val="10000"/>
              </a:spcBef>
            </a:pPr>
            <a:r>
              <a:rPr lang="en-US" sz="2400" dirty="0"/>
              <a:t>A main memory system</a:t>
            </a:r>
          </a:p>
          <a:p>
            <a:pPr lvl="2">
              <a:lnSpc>
                <a:spcPct val="90000"/>
              </a:lnSpc>
              <a:spcBef>
                <a:spcPct val="10000"/>
              </a:spcBef>
            </a:pPr>
            <a:r>
              <a:rPr lang="en-US" sz="2400" dirty="0"/>
              <a:t>An I/O system</a:t>
            </a:r>
            <a:endParaRPr lang="en-US" sz="2200" dirty="0"/>
          </a:p>
          <a:p>
            <a:pPr lvl="1">
              <a:lnSpc>
                <a:spcPct val="90000"/>
              </a:lnSpc>
              <a:spcBef>
                <a:spcPct val="10000"/>
              </a:spcBef>
            </a:pPr>
            <a:r>
              <a:rPr lang="en-US" sz="2600" dirty="0"/>
              <a:t>The capacity to carry out sequential instruction processing.</a:t>
            </a:r>
          </a:p>
          <a:p>
            <a:pPr lvl="1">
              <a:lnSpc>
                <a:spcPct val="90000"/>
              </a:lnSpc>
              <a:spcBef>
                <a:spcPct val="10000"/>
              </a:spcBef>
            </a:pPr>
            <a:r>
              <a:rPr lang="en-US" sz="2600" dirty="0"/>
              <a:t>A single data path between the CPU and main memory</a:t>
            </a:r>
            <a:r>
              <a:rPr lang="en-US" sz="2600" dirty="0" smtClean="0"/>
              <a:t>.</a:t>
            </a:r>
            <a:endParaRPr lang="en-US" sz="2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Machine Program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PC = 0</a:t>
            </a:r>
          </a:p>
          <a:p>
            <a:r>
              <a:rPr lang="en-US" dirty="0" err="1" smtClean="0"/>
              <a:t>Mem</a:t>
            </a:r>
            <a:r>
              <a:rPr lang="en-US" dirty="0" smtClean="0"/>
              <a:t> Address		Contents</a:t>
            </a:r>
          </a:p>
          <a:p>
            <a:pPr lvl="1">
              <a:buNone/>
            </a:pPr>
            <a:r>
              <a:rPr lang="en-US" dirty="0" smtClean="0"/>
              <a:t>0					1506</a:t>
            </a:r>
          </a:p>
          <a:p>
            <a:pPr lvl="1">
              <a:buNone/>
            </a:pPr>
            <a:r>
              <a:rPr lang="en-US" dirty="0" smtClean="0"/>
              <a:t>1					1607</a:t>
            </a:r>
          </a:p>
          <a:p>
            <a:pPr lvl="1">
              <a:buNone/>
            </a:pPr>
            <a:r>
              <a:rPr lang="en-US" dirty="0" smtClean="0"/>
              <a:t>2					5056</a:t>
            </a:r>
          </a:p>
          <a:p>
            <a:pPr lvl="1">
              <a:buNone/>
            </a:pPr>
            <a:r>
              <a:rPr lang="en-US" dirty="0" smtClean="0"/>
              <a:t>3					3008</a:t>
            </a:r>
          </a:p>
          <a:p>
            <a:pPr lvl="1">
              <a:buNone/>
            </a:pPr>
            <a:r>
              <a:rPr lang="en-US" dirty="0" smtClean="0"/>
              <a:t>4					C000</a:t>
            </a:r>
          </a:p>
          <a:p>
            <a:pPr lvl="1">
              <a:buNone/>
            </a:pPr>
            <a:r>
              <a:rPr lang="en-US" dirty="0" smtClean="0"/>
              <a:t>5					0001</a:t>
            </a:r>
          </a:p>
          <a:p>
            <a:pPr lvl="1">
              <a:buNone/>
            </a:pPr>
            <a:r>
              <a:rPr lang="en-US" dirty="0" smtClean="0"/>
              <a:t>6					0002</a:t>
            </a:r>
          </a:p>
          <a:p>
            <a:pPr lvl="1">
              <a:buNone/>
            </a:pPr>
            <a:r>
              <a:rPr lang="en-US" dirty="0" smtClean="0"/>
              <a:t>7					0003</a:t>
            </a:r>
          </a:p>
          <a:p>
            <a:pPr lvl="1">
              <a:buNone/>
            </a:pPr>
            <a:r>
              <a:rPr lang="en-US" dirty="0" smtClean="0"/>
              <a:t>8					0000</a:t>
            </a:r>
          </a:p>
          <a:p>
            <a:pPr lvl="1">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smtClean="0"/>
              <a:t>PC = 0</a:t>
            </a:r>
          </a:p>
          <a:p>
            <a:r>
              <a:rPr lang="en-US" dirty="0" smtClean="0"/>
              <a:t>Write a program that subtracts 1 from the value in memory address FF</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Program – What’s it do?</a:t>
            </a:r>
            <a:endParaRPr lang="en-US" dirty="0"/>
          </a:p>
        </p:txBody>
      </p:sp>
      <p:sp>
        <p:nvSpPr>
          <p:cNvPr id="3" name="Content Placeholder 2"/>
          <p:cNvSpPr>
            <a:spLocks noGrp="1"/>
          </p:cNvSpPr>
          <p:nvPr>
            <p:ph idx="1"/>
          </p:nvPr>
        </p:nvSpPr>
        <p:spPr/>
        <p:txBody>
          <a:bodyPr/>
          <a:lstStyle/>
          <a:p>
            <a:r>
              <a:rPr lang="en-US" dirty="0" smtClean="0"/>
              <a:t>PC = 0</a:t>
            </a:r>
            <a:endParaRPr lang="en-US" dirty="0"/>
          </a:p>
        </p:txBody>
      </p:sp>
      <p:graphicFrame>
        <p:nvGraphicFramePr>
          <p:cNvPr id="4" name="Table 3"/>
          <p:cNvGraphicFramePr>
            <a:graphicFrameLocks noGrp="1"/>
          </p:cNvGraphicFramePr>
          <p:nvPr/>
        </p:nvGraphicFramePr>
        <p:xfrm>
          <a:off x="2362200" y="1676400"/>
          <a:ext cx="3124200" cy="4450080"/>
        </p:xfrm>
        <a:graphic>
          <a:graphicData uri="http://schemas.openxmlformats.org/drawingml/2006/table">
            <a:tbl>
              <a:tblPr firstRow="1" bandRow="1">
                <a:tableStyleId>{5C22544A-7EE6-4342-B048-85BDC9FD1C3A}</a:tableStyleId>
              </a:tblPr>
              <a:tblGrid>
                <a:gridCol w="1066800"/>
                <a:gridCol w="2057400"/>
              </a:tblGrid>
              <a:tr h="370840">
                <a:tc>
                  <a:txBody>
                    <a:bodyPr/>
                    <a:lstStyle/>
                    <a:p>
                      <a:r>
                        <a:rPr lang="en-US" dirty="0" smtClean="0"/>
                        <a:t>Address</a:t>
                      </a:r>
                      <a:endParaRPr lang="en-US" dirty="0"/>
                    </a:p>
                  </a:txBody>
                  <a:tcPr/>
                </a:tc>
                <a:tc>
                  <a:txBody>
                    <a:bodyPr/>
                    <a:lstStyle/>
                    <a:p>
                      <a:r>
                        <a:rPr lang="en-US" dirty="0" smtClean="0"/>
                        <a:t>Contents</a:t>
                      </a:r>
                      <a:endParaRPr lang="en-US" dirty="0"/>
                    </a:p>
                  </a:txBody>
                  <a:tcPr/>
                </a:tc>
              </a:tr>
              <a:tr h="370840">
                <a:tc>
                  <a:txBody>
                    <a:bodyPr/>
                    <a:lstStyle/>
                    <a:p>
                      <a:r>
                        <a:rPr lang="en-US" dirty="0" smtClean="0"/>
                        <a:t>0</a:t>
                      </a:r>
                      <a:endParaRPr lang="en-US" dirty="0"/>
                    </a:p>
                  </a:txBody>
                  <a:tcPr/>
                </a:tc>
                <a:tc>
                  <a:txBody>
                    <a:bodyPr/>
                    <a:lstStyle/>
                    <a:p>
                      <a:r>
                        <a:rPr lang="en-US" dirty="0" smtClean="0"/>
                        <a:t>20FF</a:t>
                      </a:r>
                      <a:endParaRPr lang="en-US" dirty="0"/>
                    </a:p>
                  </a:txBody>
                  <a:tcPr/>
                </a:tc>
              </a:tr>
              <a:tr h="370840">
                <a:tc>
                  <a:txBody>
                    <a:bodyPr/>
                    <a:lstStyle/>
                    <a:p>
                      <a:r>
                        <a:rPr lang="en-US" dirty="0" smtClean="0"/>
                        <a:t>1</a:t>
                      </a:r>
                      <a:endParaRPr lang="en-US" dirty="0"/>
                    </a:p>
                  </a:txBody>
                  <a:tcPr/>
                </a:tc>
                <a:tc>
                  <a:txBody>
                    <a:bodyPr/>
                    <a:lstStyle/>
                    <a:p>
                      <a:r>
                        <a:rPr lang="en-US" dirty="0" smtClean="0"/>
                        <a:t>2102</a:t>
                      </a:r>
                      <a:endParaRPr lang="en-US" dirty="0"/>
                    </a:p>
                  </a:txBody>
                  <a:tcPr/>
                </a:tc>
              </a:tr>
              <a:tr h="370840">
                <a:tc>
                  <a:txBody>
                    <a:bodyPr/>
                    <a:lstStyle/>
                    <a:p>
                      <a:r>
                        <a:rPr lang="en-US" dirty="0" smtClean="0"/>
                        <a:t>2</a:t>
                      </a:r>
                      <a:endParaRPr lang="en-US" dirty="0"/>
                    </a:p>
                  </a:txBody>
                  <a:tcPr/>
                </a:tc>
                <a:tc>
                  <a:txBody>
                    <a:bodyPr/>
                    <a:lstStyle/>
                    <a:p>
                      <a:r>
                        <a:rPr lang="en-US" dirty="0" smtClean="0"/>
                        <a:t>2200</a:t>
                      </a:r>
                    </a:p>
                  </a:txBody>
                  <a:tcPr/>
                </a:tc>
              </a:tr>
              <a:tr h="370840">
                <a:tc>
                  <a:txBody>
                    <a:bodyPr/>
                    <a:lstStyle/>
                    <a:p>
                      <a:r>
                        <a:rPr lang="en-US" dirty="0" smtClean="0"/>
                        <a:t>3</a:t>
                      </a:r>
                      <a:endParaRPr lang="en-US" dirty="0"/>
                    </a:p>
                  </a:txBody>
                  <a:tcPr/>
                </a:tc>
                <a:tc>
                  <a:txBody>
                    <a:bodyPr/>
                    <a:lstStyle/>
                    <a:p>
                      <a:r>
                        <a:rPr lang="en-US" dirty="0" smtClean="0"/>
                        <a:t>130A</a:t>
                      </a:r>
                    </a:p>
                  </a:txBody>
                  <a:tcPr/>
                </a:tc>
              </a:tr>
              <a:tr h="370840">
                <a:tc>
                  <a:txBody>
                    <a:bodyPr/>
                    <a:lstStyle/>
                    <a:p>
                      <a:r>
                        <a:rPr lang="en-US" dirty="0" smtClean="0"/>
                        <a:t>4</a:t>
                      </a:r>
                      <a:endParaRPr lang="en-US" dirty="0"/>
                    </a:p>
                  </a:txBody>
                  <a:tcPr/>
                </a:tc>
                <a:tc>
                  <a:txBody>
                    <a:bodyPr/>
                    <a:lstStyle/>
                    <a:p>
                      <a:r>
                        <a:rPr lang="en-US" dirty="0" smtClean="0"/>
                        <a:t>5223</a:t>
                      </a:r>
                    </a:p>
                  </a:txBody>
                  <a:tcPr/>
                </a:tc>
              </a:tr>
              <a:tr h="370840">
                <a:tc>
                  <a:txBody>
                    <a:bodyPr/>
                    <a:lstStyle/>
                    <a:p>
                      <a:r>
                        <a:rPr lang="en-US" dirty="0" smtClean="0"/>
                        <a:t>5</a:t>
                      </a:r>
                      <a:endParaRPr lang="en-US" dirty="0"/>
                    </a:p>
                  </a:txBody>
                  <a:tcPr/>
                </a:tc>
                <a:tc>
                  <a:txBody>
                    <a:bodyPr/>
                    <a:lstStyle/>
                    <a:p>
                      <a:r>
                        <a:rPr lang="en-US" dirty="0" smtClean="0"/>
                        <a:t>5110</a:t>
                      </a:r>
                    </a:p>
                  </a:txBody>
                  <a:tcPr/>
                </a:tc>
              </a:tr>
              <a:tr h="370840">
                <a:tc>
                  <a:txBody>
                    <a:bodyPr/>
                    <a:lstStyle/>
                    <a:p>
                      <a:r>
                        <a:rPr lang="en-US" dirty="0" smtClean="0"/>
                        <a:t>6</a:t>
                      </a:r>
                      <a:endParaRPr lang="en-US" dirty="0"/>
                    </a:p>
                  </a:txBody>
                  <a:tcPr/>
                </a:tc>
                <a:tc>
                  <a:txBody>
                    <a:bodyPr/>
                    <a:lstStyle/>
                    <a:p>
                      <a:r>
                        <a:rPr lang="en-US" dirty="0" smtClean="0"/>
                        <a:t>B108</a:t>
                      </a:r>
                    </a:p>
                  </a:txBody>
                  <a:tcPr/>
                </a:tc>
              </a:tr>
              <a:tr h="370840">
                <a:tc>
                  <a:txBody>
                    <a:bodyPr/>
                    <a:lstStyle/>
                    <a:p>
                      <a:r>
                        <a:rPr lang="en-US" dirty="0" smtClean="0"/>
                        <a:t>7</a:t>
                      </a:r>
                      <a:endParaRPr lang="en-US" dirty="0"/>
                    </a:p>
                  </a:txBody>
                  <a:tcPr/>
                </a:tc>
                <a:tc>
                  <a:txBody>
                    <a:bodyPr/>
                    <a:lstStyle/>
                    <a:p>
                      <a:r>
                        <a:rPr lang="en-US" dirty="0" smtClean="0"/>
                        <a:t>D004</a:t>
                      </a:r>
                    </a:p>
                  </a:txBody>
                  <a:tcPr/>
                </a:tc>
              </a:tr>
              <a:tr h="370840">
                <a:tc>
                  <a:txBody>
                    <a:bodyPr/>
                    <a:lstStyle/>
                    <a:p>
                      <a:r>
                        <a:rPr lang="en-US" dirty="0" smtClean="0"/>
                        <a:t>8</a:t>
                      </a:r>
                      <a:endParaRPr lang="en-US" dirty="0"/>
                    </a:p>
                  </a:txBody>
                  <a:tcPr/>
                </a:tc>
                <a:tc>
                  <a:txBody>
                    <a:bodyPr/>
                    <a:lstStyle/>
                    <a:p>
                      <a:r>
                        <a:rPr lang="en-US" dirty="0" smtClean="0"/>
                        <a:t>320A</a:t>
                      </a:r>
                    </a:p>
                  </a:txBody>
                  <a:tcPr/>
                </a:tc>
              </a:tr>
              <a:tr h="370840">
                <a:tc>
                  <a:txBody>
                    <a:bodyPr/>
                    <a:lstStyle/>
                    <a:p>
                      <a:r>
                        <a:rPr lang="en-US" dirty="0" smtClean="0"/>
                        <a:t>9</a:t>
                      </a:r>
                      <a:endParaRPr lang="en-US" dirty="0"/>
                    </a:p>
                  </a:txBody>
                  <a:tcPr/>
                </a:tc>
                <a:tc>
                  <a:txBody>
                    <a:bodyPr/>
                    <a:lstStyle/>
                    <a:p>
                      <a:r>
                        <a:rPr lang="en-US" dirty="0" smtClean="0"/>
                        <a:t>C000</a:t>
                      </a:r>
                    </a:p>
                  </a:txBody>
                  <a:tcPr/>
                </a:tc>
              </a:tr>
              <a:tr h="370840">
                <a:tc>
                  <a:txBody>
                    <a:bodyPr/>
                    <a:lstStyle/>
                    <a:p>
                      <a:r>
                        <a:rPr lang="en-US" dirty="0" smtClean="0"/>
                        <a:t>A</a:t>
                      </a:r>
                      <a:endParaRPr lang="en-US" dirty="0"/>
                    </a:p>
                  </a:txBody>
                  <a:tcPr/>
                </a:tc>
                <a:tc>
                  <a:txBody>
                    <a:bodyPr/>
                    <a:lstStyle/>
                    <a:p>
                      <a:r>
                        <a:rPr lang="en-US" dirty="0" smtClean="0"/>
                        <a:t>0003</a:t>
                      </a:r>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smtClean="0"/>
              <a:t>Write a program that computes the opposite of the value in memory address FF</a:t>
            </a:r>
          </a:p>
          <a:p>
            <a:pPr lvl="1"/>
            <a:r>
              <a:rPr lang="en-US" dirty="0" smtClean="0"/>
              <a:t>E.g. if the value is +5 then it becomes -5</a:t>
            </a:r>
          </a:p>
          <a:p>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a:xfrm>
            <a:off x="457200" y="152400"/>
            <a:ext cx="8534400" cy="1143000"/>
          </a:xfrm>
        </p:spPr>
        <p:txBody>
          <a:bodyPr/>
          <a:lstStyle/>
          <a:p>
            <a:r>
              <a:rPr lang="en-US"/>
              <a:t>Communicating with Other Devices</a:t>
            </a:r>
          </a:p>
        </p:txBody>
      </p:sp>
      <p:sp>
        <p:nvSpPr>
          <p:cNvPr id="346115" name="Rectangle 3"/>
          <p:cNvSpPr>
            <a:spLocks noGrp="1" noChangeArrowheads="1"/>
          </p:cNvSpPr>
          <p:nvPr>
            <p:ph type="body" idx="1"/>
          </p:nvPr>
        </p:nvSpPr>
        <p:spPr>
          <a:xfrm>
            <a:off x="457200" y="1371600"/>
            <a:ext cx="8305800" cy="4572000"/>
          </a:xfrm>
        </p:spPr>
        <p:txBody>
          <a:bodyPr/>
          <a:lstStyle/>
          <a:p>
            <a:pPr>
              <a:lnSpc>
                <a:spcPct val="90000"/>
              </a:lnSpc>
            </a:pPr>
            <a:r>
              <a:rPr lang="en-US" sz="2800" b="1"/>
              <a:t>Controller:</a:t>
            </a:r>
            <a:r>
              <a:rPr lang="en-US" sz="2800"/>
              <a:t> An intermediary apparatus that handles communication between the computer and a device</a:t>
            </a:r>
          </a:p>
          <a:p>
            <a:pPr lvl="1">
              <a:lnSpc>
                <a:spcPct val="90000"/>
              </a:lnSpc>
            </a:pPr>
            <a:r>
              <a:rPr lang="en-US"/>
              <a:t>Specialized controllers for each type of device</a:t>
            </a:r>
          </a:p>
          <a:p>
            <a:pPr lvl="1">
              <a:lnSpc>
                <a:spcPct val="90000"/>
              </a:lnSpc>
            </a:pPr>
            <a:r>
              <a:rPr lang="en-US"/>
              <a:t>General purpose controllers (USB and FireWire)</a:t>
            </a:r>
          </a:p>
          <a:p>
            <a:pPr>
              <a:lnSpc>
                <a:spcPct val="90000"/>
              </a:lnSpc>
            </a:pPr>
            <a:r>
              <a:rPr lang="en-US" sz="2800" b="1"/>
              <a:t>Port:</a:t>
            </a:r>
            <a:r>
              <a:rPr lang="en-US" sz="2800"/>
              <a:t> The point at which a device connects to a computer </a:t>
            </a:r>
          </a:p>
          <a:p>
            <a:pPr>
              <a:lnSpc>
                <a:spcPct val="90000"/>
              </a:lnSpc>
            </a:pPr>
            <a:r>
              <a:rPr lang="en-US" sz="2800" b="1"/>
              <a:t>Memory-mapped I/O:</a:t>
            </a:r>
            <a:r>
              <a:rPr lang="en-US" sz="2800"/>
              <a:t> CPU communicates with peripheral devices as though they were memory cells</a:t>
            </a:r>
          </a:p>
          <a:p>
            <a:pPr>
              <a:lnSpc>
                <a:spcPct val="90000"/>
              </a:lnSpc>
              <a:buFont typeface="Times" pitchFamily="1" charset="0"/>
              <a:buNone/>
            </a:pPr>
            <a:endParaRPr lang="en-US" sz="28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a:xfrm>
            <a:off x="457200" y="152400"/>
            <a:ext cx="8305800" cy="1143000"/>
          </a:xfrm>
        </p:spPr>
        <p:txBody>
          <a:bodyPr>
            <a:normAutofit fontScale="90000"/>
          </a:bodyPr>
          <a:lstStyle/>
          <a:p>
            <a:r>
              <a:rPr lang="en-US" dirty="0" smtClean="0"/>
              <a:t>Controllers </a:t>
            </a:r>
            <a:r>
              <a:rPr lang="en-US" dirty="0"/>
              <a:t>attached to a machine’s bus</a:t>
            </a:r>
          </a:p>
        </p:txBody>
      </p:sp>
      <p:pic>
        <p:nvPicPr>
          <p:cNvPr id="302086" name="Picture 6" descr="fig_02_13"/>
          <p:cNvPicPr preferRelativeResize="0">
            <a:picLocks noChangeAspect="1" noChangeArrowheads="1"/>
          </p:cNvPicPr>
          <p:nvPr/>
        </p:nvPicPr>
        <p:blipFill>
          <a:blip r:embed="rId2" cstate="print">
            <a:grayscl/>
          </a:blip>
          <a:srcRect/>
          <a:stretch>
            <a:fillRect/>
          </a:stretch>
        </p:blipFill>
        <p:spPr bwMode="auto">
          <a:xfrm>
            <a:off x="1447800" y="1733550"/>
            <a:ext cx="6096000" cy="443865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a:xfrm>
            <a:off x="457200" y="152400"/>
            <a:ext cx="8305800" cy="1143000"/>
          </a:xfrm>
        </p:spPr>
        <p:txBody>
          <a:bodyPr/>
          <a:lstStyle/>
          <a:p>
            <a:r>
              <a:rPr lang="en-US" sz="3200" dirty="0" smtClean="0"/>
              <a:t>A </a:t>
            </a:r>
            <a:r>
              <a:rPr lang="en-US" sz="3200" dirty="0"/>
              <a:t>conceptual representation of memory-mapped I/O</a:t>
            </a:r>
            <a:endParaRPr lang="en-US" dirty="0"/>
          </a:p>
        </p:txBody>
      </p:sp>
      <p:pic>
        <p:nvPicPr>
          <p:cNvPr id="335879" name="Picture 7" descr="fig02_14"/>
          <p:cNvPicPr>
            <a:picLocks noChangeAspect="1" noChangeArrowheads="1"/>
          </p:cNvPicPr>
          <p:nvPr/>
        </p:nvPicPr>
        <p:blipFill>
          <a:blip r:embed="rId2" cstate="print"/>
          <a:srcRect/>
          <a:stretch>
            <a:fillRect/>
          </a:stretch>
        </p:blipFill>
        <p:spPr bwMode="auto">
          <a:xfrm>
            <a:off x="914400" y="2895600"/>
            <a:ext cx="7666038" cy="1254125"/>
          </a:xfrm>
          <a:prstGeom prst="rect">
            <a:avLst/>
          </a:prstGeom>
          <a:noFill/>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a:xfrm>
            <a:off x="381000" y="152400"/>
            <a:ext cx="8610600" cy="1143000"/>
          </a:xfrm>
        </p:spPr>
        <p:txBody>
          <a:bodyPr>
            <a:normAutofit fontScale="90000"/>
          </a:bodyPr>
          <a:lstStyle/>
          <a:p>
            <a:r>
              <a:rPr lang="en-US"/>
              <a:t>Communicating with Other Devices </a:t>
            </a:r>
            <a:r>
              <a:rPr lang="en-US" sz="3200"/>
              <a:t>(continued)</a:t>
            </a:r>
          </a:p>
        </p:txBody>
      </p:sp>
      <p:sp>
        <p:nvSpPr>
          <p:cNvPr id="347139" name="Rectangle 3"/>
          <p:cNvSpPr>
            <a:spLocks noGrp="1" noChangeArrowheads="1"/>
          </p:cNvSpPr>
          <p:nvPr>
            <p:ph type="body" idx="1"/>
          </p:nvPr>
        </p:nvSpPr>
        <p:spPr/>
        <p:txBody>
          <a:bodyPr/>
          <a:lstStyle/>
          <a:p>
            <a:pPr>
              <a:lnSpc>
                <a:spcPct val="90000"/>
              </a:lnSpc>
            </a:pPr>
            <a:r>
              <a:rPr lang="en-US" b="1"/>
              <a:t>Direct memory access (DMA):</a:t>
            </a:r>
            <a:r>
              <a:rPr lang="en-US"/>
              <a:t> Main memory access by a controller over the bus</a:t>
            </a:r>
          </a:p>
          <a:p>
            <a:pPr>
              <a:lnSpc>
                <a:spcPct val="90000"/>
              </a:lnSpc>
            </a:pPr>
            <a:r>
              <a:rPr lang="en-US" b="1"/>
              <a:t>Von Neumann Bottleneck:</a:t>
            </a:r>
            <a:r>
              <a:rPr lang="en-US"/>
              <a:t> Insufficient bus speed impedes performance</a:t>
            </a:r>
          </a:p>
          <a:p>
            <a:pPr>
              <a:lnSpc>
                <a:spcPct val="90000"/>
              </a:lnSpc>
            </a:pPr>
            <a:r>
              <a:rPr lang="en-US" b="1"/>
              <a:t>Handshaking:</a:t>
            </a:r>
            <a:r>
              <a:rPr lang="en-US"/>
              <a:t> The process of coordinating the transfer of data between components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1234" name="Rectangle 2"/>
          <p:cNvSpPr>
            <a:spLocks noGrp="1" noChangeArrowheads="1"/>
          </p:cNvSpPr>
          <p:nvPr>
            <p:ph type="title"/>
          </p:nvPr>
        </p:nvSpPr>
        <p:spPr>
          <a:xfrm>
            <a:off x="381000" y="152400"/>
            <a:ext cx="8610600" cy="1143000"/>
          </a:xfrm>
        </p:spPr>
        <p:txBody>
          <a:bodyPr>
            <a:normAutofit fontScale="90000"/>
          </a:bodyPr>
          <a:lstStyle/>
          <a:p>
            <a:r>
              <a:rPr lang="en-US"/>
              <a:t>Communicating with Other Devices </a:t>
            </a:r>
            <a:r>
              <a:rPr lang="en-US" sz="3200"/>
              <a:t>(continued)</a:t>
            </a:r>
          </a:p>
        </p:txBody>
      </p:sp>
      <p:sp>
        <p:nvSpPr>
          <p:cNvPr id="351235" name="Rectangle 3"/>
          <p:cNvSpPr>
            <a:spLocks noGrp="1" noChangeArrowheads="1"/>
          </p:cNvSpPr>
          <p:nvPr>
            <p:ph type="body" idx="1"/>
          </p:nvPr>
        </p:nvSpPr>
        <p:spPr/>
        <p:txBody>
          <a:bodyPr/>
          <a:lstStyle/>
          <a:p>
            <a:r>
              <a:rPr lang="en-US" b="1"/>
              <a:t>Parallel Communication:</a:t>
            </a:r>
            <a:r>
              <a:rPr lang="en-US"/>
              <a:t> Several communication paths transfer bits simultaneously.</a:t>
            </a:r>
          </a:p>
          <a:p>
            <a:r>
              <a:rPr lang="en-US" b="1"/>
              <a:t>Serial Communication:</a:t>
            </a:r>
            <a:r>
              <a:rPr lang="en-US"/>
              <a:t> Bits are transferred one after the other over a single communication path.</a:t>
            </a:r>
          </a:p>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r>
              <a:rPr lang="en-US"/>
              <a:t>Data Communication Rates</a:t>
            </a:r>
          </a:p>
        </p:txBody>
      </p:sp>
      <p:sp>
        <p:nvSpPr>
          <p:cNvPr id="348163" name="Rectangle 3"/>
          <p:cNvSpPr>
            <a:spLocks noGrp="1" noChangeArrowheads="1"/>
          </p:cNvSpPr>
          <p:nvPr>
            <p:ph type="body" idx="1"/>
          </p:nvPr>
        </p:nvSpPr>
        <p:spPr/>
        <p:txBody>
          <a:bodyPr/>
          <a:lstStyle/>
          <a:p>
            <a:r>
              <a:rPr lang="en-US"/>
              <a:t>Measurement units</a:t>
            </a:r>
          </a:p>
          <a:p>
            <a:pPr lvl="1"/>
            <a:r>
              <a:rPr lang="en-US"/>
              <a:t>Bps:  Bits per second</a:t>
            </a:r>
          </a:p>
          <a:p>
            <a:pPr lvl="1"/>
            <a:r>
              <a:rPr lang="en-US"/>
              <a:t>Kbps:  Kilo-bps (1,000 bps)</a:t>
            </a:r>
          </a:p>
          <a:p>
            <a:pPr lvl="1"/>
            <a:r>
              <a:rPr lang="en-US"/>
              <a:t>Mbps:  Mega-bps (1,000,000 bps)</a:t>
            </a:r>
          </a:p>
          <a:p>
            <a:pPr lvl="1"/>
            <a:r>
              <a:rPr lang="en-US"/>
              <a:t>Gbps:  Giga-bps (1,000,000,000 bps)</a:t>
            </a:r>
          </a:p>
          <a:p>
            <a:r>
              <a:rPr lang="en-US"/>
              <a:t>Bandwidth: Maximum available rate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381000" y="152400"/>
            <a:ext cx="8305800" cy="1143000"/>
          </a:xfrm>
        </p:spPr>
        <p:txBody>
          <a:bodyPr>
            <a:normAutofit fontScale="90000"/>
          </a:bodyPr>
          <a:lstStyle/>
          <a:p>
            <a:r>
              <a:rPr lang="en-US" dirty="0" smtClean="0"/>
              <a:t>CPU </a:t>
            </a:r>
            <a:r>
              <a:rPr lang="en-US" dirty="0"/>
              <a:t>and main memory connected via a bus</a:t>
            </a:r>
          </a:p>
        </p:txBody>
      </p:sp>
      <p:pic>
        <p:nvPicPr>
          <p:cNvPr id="288774" name="Picture 6" descr="fig02_01"/>
          <p:cNvPicPr>
            <a:picLocks noChangeAspect="1" noChangeArrowheads="1"/>
          </p:cNvPicPr>
          <p:nvPr/>
        </p:nvPicPr>
        <p:blipFill>
          <a:blip r:embed="rId2" cstate="print"/>
          <a:srcRect/>
          <a:stretch>
            <a:fillRect/>
          </a:stretch>
        </p:blipFill>
        <p:spPr bwMode="auto">
          <a:xfrm>
            <a:off x="1219200" y="2133600"/>
            <a:ext cx="6518275" cy="3694113"/>
          </a:xfrm>
          <a:prstGeom prst="rect">
            <a:avLst/>
          </a:prstGeom>
          <a:noFill/>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r>
              <a:rPr lang="en-US" dirty="0" smtClean="0"/>
              <a:t>Increasing Performance</a:t>
            </a:r>
            <a:endParaRPr lang="en-US" dirty="0"/>
          </a:p>
        </p:txBody>
      </p:sp>
      <p:sp>
        <p:nvSpPr>
          <p:cNvPr id="350211" name="Rectangle 3"/>
          <p:cNvSpPr>
            <a:spLocks noGrp="1" noChangeArrowheads="1"/>
          </p:cNvSpPr>
          <p:nvPr>
            <p:ph type="body" idx="1"/>
          </p:nvPr>
        </p:nvSpPr>
        <p:spPr/>
        <p:txBody>
          <a:bodyPr>
            <a:normAutofit/>
          </a:bodyPr>
          <a:lstStyle/>
          <a:p>
            <a:r>
              <a:rPr lang="en-US" dirty="0"/>
              <a:t>Technologies to increase throughput</a:t>
            </a:r>
            <a:r>
              <a:rPr lang="en-US" dirty="0" smtClean="0"/>
              <a:t>:</a:t>
            </a:r>
          </a:p>
          <a:p>
            <a:pPr lvl="1"/>
            <a:r>
              <a:rPr lang="en-US" dirty="0" smtClean="0"/>
              <a:t>Faster clock speed</a:t>
            </a:r>
          </a:p>
          <a:p>
            <a:pPr lvl="1"/>
            <a:r>
              <a:rPr lang="en-US" dirty="0" smtClean="0"/>
              <a:t>Bigger word size</a:t>
            </a:r>
          </a:p>
          <a:p>
            <a:pPr lvl="1"/>
            <a:r>
              <a:rPr lang="en-US" dirty="0" smtClean="0"/>
              <a:t>Larger cache memory</a:t>
            </a:r>
            <a:endParaRPr lang="en-US" dirty="0"/>
          </a:p>
          <a:p>
            <a:pPr lvl="1"/>
            <a:r>
              <a:rPr lang="en-US" dirty="0"/>
              <a:t>Pipelining: Overlap steps of the machine </a:t>
            </a:r>
            <a:r>
              <a:rPr lang="en-US" dirty="0" smtClean="0"/>
              <a:t>cycle</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Pipelining</a:t>
            </a:r>
            <a:endParaRPr lang="en-US" dirty="0"/>
          </a:p>
        </p:txBody>
      </p:sp>
      <p:sp>
        <p:nvSpPr>
          <p:cNvPr id="3" name="Content Placeholder 2"/>
          <p:cNvSpPr>
            <a:spLocks noGrp="1"/>
          </p:cNvSpPr>
          <p:nvPr>
            <p:ph idx="1"/>
          </p:nvPr>
        </p:nvSpPr>
        <p:spPr/>
        <p:txBody>
          <a:bodyPr>
            <a:normAutofit/>
          </a:bodyPr>
          <a:lstStyle/>
          <a:p>
            <a:r>
              <a:rPr lang="en-US" sz="2400" dirty="0" smtClean="0"/>
              <a:t>Why </a:t>
            </a:r>
            <a:r>
              <a:rPr lang="en-US" sz="2400" dirty="0" smtClean="0"/>
              <a:t>not start fetching the next instruction while we’re decoding the current instruction?  </a:t>
            </a:r>
            <a:endParaRPr lang="en-US" sz="2400" dirty="0" smtClean="0"/>
          </a:p>
          <a:p>
            <a:r>
              <a:rPr lang="en-US" sz="2400" dirty="0" smtClean="0"/>
              <a:t>Why </a:t>
            </a:r>
            <a:r>
              <a:rPr lang="en-US" sz="2400" dirty="0" smtClean="0"/>
              <a:t>not decode the next instruction while we’re executing the current instruction? </a:t>
            </a:r>
            <a:endParaRPr lang="en-US" sz="2400" dirty="0"/>
          </a:p>
        </p:txBody>
      </p:sp>
      <p:pic>
        <p:nvPicPr>
          <p:cNvPr id="1026" name="Picture 2"/>
          <p:cNvPicPr>
            <a:picLocks noChangeAspect="1" noChangeArrowheads="1"/>
          </p:cNvPicPr>
          <p:nvPr/>
        </p:nvPicPr>
        <p:blipFill>
          <a:blip r:embed="rId2" cstate="print"/>
          <a:srcRect/>
          <a:stretch>
            <a:fillRect/>
          </a:stretch>
        </p:blipFill>
        <p:spPr bwMode="auto">
          <a:xfrm>
            <a:off x="1600200" y="3352800"/>
            <a:ext cx="4738688" cy="2381250"/>
          </a:xfrm>
          <a:prstGeom prst="rect">
            <a:avLst/>
          </a:prstGeom>
          <a:noFill/>
          <a:ln w="9525">
            <a:noFill/>
            <a:miter lim="800000"/>
            <a:headEnd/>
            <a:tailEnd/>
          </a:ln>
        </p:spPr>
      </p:pic>
      <p:sp>
        <p:nvSpPr>
          <p:cNvPr id="5" name="Rectangle 4"/>
          <p:cNvSpPr/>
          <p:nvPr/>
        </p:nvSpPr>
        <p:spPr>
          <a:xfrm>
            <a:off x="609600" y="6019800"/>
            <a:ext cx="7458965" cy="369332"/>
          </a:xfrm>
          <a:prstGeom prst="rect">
            <a:avLst/>
          </a:prstGeom>
        </p:spPr>
        <p:txBody>
          <a:bodyPr wrap="none">
            <a:spAutoFit/>
          </a:bodyPr>
          <a:lstStyle/>
          <a:p>
            <a:r>
              <a:rPr lang="en-US" dirty="0" smtClean="0"/>
              <a:t>What if Instruction 1 is the </a:t>
            </a:r>
            <a:r>
              <a:rPr lang="en-US" dirty="0" smtClean="0"/>
              <a:t>JUMP to XY if R = reg. </a:t>
            </a:r>
            <a:r>
              <a:rPr lang="en-US" dirty="0" smtClean="0"/>
              <a:t>0 instruction and we JUMP?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Increasing Performance</a:t>
            </a:r>
            <a:endParaRPr lang="en-US" dirty="0"/>
          </a:p>
        </p:txBody>
      </p:sp>
      <p:sp>
        <p:nvSpPr>
          <p:cNvPr id="3" name="Content Placeholder 2"/>
          <p:cNvSpPr>
            <a:spLocks noGrp="1"/>
          </p:cNvSpPr>
          <p:nvPr>
            <p:ph idx="1"/>
          </p:nvPr>
        </p:nvSpPr>
        <p:spPr/>
        <p:txBody>
          <a:bodyPr/>
          <a:lstStyle/>
          <a:p>
            <a:pPr lvl="1"/>
            <a:r>
              <a:rPr lang="en-US" dirty="0" smtClean="0"/>
              <a:t>Parallel Processing: Use multiple processors simultaneously</a:t>
            </a:r>
          </a:p>
          <a:p>
            <a:pPr lvl="2"/>
            <a:r>
              <a:rPr lang="en-US" sz="2800" dirty="0" smtClean="0"/>
              <a:t>SISD:  No parallel processing</a:t>
            </a:r>
          </a:p>
          <a:p>
            <a:pPr lvl="2"/>
            <a:r>
              <a:rPr lang="en-US" sz="2800" dirty="0" smtClean="0"/>
              <a:t>MIMD:  Different programs, different </a:t>
            </a:r>
            <a:r>
              <a:rPr lang="en-US" sz="2800" dirty="0" smtClean="0"/>
              <a:t>data</a:t>
            </a:r>
          </a:p>
          <a:p>
            <a:pPr lvl="3"/>
            <a:r>
              <a:rPr lang="en-US" dirty="0" smtClean="0"/>
              <a:t>Dual core, quad core</a:t>
            </a:r>
            <a:endParaRPr lang="en-US" dirty="0" smtClean="0"/>
          </a:p>
          <a:p>
            <a:pPr lvl="2"/>
            <a:r>
              <a:rPr lang="en-US" sz="2800" dirty="0" smtClean="0"/>
              <a:t>SIMD:  Same program, different </a:t>
            </a:r>
            <a:r>
              <a:rPr lang="en-US" sz="2800" dirty="0" smtClean="0"/>
              <a:t>data</a:t>
            </a:r>
          </a:p>
          <a:p>
            <a:pPr lvl="3"/>
            <a:r>
              <a:rPr lang="en-US" dirty="0" smtClean="0"/>
              <a:t>SSE, MMX</a:t>
            </a: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8946" name="Rectangle 2"/>
          <p:cNvSpPr>
            <a:spLocks noGrp="1" noChangeArrowheads="1"/>
          </p:cNvSpPr>
          <p:nvPr>
            <p:ph type="title"/>
          </p:nvPr>
        </p:nvSpPr>
        <p:spPr/>
        <p:txBody>
          <a:bodyPr/>
          <a:lstStyle/>
          <a:p>
            <a:r>
              <a:rPr lang="en-US"/>
              <a:t>Stored Program Concept</a:t>
            </a:r>
          </a:p>
        </p:txBody>
      </p:sp>
      <p:sp>
        <p:nvSpPr>
          <p:cNvPr id="338947" name="Rectangle 3"/>
          <p:cNvSpPr>
            <a:spLocks noGrp="1" noChangeArrowheads="1"/>
          </p:cNvSpPr>
          <p:nvPr>
            <p:ph type="body" idx="1"/>
          </p:nvPr>
        </p:nvSpPr>
        <p:spPr/>
        <p:txBody>
          <a:bodyPr/>
          <a:lstStyle/>
          <a:p>
            <a:pPr>
              <a:buFont typeface="Times" pitchFamily="1" charset="0"/>
              <a:buNone/>
            </a:pPr>
            <a:r>
              <a:rPr lang="en-US"/>
              <a:t>	A program can be encoded as bit patterns and stored in main memory. From there, the CPU can then extract the instructions and execute them. In turn, the program to be executed can be altered easily.</a:t>
            </a:r>
          </a:p>
          <a:p>
            <a:pPr>
              <a:buFont typeface="Times" pitchFamily="1" charset="0"/>
              <a:buNone/>
            </a:pPr>
            <a:r>
              <a:rPr lang="en-US"/>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p:txBody>
          <a:bodyPr/>
          <a:lstStyle/>
          <a:p>
            <a:r>
              <a:rPr lang="en-US"/>
              <a:t>Terminology </a:t>
            </a:r>
          </a:p>
        </p:txBody>
      </p:sp>
      <p:sp>
        <p:nvSpPr>
          <p:cNvPr id="339971" name="Rectangle 3"/>
          <p:cNvSpPr>
            <a:spLocks noGrp="1" noChangeArrowheads="1"/>
          </p:cNvSpPr>
          <p:nvPr>
            <p:ph type="body" idx="1"/>
          </p:nvPr>
        </p:nvSpPr>
        <p:spPr/>
        <p:txBody>
          <a:bodyPr/>
          <a:lstStyle/>
          <a:p>
            <a:r>
              <a:rPr lang="en-US" b="1"/>
              <a:t>Machine instruction:</a:t>
            </a:r>
            <a:r>
              <a:rPr lang="en-US"/>
              <a:t> An instruction (or command) encoded as a bit pattern recognizable by the CPU</a:t>
            </a:r>
          </a:p>
          <a:p>
            <a:r>
              <a:rPr lang="en-US" b="1"/>
              <a:t>Machine language:</a:t>
            </a:r>
            <a:r>
              <a:rPr lang="en-US"/>
              <a:t> The set of all instructions recognized by a machine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0994" name="Rectangle 2"/>
          <p:cNvSpPr>
            <a:spLocks noGrp="1" noChangeArrowheads="1"/>
          </p:cNvSpPr>
          <p:nvPr>
            <p:ph type="title"/>
          </p:nvPr>
        </p:nvSpPr>
        <p:spPr/>
        <p:txBody>
          <a:bodyPr/>
          <a:lstStyle/>
          <a:p>
            <a:r>
              <a:rPr lang="en-US"/>
              <a:t>Machine Language Philosophies</a:t>
            </a:r>
          </a:p>
        </p:txBody>
      </p:sp>
      <p:sp>
        <p:nvSpPr>
          <p:cNvPr id="340995" name="Rectangle 3"/>
          <p:cNvSpPr>
            <a:spLocks noGrp="1" noChangeArrowheads="1"/>
          </p:cNvSpPr>
          <p:nvPr>
            <p:ph type="body" idx="1"/>
          </p:nvPr>
        </p:nvSpPr>
        <p:spPr>
          <a:xfrm>
            <a:off x="228600" y="1600200"/>
            <a:ext cx="8534400" cy="4114800"/>
          </a:xfrm>
        </p:spPr>
        <p:txBody>
          <a:bodyPr/>
          <a:lstStyle/>
          <a:p>
            <a:r>
              <a:rPr lang="en-US" dirty="0"/>
              <a:t>Reduced Instruction Set Computing (RISC)</a:t>
            </a:r>
          </a:p>
          <a:p>
            <a:pPr lvl="1"/>
            <a:r>
              <a:rPr lang="en-US" dirty="0"/>
              <a:t>Few, simple, efficient, and fast instructions</a:t>
            </a:r>
          </a:p>
          <a:p>
            <a:pPr lvl="1"/>
            <a:r>
              <a:rPr lang="en-US" dirty="0"/>
              <a:t>Examples: PowerPC from Apple/IBM/Motorola</a:t>
            </a:r>
          </a:p>
          <a:p>
            <a:pPr lvl="1">
              <a:buFontTx/>
              <a:buNone/>
            </a:pPr>
            <a:r>
              <a:rPr lang="en-US" dirty="0"/>
              <a:t>			       and </a:t>
            </a:r>
            <a:r>
              <a:rPr lang="en-US" dirty="0" smtClean="0"/>
              <a:t>SPARC </a:t>
            </a:r>
            <a:r>
              <a:rPr lang="en-US" dirty="0"/>
              <a:t>from Sun Microsystems</a:t>
            </a:r>
          </a:p>
          <a:p>
            <a:r>
              <a:rPr lang="en-US" dirty="0"/>
              <a:t>Complex Instruction Set Computing (CISC)</a:t>
            </a:r>
          </a:p>
          <a:p>
            <a:pPr lvl="1"/>
            <a:r>
              <a:rPr lang="en-US" dirty="0"/>
              <a:t>Many, convenient, and powerful instructions</a:t>
            </a:r>
          </a:p>
          <a:p>
            <a:pPr lvl="1"/>
            <a:r>
              <a:rPr lang="en-US" dirty="0"/>
              <a:t>Example: Pentium from Intel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2018" name="Rectangle 2"/>
          <p:cNvSpPr>
            <a:spLocks noGrp="1" noChangeArrowheads="1"/>
          </p:cNvSpPr>
          <p:nvPr>
            <p:ph type="title"/>
          </p:nvPr>
        </p:nvSpPr>
        <p:spPr/>
        <p:txBody>
          <a:bodyPr/>
          <a:lstStyle/>
          <a:p>
            <a:r>
              <a:rPr lang="en-US"/>
              <a:t>Machine Instruction Types</a:t>
            </a:r>
          </a:p>
        </p:txBody>
      </p:sp>
      <p:sp>
        <p:nvSpPr>
          <p:cNvPr id="342019" name="Rectangle 3"/>
          <p:cNvSpPr>
            <a:spLocks noGrp="1" noChangeArrowheads="1"/>
          </p:cNvSpPr>
          <p:nvPr>
            <p:ph type="body" idx="1"/>
          </p:nvPr>
        </p:nvSpPr>
        <p:spPr/>
        <p:txBody>
          <a:bodyPr/>
          <a:lstStyle/>
          <a:p>
            <a:r>
              <a:rPr lang="en-US"/>
              <a:t>Data Transfer: copy data from one location to another</a:t>
            </a:r>
          </a:p>
          <a:p>
            <a:r>
              <a:rPr lang="en-US"/>
              <a:t>Arithmetic/Logic: use existing bit patterns to compute a new bit patterns</a:t>
            </a:r>
          </a:p>
          <a:p>
            <a:r>
              <a:rPr lang="en-US"/>
              <a:t>Control: direct the execution of the program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xfrm>
            <a:off x="457200" y="152400"/>
            <a:ext cx="8305800" cy="1143000"/>
          </a:xfrm>
        </p:spPr>
        <p:txBody>
          <a:bodyPr>
            <a:normAutofit fontScale="90000"/>
          </a:bodyPr>
          <a:lstStyle/>
          <a:p>
            <a:r>
              <a:rPr lang="en-US" b="0" dirty="0" smtClean="0"/>
              <a:t>Example - </a:t>
            </a:r>
            <a:r>
              <a:rPr lang="en-US" dirty="0" smtClean="0"/>
              <a:t>Adding </a:t>
            </a:r>
            <a:r>
              <a:rPr lang="en-US" dirty="0"/>
              <a:t>values stored in memory</a:t>
            </a:r>
          </a:p>
        </p:txBody>
      </p:sp>
      <p:pic>
        <p:nvPicPr>
          <p:cNvPr id="289798" name="Picture 6" descr="fig_02_02"/>
          <p:cNvPicPr preferRelativeResize="0">
            <a:picLocks noChangeAspect="1" noChangeArrowheads="1"/>
          </p:cNvPicPr>
          <p:nvPr/>
        </p:nvPicPr>
        <p:blipFill>
          <a:blip r:embed="rId2" cstate="print"/>
          <a:srcRect/>
          <a:stretch>
            <a:fillRect/>
          </a:stretch>
        </p:blipFill>
        <p:spPr bwMode="auto">
          <a:xfrm>
            <a:off x="2536825" y="1600200"/>
            <a:ext cx="4068763" cy="46101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a:xfrm>
            <a:off x="457200" y="152400"/>
            <a:ext cx="8305800" cy="1143000"/>
          </a:xfrm>
        </p:spPr>
        <p:txBody>
          <a:bodyPr>
            <a:normAutofit fontScale="90000"/>
          </a:bodyPr>
          <a:lstStyle/>
          <a:p>
            <a:r>
              <a:rPr lang="en-US" b="0" dirty="0" smtClean="0"/>
              <a:t>Example - </a:t>
            </a:r>
            <a:r>
              <a:rPr lang="en-US" dirty="0" smtClean="0"/>
              <a:t>Dividing </a:t>
            </a:r>
            <a:r>
              <a:rPr lang="en-US" dirty="0"/>
              <a:t>values stored in memory</a:t>
            </a:r>
          </a:p>
        </p:txBody>
      </p:sp>
      <p:pic>
        <p:nvPicPr>
          <p:cNvPr id="290822" name="Picture 6" descr="fig_02_03"/>
          <p:cNvPicPr preferRelativeResize="0">
            <a:picLocks noChangeAspect="1" noChangeArrowheads="1"/>
          </p:cNvPicPr>
          <p:nvPr/>
        </p:nvPicPr>
        <p:blipFill>
          <a:blip r:embed="rId2" cstate="print"/>
          <a:srcRect/>
          <a:stretch>
            <a:fillRect/>
          </a:stretch>
        </p:blipFill>
        <p:spPr bwMode="auto">
          <a:xfrm>
            <a:off x="2679700" y="1600200"/>
            <a:ext cx="3784600" cy="46101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721</Words>
  <Application>Microsoft Office PowerPoint</Application>
  <PresentationFormat>On-screen Show (4:3)</PresentationFormat>
  <Paragraphs>165</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Computer Architecture and Data Manipulation</vt:lpstr>
      <vt:lpstr>Von Neumann Architecture</vt:lpstr>
      <vt:lpstr>CPU and main memory connected via a bus</vt:lpstr>
      <vt:lpstr>Stored Program Concept</vt:lpstr>
      <vt:lpstr>Terminology </vt:lpstr>
      <vt:lpstr>Machine Language Philosophies</vt:lpstr>
      <vt:lpstr>Machine Instruction Types</vt:lpstr>
      <vt:lpstr>Example - Adding values stored in memory</vt:lpstr>
      <vt:lpstr>Example - Dividing values stored in memory</vt:lpstr>
      <vt:lpstr>Program Execution</vt:lpstr>
      <vt:lpstr>The machine cycle</vt:lpstr>
      <vt:lpstr>Program Execution</vt:lpstr>
      <vt:lpstr>The architecture of the machine described in Appendix C</vt:lpstr>
      <vt:lpstr>Start of the Fetch Execute cycle</vt:lpstr>
      <vt:lpstr>Performing the fetch step of the machine cycle</vt:lpstr>
      <vt:lpstr>Performing the fetch step of the machine cycle (cont’d)</vt:lpstr>
      <vt:lpstr>Parts of a Machine Instruction</vt:lpstr>
      <vt:lpstr>The composition of an instruction for the machine in Appendix C</vt:lpstr>
      <vt:lpstr>Appendix C: A Simple Machine Language</vt:lpstr>
      <vt:lpstr>Sample Machine Program</vt:lpstr>
      <vt:lpstr>Exercise</vt:lpstr>
      <vt:lpstr>Another Program – What’s it do?</vt:lpstr>
      <vt:lpstr>Exercise</vt:lpstr>
      <vt:lpstr>Communicating with Other Devices</vt:lpstr>
      <vt:lpstr>Controllers attached to a machine’s bus</vt:lpstr>
      <vt:lpstr>A conceptual representation of memory-mapped I/O</vt:lpstr>
      <vt:lpstr>Communicating with Other Devices (continued)</vt:lpstr>
      <vt:lpstr>Communicating with Other Devices (continued)</vt:lpstr>
      <vt:lpstr>Data Communication Rates</vt:lpstr>
      <vt:lpstr>Increasing Performance</vt:lpstr>
      <vt:lpstr>Pipelining</vt:lpstr>
      <vt:lpstr>Increasing Performance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Architecture and Data Manipulation</dc:title>
  <dc:creator>Kenrick</dc:creator>
  <cp:lastModifiedBy>Kenrick</cp:lastModifiedBy>
  <cp:revision>19</cp:revision>
  <dcterms:created xsi:type="dcterms:W3CDTF">2006-08-16T00:00:00Z</dcterms:created>
  <dcterms:modified xsi:type="dcterms:W3CDTF">2009-09-10T08:09:26Z</dcterms:modified>
</cp:coreProperties>
</file>