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31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80" r:id="rId23"/>
    <p:sldId id="281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7831FEB-E24D-416E-9F22-9BABD031F430}" type="datetimeFigureOut">
              <a:rPr lang="en-US" smtClean="0"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A700C3E-96D1-479B-AB47-BB43965941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Bits and Data Storage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</a:t>
            </a:r>
            <a:r>
              <a:rPr lang="en-US" dirty="0"/>
              <a:t>the output of a flip-flop to 1</a:t>
            </a:r>
          </a:p>
        </p:txBody>
      </p:sp>
      <p:pic>
        <p:nvPicPr>
          <p:cNvPr id="258055" name="Picture 7" descr="fig_01_04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 b="66753"/>
          <a:stretch>
            <a:fillRect/>
          </a:stretch>
        </p:blipFill>
        <p:spPr>
          <a:xfrm>
            <a:off x="2057400" y="1524000"/>
            <a:ext cx="5486400" cy="484822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</a:t>
            </a:r>
            <a:r>
              <a:rPr lang="en-US" dirty="0"/>
              <a:t>the output of a flip-flop to 1 (continued)</a:t>
            </a:r>
          </a:p>
        </p:txBody>
      </p:sp>
      <p:pic>
        <p:nvPicPr>
          <p:cNvPr id="259078" name="Picture 6" descr="fig_01_04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 t="32687" b="34622"/>
          <a:stretch>
            <a:fillRect/>
          </a:stretch>
        </p:blipFill>
        <p:spPr bwMode="auto">
          <a:xfrm>
            <a:off x="1752600" y="1600200"/>
            <a:ext cx="56007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</a:t>
            </a:r>
            <a:r>
              <a:rPr lang="en-US" dirty="0"/>
              <a:t>the output of a flip-flop to 1 (continued)</a:t>
            </a:r>
          </a:p>
        </p:txBody>
      </p:sp>
      <p:pic>
        <p:nvPicPr>
          <p:cNvPr id="260102" name="Picture 6" descr="fig_01_04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 t="67603"/>
          <a:stretch>
            <a:fillRect/>
          </a:stretch>
        </p:blipFill>
        <p:spPr bwMode="auto">
          <a:xfrm>
            <a:off x="1752600" y="1601788"/>
            <a:ext cx="5600700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</a:t>
            </a:r>
            <a:r>
              <a:rPr lang="en-US" dirty="0"/>
              <a:t>way of constructing a flip-flop</a:t>
            </a:r>
          </a:p>
        </p:txBody>
      </p:sp>
      <p:pic>
        <p:nvPicPr>
          <p:cNvPr id="261124" name="Picture 4" descr="fig_01_05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85838" y="2065338"/>
            <a:ext cx="7296150" cy="3640137"/>
          </a:xfr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1600200" y="6096000"/>
            <a:ext cx="518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** Usually abstracted out as a box that stores a bit **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Cells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Cell:</a:t>
            </a:r>
            <a:r>
              <a:rPr lang="en-US" sz="2800"/>
              <a:t> A unit of main memory (typically 8 bits which is one </a:t>
            </a:r>
            <a:r>
              <a:rPr lang="en-US" sz="2800" b="1"/>
              <a:t>byte</a:t>
            </a:r>
            <a:r>
              <a:rPr lang="en-US" sz="2800"/>
              <a:t>)</a:t>
            </a:r>
          </a:p>
          <a:p>
            <a:pPr lvl="1"/>
            <a:r>
              <a:rPr lang="en-US" b="1"/>
              <a:t>Most significant bit:</a:t>
            </a:r>
            <a:r>
              <a:rPr lang="en-US"/>
              <a:t> the bit at the left (high-order) end of the conceptual row of bits in a memory cell</a:t>
            </a:r>
          </a:p>
          <a:p>
            <a:pPr lvl="1"/>
            <a:r>
              <a:rPr lang="en-US" b="1"/>
              <a:t>Least significant bit:</a:t>
            </a:r>
            <a:r>
              <a:rPr lang="en-US"/>
              <a:t> the bit at the right (low-order) end of the conceptual row of bits in a memory cell</a:t>
            </a:r>
          </a:p>
          <a:p>
            <a:pPr lvl="1">
              <a:buFontTx/>
              <a:buNone/>
            </a:pPr>
            <a:endParaRPr lang="en-US"/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organization of a byte-size memory cell</a:t>
            </a:r>
          </a:p>
        </p:txBody>
      </p:sp>
      <p:pic>
        <p:nvPicPr>
          <p:cNvPr id="263172" name="Picture 4" descr="fig_01_07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2808288"/>
            <a:ext cx="7927975" cy="17843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g_01_08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4191000" y="3200400"/>
            <a:ext cx="4648200" cy="3264192"/>
          </a:xfrm>
          <a:prstGeom prst="rect">
            <a:avLst/>
          </a:prstGeom>
          <a:noFill/>
          <a:ln/>
        </p:spPr>
      </p:pic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Memory Addresses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/>
          </a:bodyPr>
          <a:lstStyle/>
          <a:p>
            <a:r>
              <a:rPr lang="en-US" sz="2400" b="1" dirty="0"/>
              <a:t>Address:</a:t>
            </a:r>
            <a:r>
              <a:rPr lang="en-US" sz="2400" dirty="0"/>
              <a:t> A “name” that uniquely identifies one cell in the computer’s main memory</a:t>
            </a:r>
          </a:p>
          <a:p>
            <a:pPr lvl="1"/>
            <a:r>
              <a:rPr lang="en-US" sz="2400" dirty="0"/>
              <a:t>The names are actually numbers.</a:t>
            </a:r>
          </a:p>
          <a:p>
            <a:pPr lvl="1"/>
            <a:r>
              <a:rPr lang="en-US" sz="2400" dirty="0"/>
              <a:t>These numbers are assigned consecutively starting at zero.</a:t>
            </a:r>
          </a:p>
          <a:p>
            <a:pPr lvl="1"/>
            <a:r>
              <a:rPr lang="en-US" sz="2400" dirty="0"/>
              <a:t>Numbering the cells in this manner associates an order with the memory cells.</a:t>
            </a:r>
          </a:p>
          <a:p>
            <a:pPr lvl="1"/>
            <a:endParaRPr lang="en-US" sz="2400" dirty="0"/>
          </a:p>
          <a:p>
            <a:pPr>
              <a:buFont typeface="Times" pitchFamily="71" charset="0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Terminology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Random Access Memory (RAM):</a:t>
            </a:r>
            <a:r>
              <a:rPr lang="en-US" dirty="0"/>
              <a:t> Memory in which individual cells can be easily accessed in any order</a:t>
            </a:r>
          </a:p>
          <a:p>
            <a:r>
              <a:rPr lang="en-US" b="1" dirty="0"/>
              <a:t>Dynamic Memory (DRAM):</a:t>
            </a:r>
            <a:r>
              <a:rPr lang="en-US" dirty="0"/>
              <a:t> RAM composed of volatile </a:t>
            </a:r>
            <a:r>
              <a:rPr lang="en-US" dirty="0" smtClean="0"/>
              <a:t>memory (usually when referring to RAM we mean DRAM)</a:t>
            </a:r>
          </a:p>
          <a:p>
            <a:r>
              <a:rPr lang="en-US" b="1" dirty="0" smtClean="0"/>
              <a:t>Read Only Memory (ROM) </a:t>
            </a:r>
            <a:r>
              <a:rPr lang="en-US" dirty="0" smtClean="0"/>
              <a:t>: RAM that cannot store new values; limited to pre-stored data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Memory Capacity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/>
              <a:t>Kilobyte:</a:t>
            </a:r>
            <a:r>
              <a:rPr lang="en-US" sz="2800" dirty="0"/>
              <a:t> 2</a:t>
            </a:r>
            <a:r>
              <a:rPr lang="en-US" sz="2800" baseline="30000" dirty="0"/>
              <a:t>10</a:t>
            </a:r>
            <a:r>
              <a:rPr lang="en-US" sz="2800" dirty="0"/>
              <a:t> bytes = 1024 bytes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Example: 3 KB = 3 </a:t>
            </a:r>
            <a:r>
              <a:rPr lang="en-US" dirty="0" smtClean="0">
                <a:cs typeface="Arial" charset="0"/>
              </a:rPr>
              <a:t>times </a:t>
            </a:r>
            <a:r>
              <a:rPr lang="en-US" dirty="0" smtClean="0">
                <a:cs typeface="Times New Roman" pitchFamily="71" charset="0"/>
              </a:rPr>
              <a:t>1024 </a:t>
            </a:r>
            <a:r>
              <a:rPr lang="en-US" dirty="0">
                <a:cs typeface="Times New Roman" pitchFamily="71" charset="0"/>
              </a:rPr>
              <a:t>bytes</a:t>
            </a:r>
          </a:p>
          <a:p>
            <a:pPr>
              <a:lnSpc>
                <a:spcPct val="80000"/>
              </a:lnSpc>
            </a:pPr>
            <a:r>
              <a:rPr lang="en-US" sz="2800" b="1" dirty="0" smtClean="0"/>
              <a:t>Megabyte</a:t>
            </a:r>
            <a:r>
              <a:rPr lang="en-US" sz="2800" b="1" dirty="0"/>
              <a:t>:</a:t>
            </a:r>
            <a:r>
              <a:rPr lang="en-US" sz="2800" dirty="0"/>
              <a:t> 2</a:t>
            </a:r>
            <a:r>
              <a:rPr lang="en-US" sz="2800" baseline="30000" dirty="0"/>
              <a:t>20</a:t>
            </a:r>
            <a:r>
              <a:rPr lang="en-US" sz="2800" dirty="0"/>
              <a:t> bytes = 1,048,576 bytes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Example: 3 MB = 3 </a:t>
            </a:r>
            <a:r>
              <a:rPr lang="en-US" dirty="0">
                <a:cs typeface="Times New Roman" pitchFamily="71" charset="0"/>
              </a:rPr>
              <a:t>times </a:t>
            </a:r>
            <a:r>
              <a:rPr lang="en-US" dirty="0"/>
              <a:t>1,048,576 bytes</a:t>
            </a:r>
          </a:p>
          <a:p>
            <a:pPr>
              <a:lnSpc>
                <a:spcPct val="80000"/>
              </a:lnSpc>
            </a:pPr>
            <a:r>
              <a:rPr lang="en-US" sz="2800" b="1" dirty="0" smtClean="0"/>
              <a:t>Gigabyte</a:t>
            </a:r>
            <a:r>
              <a:rPr lang="en-US" sz="2800" b="1" dirty="0"/>
              <a:t>:</a:t>
            </a:r>
            <a:r>
              <a:rPr lang="en-US" sz="2800" dirty="0"/>
              <a:t> 2</a:t>
            </a:r>
            <a:r>
              <a:rPr lang="en-US" sz="2800" baseline="30000" dirty="0"/>
              <a:t>30</a:t>
            </a:r>
            <a:r>
              <a:rPr lang="en-US" sz="2800" dirty="0"/>
              <a:t>  bytes = 1,073,741,824 bytes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Example: 3 GB = 3 </a:t>
            </a:r>
            <a:r>
              <a:rPr lang="en-US" dirty="0">
                <a:cs typeface="Times New Roman" pitchFamily="71" charset="0"/>
              </a:rPr>
              <a:t>times </a:t>
            </a:r>
            <a:r>
              <a:rPr lang="en-US" dirty="0"/>
              <a:t>1,073,741,824 bytes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Mass Storage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On-line versus off-line</a:t>
            </a:r>
          </a:p>
          <a:p>
            <a:r>
              <a:rPr lang="en-US"/>
              <a:t>Typically larger than main memory</a:t>
            </a:r>
          </a:p>
          <a:p>
            <a:r>
              <a:rPr lang="en-US"/>
              <a:t>Typically less volatile than main memory</a:t>
            </a:r>
          </a:p>
          <a:p>
            <a:r>
              <a:rPr lang="en-US"/>
              <a:t>Typically slower than 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Hardware Units of a Computer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95809" y="1729848"/>
            <a:ext cx="6752381" cy="4266667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Mass Storage Systems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34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Magnetic Systems</a:t>
            </a:r>
          </a:p>
          <a:p>
            <a:pPr lvl="1">
              <a:lnSpc>
                <a:spcPct val="90000"/>
              </a:lnSpc>
            </a:pPr>
            <a:r>
              <a:rPr lang="en-US"/>
              <a:t>Disk</a:t>
            </a:r>
          </a:p>
          <a:p>
            <a:pPr lvl="1">
              <a:lnSpc>
                <a:spcPct val="90000"/>
              </a:lnSpc>
            </a:pPr>
            <a:r>
              <a:rPr lang="en-US"/>
              <a:t>Tape</a:t>
            </a:r>
          </a:p>
          <a:p>
            <a:pPr>
              <a:lnSpc>
                <a:spcPct val="90000"/>
              </a:lnSpc>
            </a:pPr>
            <a:r>
              <a:rPr lang="en-US"/>
              <a:t>Optical Systems</a:t>
            </a:r>
          </a:p>
          <a:p>
            <a:pPr lvl="1">
              <a:lnSpc>
                <a:spcPct val="90000"/>
              </a:lnSpc>
            </a:pPr>
            <a:r>
              <a:rPr lang="en-US"/>
              <a:t>CD</a:t>
            </a:r>
          </a:p>
          <a:p>
            <a:pPr lvl="1">
              <a:lnSpc>
                <a:spcPct val="90000"/>
              </a:lnSpc>
            </a:pPr>
            <a:r>
              <a:rPr lang="en-US"/>
              <a:t>DVD</a:t>
            </a:r>
          </a:p>
          <a:p>
            <a:pPr>
              <a:lnSpc>
                <a:spcPct val="90000"/>
              </a:lnSpc>
            </a:pPr>
            <a:r>
              <a:rPr lang="en-US"/>
              <a:t>Flash Drives</a:t>
            </a:r>
          </a:p>
          <a:p>
            <a:pPr>
              <a:lnSpc>
                <a:spcPct val="90000"/>
              </a:lnSpc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magnetic disk storage system</a:t>
            </a:r>
          </a:p>
        </p:txBody>
      </p:sp>
      <p:pic>
        <p:nvPicPr>
          <p:cNvPr id="265220" name="Picture 4" descr="fig_01_09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1252538" y="1600200"/>
            <a:ext cx="6715125" cy="4114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1-</a:t>
            </a:r>
            <a:fld id="{BEE79930-E432-42A0-B1DF-2D6CBFD6B6F7}" type="slidenum">
              <a:rPr lang="en-US"/>
              <a:pPr/>
              <a:t>22</a:t>
            </a:fld>
            <a:endParaRPr 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</a:t>
            </a:r>
            <a:r>
              <a:rPr lang="en-US" dirty="0"/>
              <a:t>storage</a:t>
            </a:r>
          </a:p>
        </p:txBody>
      </p:sp>
      <p:pic>
        <p:nvPicPr>
          <p:cNvPr id="267270" name="Picture 6" descr="fig_01_10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1371600" y="1905000"/>
            <a:ext cx="6629400" cy="41640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File:</a:t>
            </a:r>
            <a:r>
              <a:rPr lang="en-US"/>
              <a:t> A unit of data stored in mass storage system</a:t>
            </a:r>
          </a:p>
          <a:p>
            <a:pPr lvl="1"/>
            <a:r>
              <a:rPr lang="en-US" b="1"/>
              <a:t>Fields </a:t>
            </a:r>
            <a:r>
              <a:rPr lang="en-US"/>
              <a:t>and </a:t>
            </a:r>
            <a:r>
              <a:rPr lang="en-US" b="1"/>
              <a:t>keyfields</a:t>
            </a:r>
            <a:endParaRPr lang="en-US"/>
          </a:p>
          <a:p>
            <a:r>
              <a:rPr lang="en-US"/>
              <a:t>Physical record versus Logical record</a:t>
            </a:r>
          </a:p>
          <a:p>
            <a:r>
              <a:rPr lang="en-US" b="1"/>
              <a:t>Buffer:</a:t>
            </a:r>
            <a:r>
              <a:rPr lang="en-US"/>
              <a:t> A memory area used for the temporary storage of data (usually as a step in transferring the data)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Bits and Bit Patterns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Bit:</a:t>
            </a:r>
            <a:r>
              <a:rPr lang="en-US" sz="2800"/>
              <a:t> Binary Digit (0 or 1)</a:t>
            </a:r>
          </a:p>
          <a:p>
            <a:r>
              <a:rPr lang="en-US" sz="2800"/>
              <a:t>Bit Patterns are used to represent information.</a:t>
            </a:r>
          </a:p>
          <a:p>
            <a:pPr lvl="1"/>
            <a:r>
              <a:rPr lang="en-US"/>
              <a:t>Numbers</a:t>
            </a:r>
          </a:p>
          <a:p>
            <a:pPr lvl="1"/>
            <a:r>
              <a:rPr lang="en-US"/>
              <a:t>Text characters</a:t>
            </a:r>
          </a:p>
          <a:p>
            <a:pPr lvl="1"/>
            <a:r>
              <a:rPr lang="en-US"/>
              <a:t>Images</a:t>
            </a:r>
          </a:p>
          <a:p>
            <a:pPr lvl="1"/>
            <a:r>
              <a:rPr lang="en-US"/>
              <a:t>Sound</a:t>
            </a:r>
          </a:p>
          <a:p>
            <a:pPr lvl="1"/>
            <a:r>
              <a:rPr lang="en-US"/>
              <a:t>And others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Operations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Boolean Operation:</a:t>
            </a:r>
            <a:r>
              <a:rPr lang="en-US"/>
              <a:t> An operation that manipulates one or more true/false values</a:t>
            </a:r>
          </a:p>
          <a:p>
            <a:r>
              <a:rPr lang="en-US"/>
              <a:t>Specific operations</a:t>
            </a:r>
          </a:p>
          <a:p>
            <a:pPr lvl="1"/>
            <a:r>
              <a:rPr lang="en-US"/>
              <a:t>AND</a:t>
            </a:r>
          </a:p>
          <a:p>
            <a:pPr lvl="1"/>
            <a:r>
              <a:rPr lang="en-US"/>
              <a:t>OR</a:t>
            </a:r>
          </a:p>
          <a:p>
            <a:pPr lvl="1"/>
            <a:r>
              <a:rPr lang="en-US"/>
              <a:t>XOR (exclusive or)</a:t>
            </a:r>
          </a:p>
          <a:p>
            <a:pPr lvl="1"/>
            <a:r>
              <a:rPr lang="en-US"/>
              <a:t>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/>
          <a:lstStyle/>
          <a:p>
            <a:r>
              <a:rPr lang="en-US" sz="3200" dirty="0" smtClean="0"/>
              <a:t>The </a:t>
            </a:r>
            <a:r>
              <a:rPr lang="en-US" sz="3200" dirty="0"/>
              <a:t>Boolean operations AND, OR, and XOR (exclusive or)</a:t>
            </a:r>
            <a:endParaRPr lang="en-US" dirty="0"/>
          </a:p>
        </p:txBody>
      </p:sp>
      <p:pic>
        <p:nvPicPr>
          <p:cNvPr id="254980" name="Picture 4" descr="fig_01_01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31963" y="1619250"/>
            <a:ext cx="5507037" cy="48196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Gate:</a:t>
            </a:r>
            <a:r>
              <a:rPr lang="en-US"/>
              <a:t> A device that computes a Boolean operation</a:t>
            </a:r>
          </a:p>
          <a:p>
            <a:pPr lvl="1"/>
            <a:r>
              <a:rPr lang="en-US"/>
              <a:t>Often implemented as (small) electronic circuits</a:t>
            </a:r>
          </a:p>
          <a:p>
            <a:pPr lvl="1"/>
            <a:r>
              <a:rPr lang="en-US"/>
              <a:t>Provide the building blocks from which computers are constructed</a:t>
            </a:r>
          </a:p>
          <a:p>
            <a:pPr lvl="1"/>
            <a:r>
              <a:rPr lang="en-US"/>
              <a:t>VLSI (Very Large Scale Integration)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/>
              <a:t>pictorial representation of AND, OR, XOR, and NOT gates as well as their input and output values</a:t>
            </a:r>
            <a:endParaRPr lang="en-US" dirty="0"/>
          </a:p>
        </p:txBody>
      </p:sp>
      <p:pic>
        <p:nvPicPr>
          <p:cNvPr id="256004" name="Picture 4" descr="fig_01_02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2230438" y="1600200"/>
            <a:ext cx="4703762" cy="4876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Flip-flops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114800"/>
          </a:xfrm>
        </p:spPr>
        <p:txBody>
          <a:bodyPr/>
          <a:lstStyle/>
          <a:p>
            <a:r>
              <a:rPr lang="en-US" b="1"/>
              <a:t>Flip-flop:</a:t>
            </a:r>
            <a:r>
              <a:rPr lang="en-US"/>
              <a:t> A circuit built from gates that can store one bit.</a:t>
            </a:r>
          </a:p>
          <a:p>
            <a:pPr lvl="1"/>
            <a:r>
              <a:rPr lang="en-US"/>
              <a:t>One input line is used to set its stored value to 1</a:t>
            </a:r>
          </a:p>
          <a:p>
            <a:pPr lvl="1"/>
            <a:r>
              <a:rPr lang="en-US"/>
              <a:t>One input line is used to set its stored value to 0</a:t>
            </a:r>
          </a:p>
          <a:p>
            <a:pPr lvl="1"/>
            <a:r>
              <a:rPr lang="en-US"/>
              <a:t>While both input lines are 0, the most recently stored value is preserved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143000"/>
          </a:xfrm>
        </p:spPr>
        <p:txBody>
          <a:bodyPr/>
          <a:lstStyle/>
          <a:p>
            <a:r>
              <a:rPr lang="en-US" sz="3200" dirty="0" smtClean="0"/>
              <a:t>A </a:t>
            </a:r>
            <a:r>
              <a:rPr lang="en-US" sz="3200" dirty="0"/>
              <a:t>simple flip-flop circuit</a:t>
            </a:r>
            <a:endParaRPr lang="en-US" dirty="0"/>
          </a:p>
        </p:txBody>
      </p:sp>
      <p:pic>
        <p:nvPicPr>
          <p:cNvPr id="257028" name="Picture 4" descr="fig_01_03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73238" y="1600200"/>
            <a:ext cx="5465762" cy="43434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547</Words>
  <Application>Microsoft Office PowerPoint</Application>
  <PresentationFormat>On-screen Show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Bits and Data Storage</vt:lpstr>
      <vt:lpstr>Basic Hardware Units of a Computer</vt:lpstr>
      <vt:lpstr>Bits and Bit Patterns</vt:lpstr>
      <vt:lpstr>Boolean Operations</vt:lpstr>
      <vt:lpstr>The Boolean operations AND, OR, and XOR (exclusive or)</vt:lpstr>
      <vt:lpstr>Gates</vt:lpstr>
      <vt:lpstr>A pictorial representation of AND, OR, XOR, and NOT gates as well as their input and output values</vt:lpstr>
      <vt:lpstr>Flip-flops</vt:lpstr>
      <vt:lpstr>A simple flip-flop circuit</vt:lpstr>
      <vt:lpstr>Setting the output of a flip-flop to 1</vt:lpstr>
      <vt:lpstr>Setting the output of a flip-flop to 1 (continued)</vt:lpstr>
      <vt:lpstr>Setting the output of a flip-flop to 1 (continued)</vt:lpstr>
      <vt:lpstr>Another way of constructing a flip-flop</vt:lpstr>
      <vt:lpstr>Main Memory Cells</vt:lpstr>
      <vt:lpstr>The organization of a byte-size memory cell</vt:lpstr>
      <vt:lpstr>Main Memory Addresses</vt:lpstr>
      <vt:lpstr>Memory Terminology</vt:lpstr>
      <vt:lpstr>Measuring Memory Capacity</vt:lpstr>
      <vt:lpstr>Mass Storage</vt:lpstr>
      <vt:lpstr>Mass Storage Systems</vt:lpstr>
      <vt:lpstr>A magnetic disk storage system</vt:lpstr>
      <vt:lpstr>CD storage</vt:lpstr>
      <vt:lpstr>Files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and Data Storage</dc:title>
  <dc:creator>Kenrick</dc:creator>
  <cp:lastModifiedBy>Kenrick</cp:lastModifiedBy>
  <cp:revision>12</cp:revision>
  <dcterms:created xsi:type="dcterms:W3CDTF">2006-08-16T00:00:00Z</dcterms:created>
  <dcterms:modified xsi:type="dcterms:W3CDTF">2009-08-25T08:30:09Z</dcterms:modified>
</cp:coreProperties>
</file>