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59" r:id="rId4"/>
    <p:sldId id="262" r:id="rId5"/>
    <p:sldId id="263" r:id="rId6"/>
    <p:sldId id="264" r:id="rId7"/>
    <p:sldId id="267" r:id="rId8"/>
    <p:sldId id="268" r:id="rId9"/>
    <p:sldId id="269" r:id="rId10"/>
    <p:sldId id="270" r:id="rId11"/>
    <p:sldId id="271" r:id="rId12"/>
    <p:sldId id="272" r:id="rId13"/>
    <p:sldId id="278" r:id="rId14"/>
    <p:sldId id="279" r:id="rId15"/>
    <p:sldId id="273" r:id="rId16"/>
    <p:sldId id="280" r:id="rId17"/>
    <p:sldId id="274" r:id="rId18"/>
    <p:sldId id="275" r:id="rId19"/>
    <p:sldId id="276" r:id="rId20"/>
    <p:sldId id="277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3213070-0B94-4BBD-ACDE-7057ED6E85EF}" type="datetimeFigureOut">
              <a:rPr lang="en-US" smtClean="0"/>
              <a:t>9/14/2009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30A8844-C2EC-4126-BB15-ACC727F41A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8C5D598-8B2C-4608-91BD-33630D2C8310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735CE04-ED3D-45B9-82CE-B5A549941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Process:</a:t>
            </a:r>
            <a:r>
              <a:rPr lang="en-US"/>
              <a:t> The activity of executing a program</a:t>
            </a:r>
          </a:p>
          <a:p>
            <a:r>
              <a:rPr lang="en-US" b="1"/>
              <a:t>Process State:</a:t>
            </a:r>
            <a:r>
              <a:rPr lang="en-US"/>
              <a:t> Current status of the activity</a:t>
            </a:r>
          </a:p>
          <a:p>
            <a:pPr lvl="1"/>
            <a:r>
              <a:rPr lang="en-US"/>
              <a:t>Program counter</a:t>
            </a:r>
          </a:p>
          <a:p>
            <a:pPr lvl="1"/>
            <a:r>
              <a:rPr lang="en-US"/>
              <a:t>General purpose registers</a:t>
            </a:r>
          </a:p>
          <a:p>
            <a:pPr lvl="1"/>
            <a:r>
              <a:rPr lang="en-US"/>
              <a:t>Related portion of main 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Administration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Scheduler:</a:t>
            </a:r>
            <a:r>
              <a:rPr lang="en-US"/>
              <a:t> Adds new processes to the process table and removes completed processes from the process table</a:t>
            </a:r>
          </a:p>
          <a:p>
            <a:r>
              <a:rPr lang="en-US" b="1"/>
              <a:t>Dispatcher:</a:t>
            </a:r>
            <a:r>
              <a:rPr lang="en-US"/>
              <a:t> Controls the allocation of time slices to the processes in the process table</a:t>
            </a:r>
          </a:p>
          <a:p>
            <a:pPr lvl="1"/>
            <a:r>
              <a:rPr lang="en-US"/>
              <a:t>The end of a time slice is signaled by an interrupt.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Time-sharing </a:t>
            </a:r>
            <a:r>
              <a:rPr lang="en-US" dirty="0"/>
              <a:t>between process A and process B</a:t>
            </a:r>
          </a:p>
        </p:txBody>
      </p:sp>
      <p:pic>
        <p:nvPicPr>
          <p:cNvPr id="309252" name="Picture 4" descr="fig_03_06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</a:blip>
          <a:srcRect/>
          <a:stretch>
            <a:fillRect/>
          </a:stretch>
        </p:blipFill>
        <p:spPr>
          <a:xfrm>
            <a:off x="228600" y="2362200"/>
            <a:ext cx="8447088" cy="2822575"/>
          </a:xfrm>
          <a:noFill/>
          <a:ln/>
        </p:spPr>
      </p:pic>
      <p:sp>
        <p:nvSpPr>
          <p:cNvPr id="4" name="TextBox 3"/>
          <p:cNvSpPr txBox="1"/>
          <p:nvPr/>
        </p:nvSpPr>
        <p:spPr>
          <a:xfrm>
            <a:off x="2133600" y="6019800"/>
            <a:ext cx="4248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Windows Task Manager for an example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two processes want to use a common shared resource a “race condition” may result and cause undesirable results</a:t>
            </a:r>
          </a:p>
          <a:p>
            <a:r>
              <a:rPr lang="en-US" dirty="0" smtClean="0"/>
              <a:t>Example:  Two processes writing to the same location in memory (one to subtract 10, one to add 20)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4876800"/>
            <a:ext cx="355552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1</a:t>
            </a:r>
          </a:p>
          <a:p>
            <a:endParaRPr lang="en-US" dirty="0" smtClean="0"/>
          </a:p>
          <a:p>
            <a:r>
              <a:rPr lang="en-US" dirty="0" smtClean="0"/>
              <a:t>Load value from memory to register</a:t>
            </a:r>
          </a:p>
          <a:p>
            <a:r>
              <a:rPr lang="en-US" dirty="0" smtClean="0"/>
              <a:t>Add 20</a:t>
            </a:r>
          </a:p>
          <a:p>
            <a:r>
              <a:rPr lang="en-US" dirty="0" smtClean="0"/>
              <a:t>Store register back to memory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05400" y="4876800"/>
            <a:ext cx="355552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2</a:t>
            </a:r>
          </a:p>
          <a:p>
            <a:endParaRPr lang="en-US" dirty="0" smtClean="0"/>
          </a:p>
          <a:p>
            <a:r>
              <a:rPr lang="en-US" dirty="0" smtClean="0"/>
              <a:t>Load value from memory to register</a:t>
            </a:r>
          </a:p>
          <a:p>
            <a:r>
              <a:rPr lang="en-US" dirty="0" smtClean="0"/>
              <a:t>Subtract 10</a:t>
            </a:r>
          </a:p>
          <a:p>
            <a:r>
              <a:rPr lang="en-US" dirty="0" smtClean="0"/>
              <a:t>Store register back to memory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Attempt to fix: use register 0 as “in use” flag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905000"/>
            <a:ext cx="371422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1</a:t>
            </a:r>
          </a:p>
          <a:p>
            <a:endParaRPr lang="en-US" dirty="0" smtClean="0"/>
          </a:p>
          <a:p>
            <a:r>
              <a:rPr lang="en-US" dirty="0" smtClean="0"/>
              <a:t>If register 0 is 0</a:t>
            </a:r>
          </a:p>
          <a:p>
            <a:r>
              <a:rPr lang="en-US" dirty="0" smtClean="0"/>
              <a:t>   Set register 0 to 1</a:t>
            </a:r>
          </a:p>
          <a:p>
            <a:r>
              <a:rPr lang="en-US" dirty="0" smtClean="0"/>
              <a:t>   Load value from memory to register</a:t>
            </a:r>
          </a:p>
          <a:p>
            <a:r>
              <a:rPr lang="en-US" dirty="0" smtClean="0"/>
              <a:t>   Add 20</a:t>
            </a:r>
          </a:p>
          <a:p>
            <a:r>
              <a:rPr lang="en-US" dirty="0" smtClean="0"/>
              <a:t>   Store register back to memory</a:t>
            </a:r>
          </a:p>
          <a:p>
            <a:r>
              <a:rPr lang="en-US" dirty="0" smtClean="0"/>
              <a:t>   Set register 0 to 0</a:t>
            </a:r>
          </a:p>
          <a:p>
            <a:r>
              <a:rPr lang="en-US" dirty="0" smtClean="0"/>
              <a:t>Else</a:t>
            </a:r>
          </a:p>
          <a:p>
            <a:r>
              <a:rPr lang="en-US" dirty="0" smtClean="0"/>
              <a:t>   wait until register 0 is 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2057400"/>
            <a:ext cx="371422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2</a:t>
            </a:r>
          </a:p>
          <a:p>
            <a:endParaRPr lang="en-US" dirty="0" smtClean="0"/>
          </a:p>
          <a:p>
            <a:r>
              <a:rPr lang="en-US" dirty="0" smtClean="0"/>
              <a:t>If register 0 is 0</a:t>
            </a:r>
          </a:p>
          <a:p>
            <a:r>
              <a:rPr lang="en-US" dirty="0" smtClean="0"/>
              <a:t>   Set register 0 to 1</a:t>
            </a:r>
          </a:p>
          <a:p>
            <a:r>
              <a:rPr lang="en-US" dirty="0" smtClean="0"/>
              <a:t>   Load value from memory to register</a:t>
            </a:r>
          </a:p>
          <a:p>
            <a:r>
              <a:rPr lang="en-US" dirty="0" smtClean="0"/>
              <a:t>   Subtract 10</a:t>
            </a:r>
          </a:p>
          <a:p>
            <a:r>
              <a:rPr lang="en-US" dirty="0" smtClean="0"/>
              <a:t>   Store register back to memory</a:t>
            </a:r>
          </a:p>
          <a:p>
            <a:r>
              <a:rPr lang="en-US" dirty="0" smtClean="0"/>
              <a:t>   Set register 0 to 0</a:t>
            </a:r>
          </a:p>
          <a:p>
            <a:r>
              <a:rPr lang="en-US" dirty="0" smtClean="0"/>
              <a:t>Else</a:t>
            </a:r>
          </a:p>
          <a:p>
            <a:r>
              <a:rPr lang="en-US" dirty="0" smtClean="0"/>
              <a:t>   wait until register 0 is 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6019800"/>
            <a:ext cx="2540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Will this fix the problem?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/>
              <a:t>Handling Competition for Resources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Semaphore:</a:t>
            </a:r>
            <a:r>
              <a:rPr lang="en-US"/>
              <a:t> A “control flag”</a:t>
            </a:r>
          </a:p>
          <a:p>
            <a:r>
              <a:rPr lang="en-US" b="1"/>
              <a:t>Critical Region:</a:t>
            </a:r>
            <a:r>
              <a:rPr lang="en-US"/>
              <a:t> A group of instructions that should be executed by only one process at a time</a:t>
            </a:r>
          </a:p>
          <a:p>
            <a:r>
              <a:rPr lang="en-US" b="1"/>
              <a:t>Mutual exclusion:</a:t>
            </a:r>
            <a:r>
              <a:rPr lang="en-US"/>
              <a:t> Requirement for proper implementation of a critical region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Solution: Semaphore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905000"/>
            <a:ext cx="371422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1</a:t>
            </a:r>
          </a:p>
          <a:p>
            <a:endParaRPr lang="en-US" dirty="0" smtClean="0"/>
          </a:p>
          <a:p>
            <a:r>
              <a:rPr lang="en-US" dirty="0" smtClean="0"/>
              <a:t>If register 0 is 0 set register 0 to 1</a:t>
            </a:r>
          </a:p>
          <a:p>
            <a:r>
              <a:rPr lang="en-US" dirty="0" smtClean="0"/>
              <a:t>   Load value from memory to register</a:t>
            </a:r>
          </a:p>
          <a:p>
            <a:r>
              <a:rPr lang="en-US" dirty="0" smtClean="0"/>
              <a:t>   Add 20</a:t>
            </a:r>
          </a:p>
          <a:p>
            <a:r>
              <a:rPr lang="en-US" dirty="0" smtClean="0"/>
              <a:t>   Store register back to memory</a:t>
            </a:r>
          </a:p>
          <a:p>
            <a:r>
              <a:rPr lang="en-US" dirty="0" smtClean="0"/>
              <a:t>   Set register 0 to 0</a:t>
            </a:r>
          </a:p>
          <a:p>
            <a:r>
              <a:rPr lang="en-US" dirty="0" smtClean="0"/>
              <a:t>Else</a:t>
            </a:r>
          </a:p>
          <a:p>
            <a:r>
              <a:rPr lang="en-US" dirty="0" smtClean="0"/>
              <a:t>   wait until register 0 is 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2057400"/>
            <a:ext cx="371422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2</a:t>
            </a:r>
          </a:p>
          <a:p>
            <a:endParaRPr lang="en-US" dirty="0" smtClean="0"/>
          </a:p>
          <a:p>
            <a:r>
              <a:rPr lang="en-US" dirty="0" smtClean="0"/>
              <a:t>If register 0 is 0 set register 0 to 1</a:t>
            </a:r>
          </a:p>
          <a:p>
            <a:r>
              <a:rPr lang="en-US" dirty="0" smtClean="0"/>
              <a:t>   Load value from memory to register</a:t>
            </a:r>
          </a:p>
          <a:p>
            <a:r>
              <a:rPr lang="en-US" dirty="0" smtClean="0"/>
              <a:t>   Subtract 10</a:t>
            </a:r>
          </a:p>
          <a:p>
            <a:r>
              <a:rPr lang="en-US" dirty="0" smtClean="0"/>
              <a:t>   Store register back to memory</a:t>
            </a:r>
          </a:p>
          <a:p>
            <a:r>
              <a:rPr lang="en-US" dirty="0" smtClean="0"/>
              <a:t>   Set register 0 to 0</a:t>
            </a:r>
          </a:p>
          <a:p>
            <a:r>
              <a:rPr lang="en-US" dirty="0" smtClean="0"/>
              <a:t>Else</a:t>
            </a:r>
          </a:p>
          <a:p>
            <a:r>
              <a:rPr lang="en-US" dirty="0" smtClean="0"/>
              <a:t>   wait until register 0 is 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1371600"/>
            <a:ext cx="6333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this example we use an uninterruptible Test and Set Instruction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Deadlock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Processes block each other from continuing</a:t>
            </a:r>
          </a:p>
          <a:p>
            <a:r>
              <a:rPr lang="en-US"/>
              <a:t>Conditions required for deadlock</a:t>
            </a:r>
          </a:p>
          <a:p>
            <a:pPr lvl="1">
              <a:buFontTx/>
              <a:buNone/>
            </a:pPr>
            <a:r>
              <a:rPr lang="en-US"/>
              <a:t>1. Competition for non-sharable resources</a:t>
            </a:r>
          </a:p>
          <a:p>
            <a:pPr lvl="1">
              <a:buFontTx/>
              <a:buNone/>
            </a:pPr>
            <a:r>
              <a:rPr lang="en-US"/>
              <a:t>2. Resources requested on a partial basis</a:t>
            </a:r>
          </a:p>
          <a:p>
            <a:pPr lvl="1">
              <a:buFontTx/>
              <a:buNone/>
            </a:pPr>
            <a:r>
              <a:rPr lang="en-US"/>
              <a:t>3. An allocated resource can not be forcibly retrieved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058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 </a:t>
            </a:r>
            <a:r>
              <a:rPr lang="en-US" sz="3200" dirty="0"/>
              <a:t>deadlock resulting from competition for </a:t>
            </a:r>
            <a:r>
              <a:rPr lang="en-US" sz="3200" dirty="0" err="1"/>
              <a:t>nonshareable</a:t>
            </a:r>
            <a:r>
              <a:rPr lang="en-US" sz="3200" dirty="0"/>
              <a:t> railroad intersections</a:t>
            </a:r>
            <a:endParaRPr lang="en-US" dirty="0"/>
          </a:p>
        </p:txBody>
      </p:sp>
      <p:pic>
        <p:nvPicPr>
          <p:cNvPr id="310276" name="Picture 4" descr="fig_03_07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 cstate="print">
            <a:grayscl/>
          </a:blip>
          <a:srcRect/>
          <a:stretch>
            <a:fillRect/>
          </a:stretch>
        </p:blipFill>
        <p:spPr>
          <a:xfrm>
            <a:off x="1008063" y="1878013"/>
            <a:ext cx="6840537" cy="4446587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Attacks from outside</a:t>
            </a:r>
          </a:p>
          <a:p>
            <a:pPr lvl="1"/>
            <a:r>
              <a:rPr lang="en-US" dirty="0"/>
              <a:t>Problems</a:t>
            </a:r>
          </a:p>
          <a:p>
            <a:pPr lvl="2"/>
            <a:r>
              <a:rPr lang="en-US" sz="2800" dirty="0" smtClean="0"/>
              <a:t>System errors</a:t>
            </a:r>
          </a:p>
          <a:p>
            <a:pPr lvl="2"/>
            <a:r>
              <a:rPr lang="en-US" sz="2800" dirty="0" smtClean="0"/>
              <a:t>Insecure </a:t>
            </a:r>
            <a:r>
              <a:rPr lang="en-US" sz="2800" dirty="0"/>
              <a:t>passwords</a:t>
            </a:r>
          </a:p>
          <a:p>
            <a:pPr lvl="2"/>
            <a:r>
              <a:rPr lang="en-US" sz="2800" dirty="0"/>
              <a:t>Sniffing software</a:t>
            </a:r>
          </a:p>
          <a:p>
            <a:pPr lvl="1"/>
            <a:r>
              <a:rPr lang="en-US" dirty="0"/>
              <a:t>Counter measures</a:t>
            </a:r>
          </a:p>
          <a:p>
            <a:pPr lvl="2"/>
            <a:r>
              <a:rPr lang="en-US" sz="2800" dirty="0"/>
              <a:t>Auditing </a:t>
            </a:r>
            <a:r>
              <a:rPr lang="en-US" sz="2800" dirty="0" smtClean="0"/>
              <a:t>software</a:t>
            </a:r>
          </a:p>
          <a:p>
            <a:pPr lvl="2"/>
            <a:r>
              <a:rPr lang="en-US" sz="2800" dirty="0" smtClean="0"/>
              <a:t>Firewalls, scanners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Functions of Operating Systems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Oversee operation of computer</a:t>
            </a:r>
          </a:p>
          <a:p>
            <a:r>
              <a:rPr lang="en-US" dirty="0"/>
              <a:t>Store and retrieve files</a:t>
            </a:r>
          </a:p>
          <a:p>
            <a:r>
              <a:rPr lang="en-US" dirty="0"/>
              <a:t>Schedule programs for execution</a:t>
            </a:r>
          </a:p>
          <a:p>
            <a:r>
              <a:rPr lang="en-US" dirty="0"/>
              <a:t>Coordinate the execution of </a:t>
            </a:r>
            <a:r>
              <a:rPr lang="en-US" dirty="0" smtClean="0"/>
              <a:t>programs</a:t>
            </a:r>
          </a:p>
          <a:p>
            <a:endParaRPr lang="en-US" dirty="0" smtClean="0"/>
          </a:p>
          <a:p>
            <a:r>
              <a:rPr lang="en-US" dirty="0" smtClean="0"/>
              <a:t>Provide an interface to the user to access machine functions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</a:t>
            </a:r>
            <a:r>
              <a:rPr lang="en-US" sz="3200"/>
              <a:t>(continued)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Attacks from within</a:t>
            </a:r>
          </a:p>
          <a:p>
            <a:pPr lvl="1"/>
            <a:r>
              <a:rPr lang="en-US" dirty="0" smtClean="0"/>
              <a:t>Problem: System errors</a:t>
            </a:r>
          </a:p>
          <a:p>
            <a:pPr lvl="1"/>
            <a:r>
              <a:rPr lang="en-US" dirty="0" smtClean="0"/>
              <a:t>Counter measures: patches, virtual machine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Problem</a:t>
            </a:r>
            <a:r>
              <a:rPr lang="en-US" dirty="0"/>
              <a:t>: Unruly processes</a:t>
            </a:r>
          </a:p>
          <a:p>
            <a:pPr lvl="1"/>
            <a:r>
              <a:rPr lang="en-US" dirty="0"/>
              <a:t>Counter measures: Control process activities via privileged modes and privileged instructions</a:t>
            </a:r>
          </a:p>
          <a:p>
            <a:pPr lvl="1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Evolution of Shared Computing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229600" cy="4525963"/>
          </a:xfrm>
        </p:spPr>
        <p:txBody>
          <a:bodyPr/>
          <a:lstStyle/>
          <a:p>
            <a:r>
              <a:rPr lang="en-US" dirty="0" smtClean="0"/>
              <a:t>Manual jobs</a:t>
            </a:r>
          </a:p>
          <a:p>
            <a:r>
              <a:rPr lang="en-US" dirty="0" smtClean="0"/>
              <a:t>Batch </a:t>
            </a:r>
            <a:r>
              <a:rPr lang="en-US" dirty="0"/>
              <a:t>processing</a:t>
            </a:r>
          </a:p>
          <a:p>
            <a:r>
              <a:rPr lang="en-US" dirty="0"/>
              <a:t>Interactive processing</a:t>
            </a:r>
          </a:p>
          <a:p>
            <a:pPr lvl="1"/>
            <a:r>
              <a:rPr lang="en-US" dirty="0"/>
              <a:t>Requires real-time processing</a:t>
            </a:r>
          </a:p>
          <a:p>
            <a:r>
              <a:rPr lang="en-US" dirty="0"/>
              <a:t>Time-sharing/Multitasking</a:t>
            </a:r>
          </a:p>
          <a:p>
            <a:pPr lvl="1"/>
            <a:r>
              <a:rPr lang="en-US" dirty="0"/>
              <a:t>Implemented by Multiprogramming</a:t>
            </a:r>
          </a:p>
          <a:p>
            <a:r>
              <a:rPr lang="en-US" dirty="0"/>
              <a:t>Multiprocessor machines</a:t>
            </a:r>
          </a:p>
        </p:txBody>
      </p:sp>
      <p:pic>
        <p:nvPicPr>
          <p:cNvPr id="5" name="Picture 4" descr="fig_03_01"/>
          <p:cNvPicPr preferRelativeResize="0"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>
          <a:xfrm>
            <a:off x="4572000" y="1295400"/>
            <a:ext cx="4343400" cy="1689648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Software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Application software</a:t>
            </a:r>
          </a:p>
          <a:p>
            <a:pPr lvl="1"/>
            <a:r>
              <a:rPr lang="en-US"/>
              <a:t>Performs specific tasks for users</a:t>
            </a:r>
          </a:p>
          <a:p>
            <a:r>
              <a:rPr lang="en-US"/>
              <a:t>System software</a:t>
            </a:r>
          </a:p>
          <a:p>
            <a:pPr lvl="1"/>
            <a:r>
              <a:rPr lang="en-US"/>
              <a:t>Provides infrastructure for application software</a:t>
            </a:r>
          </a:p>
          <a:p>
            <a:pPr lvl="1"/>
            <a:r>
              <a:rPr lang="en-US"/>
              <a:t>Consists of operating system and utility software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Software </a:t>
            </a:r>
            <a:r>
              <a:rPr lang="en-US" dirty="0"/>
              <a:t>classification</a:t>
            </a:r>
          </a:p>
        </p:txBody>
      </p:sp>
      <p:pic>
        <p:nvPicPr>
          <p:cNvPr id="306182" name="Picture 6" descr="fig_03_03"/>
          <p:cNvPicPr preferRelativeResize="0"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990600" y="1681163"/>
            <a:ext cx="7086600" cy="411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Operating System Components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248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/>
              <a:t>Shell:</a:t>
            </a:r>
            <a:r>
              <a:rPr lang="en-US" sz="2800" dirty="0"/>
              <a:t> Communicates with users</a:t>
            </a:r>
          </a:p>
          <a:p>
            <a:pPr lvl="1"/>
            <a:r>
              <a:rPr lang="en-US" dirty="0"/>
              <a:t>Text based</a:t>
            </a:r>
          </a:p>
          <a:p>
            <a:pPr lvl="1"/>
            <a:r>
              <a:rPr lang="en-US" dirty="0"/>
              <a:t>Graphical user interface (GUI)</a:t>
            </a:r>
          </a:p>
          <a:p>
            <a:r>
              <a:rPr lang="en-US" sz="2800" b="1" dirty="0"/>
              <a:t>Kernel:</a:t>
            </a:r>
            <a:r>
              <a:rPr lang="en-US" sz="2800" dirty="0"/>
              <a:t> Performs basic required functions</a:t>
            </a:r>
          </a:p>
          <a:p>
            <a:pPr lvl="1"/>
            <a:r>
              <a:rPr lang="en-US" dirty="0"/>
              <a:t>File </a:t>
            </a:r>
            <a:r>
              <a:rPr lang="en-US" dirty="0" smtClean="0"/>
              <a:t>manager</a:t>
            </a:r>
          </a:p>
          <a:p>
            <a:pPr lvl="2"/>
            <a:r>
              <a:rPr lang="en-US" dirty="0" smtClean="0"/>
              <a:t>Where files are on the disk, clusters</a:t>
            </a:r>
            <a:endParaRPr lang="en-US" dirty="0"/>
          </a:p>
          <a:p>
            <a:pPr lvl="1"/>
            <a:r>
              <a:rPr lang="en-US" dirty="0"/>
              <a:t>Device </a:t>
            </a:r>
            <a:r>
              <a:rPr lang="en-US" dirty="0" smtClean="0"/>
              <a:t>drivers</a:t>
            </a:r>
          </a:p>
          <a:p>
            <a:pPr lvl="2"/>
            <a:r>
              <a:rPr lang="en-US" dirty="0" smtClean="0"/>
              <a:t>Interface with physical devices</a:t>
            </a:r>
            <a:endParaRPr lang="en-US" dirty="0"/>
          </a:p>
          <a:p>
            <a:pPr lvl="1"/>
            <a:r>
              <a:rPr lang="en-US" dirty="0"/>
              <a:t>Memory manager</a:t>
            </a:r>
          </a:p>
          <a:p>
            <a:pPr lvl="1"/>
            <a:r>
              <a:rPr lang="en-US" dirty="0"/>
              <a:t>Scheduler and dispatcher</a:t>
            </a:r>
          </a:p>
        </p:txBody>
      </p:sp>
      <p:pic>
        <p:nvPicPr>
          <p:cNvPr id="5" name="Picture 8" descr="fig03_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733800"/>
            <a:ext cx="2797648" cy="24478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Manager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Allocates space in main memory</a:t>
            </a:r>
          </a:p>
          <a:p>
            <a:r>
              <a:rPr lang="en-US" sz="2800" dirty="0"/>
              <a:t>May create the illusion that the machine has more memory than it actually does (</a:t>
            </a:r>
            <a:r>
              <a:rPr lang="en-US" sz="2800" b="1" dirty="0"/>
              <a:t>virtual memory</a:t>
            </a:r>
            <a:r>
              <a:rPr lang="en-US" sz="2800" dirty="0"/>
              <a:t>) by playing a “shell game” in which blocks of data (</a:t>
            </a:r>
            <a:r>
              <a:rPr lang="en-US" sz="2800" b="1" dirty="0"/>
              <a:t>pages</a:t>
            </a:r>
            <a:r>
              <a:rPr lang="en-US" sz="2800" dirty="0"/>
              <a:t>) are shifted back and forth between main memory and mass storage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it Started (Bootstrapping)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Bootstrap:</a:t>
            </a:r>
            <a:r>
              <a:rPr lang="en-US"/>
              <a:t> Program in ROM (example of firmware)</a:t>
            </a:r>
          </a:p>
          <a:p>
            <a:pPr lvl="1"/>
            <a:r>
              <a:rPr lang="en-US"/>
              <a:t>Run by the CPU when power is turned on</a:t>
            </a:r>
          </a:p>
          <a:p>
            <a:pPr lvl="1"/>
            <a:r>
              <a:rPr lang="en-US"/>
              <a:t>Transfers operating system from mass storage to main memory</a:t>
            </a:r>
          </a:p>
          <a:p>
            <a:pPr lvl="1"/>
            <a:r>
              <a:rPr lang="en-US"/>
              <a:t>Executes jump to operating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booting process</a:t>
            </a:r>
          </a:p>
        </p:txBody>
      </p:sp>
      <p:pic>
        <p:nvPicPr>
          <p:cNvPr id="308230" name="Picture 6" descr="fig_03_05"/>
          <p:cNvPicPr preferRelativeResize="0"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155575" y="2011363"/>
            <a:ext cx="868362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762000" y="5867400"/>
            <a:ext cx="6999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BIOS – Basic I/O System – software utilities for fundamental I/O activities</a:t>
            </a:r>
          </a:p>
          <a:p>
            <a:r>
              <a:rPr lang="en-US" dirty="0" smtClean="0"/>
              <a:t>stored on the ROM along with the bootstrap program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738</Words>
  <Application>Microsoft Office PowerPoint</Application>
  <PresentationFormat>On-screen Show (4:3)</PresentationFormat>
  <Paragraphs>140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Operating Systems</vt:lpstr>
      <vt:lpstr>Functions of Operating Systems</vt:lpstr>
      <vt:lpstr>Evolution of Shared Computing</vt:lpstr>
      <vt:lpstr>Types of Software</vt:lpstr>
      <vt:lpstr>Software classification</vt:lpstr>
      <vt:lpstr>Operating System Components</vt:lpstr>
      <vt:lpstr>Memory Manager</vt:lpstr>
      <vt:lpstr>Getting it Started (Bootstrapping)</vt:lpstr>
      <vt:lpstr>The booting process</vt:lpstr>
      <vt:lpstr>Processes</vt:lpstr>
      <vt:lpstr>Process Administration</vt:lpstr>
      <vt:lpstr>Time-sharing between process A and process B</vt:lpstr>
      <vt:lpstr>Race Condition</vt:lpstr>
      <vt:lpstr>Attempt to fix: use register 0 as “in use” flag</vt:lpstr>
      <vt:lpstr>Handling Competition for Resources</vt:lpstr>
      <vt:lpstr>Solution: Semaphore</vt:lpstr>
      <vt:lpstr>Deadlock</vt:lpstr>
      <vt:lpstr>A deadlock resulting from competition for nonshareable railroad intersections</vt:lpstr>
      <vt:lpstr>Security</vt:lpstr>
      <vt:lpstr>Security (continued)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</dc:title>
  <dc:creator>Kenrick</dc:creator>
  <cp:lastModifiedBy>Kenrick</cp:lastModifiedBy>
  <cp:revision>30</cp:revision>
  <dcterms:created xsi:type="dcterms:W3CDTF">2006-08-16T00:00:00Z</dcterms:created>
  <dcterms:modified xsi:type="dcterms:W3CDTF">2009-09-15T06:52:35Z</dcterms:modified>
</cp:coreProperties>
</file>