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9"/>
  </p:handoutMasterIdLst>
  <p:sldIdLst>
    <p:sldId id="256" r:id="rId2"/>
    <p:sldId id="257" r:id="rId3"/>
    <p:sldId id="258" r:id="rId4"/>
    <p:sldId id="259" r:id="rId5"/>
    <p:sldId id="260" r:id="rId6"/>
    <p:sldId id="261" r:id="rId7"/>
    <p:sldId id="262" r:id="rId8"/>
    <p:sldId id="263" r:id="rId9"/>
    <p:sldId id="292" r:id="rId10"/>
    <p:sldId id="293" r:id="rId11"/>
    <p:sldId id="294" r:id="rId12"/>
    <p:sldId id="264" r:id="rId13"/>
    <p:sldId id="265" r:id="rId14"/>
    <p:sldId id="266" r:id="rId15"/>
    <p:sldId id="267" r:id="rId16"/>
    <p:sldId id="268" r:id="rId17"/>
    <p:sldId id="271" r:id="rId18"/>
    <p:sldId id="272" r:id="rId19"/>
    <p:sldId id="270" r:id="rId20"/>
    <p:sldId id="291" r:id="rId21"/>
    <p:sldId id="269" r:id="rId22"/>
    <p:sldId id="273" r:id="rId23"/>
    <p:sldId id="274" r:id="rId24"/>
    <p:sldId id="275" r:id="rId25"/>
    <p:sldId id="276" r:id="rId26"/>
    <p:sldId id="277" r:id="rId27"/>
    <p:sldId id="278" r:id="rId28"/>
    <p:sldId id="279" r:id="rId29"/>
    <p:sldId id="281" r:id="rId30"/>
    <p:sldId id="282" r:id="rId31"/>
    <p:sldId id="283" r:id="rId32"/>
    <p:sldId id="284" r:id="rId33"/>
    <p:sldId id="285" r:id="rId34"/>
    <p:sldId id="286" r:id="rId35"/>
    <p:sldId id="287" r:id="rId36"/>
    <p:sldId id="288" r:id="rId37"/>
    <p:sldId id="289" r:id="rId3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A541CC42-1719-453E-A6FC-32421E54BE3A}" type="datetimeFigureOut">
              <a:rPr lang="en-US" smtClean="0"/>
              <a:t>10/14/2009</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8525798C-72F7-4F6A-BA28-58D2352B32B7}"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10/14/2009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10/14/2009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10/14/2009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10/14/2009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10/14/2009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10/14/2009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10/14/2009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Algorithms</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possible solution</a:t>
            </a:r>
            <a:endParaRPr lang="en-US" dirty="0"/>
          </a:p>
        </p:txBody>
      </p:sp>
      <p:sp>
        <p:nvSpPr>
          <p:cNvPr id="3" name="Content Placeholder 2"/>
          <p:cNvSpPr>
            <a:spLocks noGrp="1"/>
          </p:cNvSpPr>
          <p:nvPr>
            <p:ph idx="1"/>
          </p:nvPr>
        </p:nvSpPr>
        <p:spPr>
          <a:xfrm>
            <a:off x="228600" y="1600200"/>
            <a:ext cx="8686800" cy="5029200"/>
          </a:xfrm>
        </p:spPr>
        <p:txBody>
          <a:bodyPr>
            <a:normAutofit fontScale="70000" lnSpcReduction="20000"/>
          </a:bodyPr>
          <a:lstStyle/>
          <a:p>
            <a:pPr lvl="0"/>
            <a:r>
              <a:rPr lang="en-US" dirty="0" smtClean="0"/>
              <a:t>Express pace in terms of seconds per mile by multiplying the minutes by 60 and then add the seconds; call this </a:t>
            </a:r>
            <a:r>
              <a:rPr lang="en-US" dirty="0" err="1" smtClean="0"/>
              <a:t>SecsPerMile</a:t>
            </a:r>
            <a:endParaRPr lang="en-US" dirty="0" smtClean="0"/>
          </a:p>
          <a:p>
            <a:pPr lvl="0"/>
            <a:r>
              <a:rPr lang="en-US" dirty="0" smtClean="0"/>
              <a:t>Multiply </a:t>
            </a:r>
            <a:r>
              <a:rPr lang="en-US" dirty="0" err="1" smtClean="0"/>
              <a:t>SecsPerMile</a:t>
            </a:r>
            <a:r>
              <a:rPr lang="en-US" dirty="0" smtClean="0"/>
              <a:t> * 26.2  to get the total number of seconds to finish.   Call this result </a:t>
            </a:r>
            <a:r>
              <a:rPr lang="en-US" dirty="0" err="1" smtClean="0"/>
              <a:t>TotalSeconds</a:t>
            </a:r>
            <a:r>
              <a:rPr lang="en-US" dirty="0" smtClean="0"/>
              <a:t>.</a:t>
            </a:r>
          </a:p>
          <a:p>
            <a:pPr lvl="0"/>
            <a:r>
              <a:rPr lang="en-US" dirty="0" smtClean="0"/>
              <a:t>There are 60 seconds per minute and 60 minutes per hour, for a total of 60*60 = 3600 seconds per hour.  If we divide </a:t>
            </a:r>
            <a:r>
              <a:rPr lang="en-US" dirty="0" err="1" smtClean="0"/>
              <a:t>TotalSeconds</a:t>
            </a:r>
            <a:r>
              <a:rPr lang="en-US" dirty="0" smtClean="0"/>
              <a:t> by 3600 and throw away the remainder, this is how many hours it takes to finish.</a:t>
            </a:r>
          </a:p>
          <a:p>
            <a:pPr lvl="0"/>
            <a:r>
              <a:rPr lang="en-US" dirty="0" smtClean="0"/>
              <a:t>The remainder of </a:t>
            </a:r>
            <a:r>
              <a:rPr lang="en-US" dirty="0" err="1" smtClean="0"/>
              <a:t>TotalSeconds</a:t>
            </a:r>
            <a:r>
              <a:rPr lang="en-US" dirty="0" smtClean="0"/>
              <a:t> / 3600 gives us the number of seconds leftover after the hours have been accounted for.  If we divide this value by 60, it gives us the number of minutes.</a:t>
            </a:r>
          </a:p>
          <a:p>
            <a:pPr lvl="0"/>
            <a:r>
              <a:rPr lang="en-US" dirty="0" smtClean="0"/>
              <a:t>The remainder of ( the remainder of(</a:t>
            </a:r>
            <a:r>
              <a:rPr lang="en-US" dirty="0" err="1" smtClean="0"/>
              <a:t>TotalSeconds</a:t>
            </a:r>
            <a:r>
              <a:rPr lang="en-US" dirty="0" smtClean="0"/>
              <a:t> / 3600) / 60) gives us the number of seconds leftover after the hours and minutes are accounted for</a:t>
            </a:r>
          </a:p>
          <a:p>
            <a:pPr lvl="0"/>
            <a:r>
              <a:rPr lang="en-US" dirty="0" smtClean="0"/>
              <a:t>Output the values we calculated!</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Pseudocode</a:t>
            </a:r>
            <a:endParaRPr lang="en-US" dirty="0"/>
          </a:p>
        </p:txBody>
      </p:sp>
      <p:sp>
        <p:nvSpPr>
          <p:cNvPr id="5" name="TextBox 4"/>
          <p:cNvSpPr txBox="1"/>
          <p:nvPr/>
        </p:nvSpPr>
        <p:spPr>
          <a:xfrm>
            <a:off x="762000" y="2209800"/>
            <a:ext cx="5990999" cy="2862322"/>
          </a:xfrm>
          <a:prstGeom prst="rect">
            <a:avLst/>
          </a:prstGeom>
          <a:noFill/>
        </p:spPr>
        <p:txBody>
          <a:bodyPr wrap="none" rtlCol="0">
            <a:spAutoFit/>
          </a:bodyPr>
          <a:lstStyle/>
          <a:p>
            <a:r>
              <a:rPr lang="en-US" sz="2000" dirty="0" err="1" smtClean="0"/>
              <a:t>SecsPerMile</a:t>
            </a:r>
            <a:r>
              <a:rPr lang="en-US" sz="2000" dirty="0" smtClean="0"/>
              <a:t> </a:t>
            </a:r>
            <a:r>
              <a:rPr lang="en-US" sz="2000" dirty="0" smtClean="0">
                <a:sym typeface="Wingdings" pitchFamily="2" charset="2"/>
              </a:rPr>
              <a:t> (</a:t>
            </a:r>
            <a:r>
              <a:rPr lang="en-US" sz="2000" dirty="0" err="1" smtClean="0">
                <a:sym typeface="Wingdings" pitchFamily="2" charset="2"/>
              </a:rPr>
              <a:t>PaceMinutes</a:t>
            </a:r>
            <a:r>
              <a:rPr lang="en-US" sz="2000" dirty="0" smtClean="0">
                <a:sym typeface="Wingdings" pitchFamily="2" charset="2"/>
              </a:rPr>
              <a:t> * 60) + </a:t>
            </a:r>
            <a:r>
              <a:rPr lang="en-US" sz="2000" dirty="0" err="1" smtClean="0">
                <a:sym typeface="Wingdings" pitchFamily="2" charset="2"/>
              </a:rPr>
              <a:t>PaceSeconds</a:t>
            </a:r>
            <a:endParaRPr lang="en-US" sz="2000" dirty="0" smtClean="0">
              <a:sym typeface="Wingdings" pitchFamily="2" charset="2"/>
            </a:endParaRPr>
          </a:p>
          <a:p>
            <a:r>
              <a:rPr lang="en-US" sz="2000" dirty="0" err="1" smtClean="0">
                <a:sym typeface="Wingdings" pitchFamily="2" charset="2"/>
              </a:rPr>
              <a:t>TotalSeconds</a:t>
            </a:r>
            <a:r>
              <a:rPr lang="en-US" sz="2000" dirty="0" smtClean="0">
                <a:sym typeface="Wingdings" pitchFamily="2" charset="2"/>
              </a:rPr>
              <a:t>   Distance * </a:t>
            </a:r>
            <a:r>
              <a:rPr lang="en-US" sz="2000" dirty="0" err="1" smtClean="0">
                <a:sym typeface="Wingdings" pitchFamily="2" charset="2"/>
              </a:rPr>
              <a:t>SecsPerMile</a:t>
            </a:r>
            <a:endParaRPr lang="en-US" sz="2000" dirty="0" smtClean="0">
              <a:sym typeface="Wingdings" pitchFamily="2" charset="2"/>
            </a:endParaRPr>
          </a:p>
          <a:p>
            <a:r>
              <a:rPr lang="en-US" sz="2000" dirty="0" smtClean="0">
                <a:sym typeface="Wingdings" pitchFamily="2" charset="2"/>
              </a:rPr>
              <a:t>Hours  Floor(</a:t>
            </a:r>
            <a:r>
              <a:rPr lang="en-US" sz="2000" dirty="0" err="1" smtClean="0">
                <a:sym typeface="Wingdings" pitchFamily="2" charset="2"/>
              </a:rPr>
              <a:t>TotalSeconds</a:t>
            </a:r>
            <a:r>
              <a:rPr lang="en-US" sz="2000" dirty="0" smtClean="0">
                <a:sym typeface="Wingdings" pitchFamily="2" charset="2"/>
              </a:rPr>
              <a:t> / 3600)</a:t>
            </a:r>
          </a:p>
          <a:p>
            <a:r>
              <a:rPr lang="en-US" sz="2000" dirty="0" err="1" smtClean="0">
                <a:sym typeface="Wingdings" pitchFamily="2" charset="2"/>
              </a:rPr>
              <a:t>LeftoverSeconds</a:t>
            </a:r>
            <a:r>
              <a:rPr lang="en-US" sz="2000" dirty="0" smtClean="0">
                <a:sym typeface="Wingdings" pitchFamily="2" charset="2"/>
              </a:rPr>
              <a:t>  Remainder of (</a:t>
            </a:r>
            <a:r>
              <a:rPr lang="en-US" sz="2000" dirty="0" err="1" smtClean="0">
                <a:sym typeface="Wingdings" pitchFamily="2" charset="2"/>
              </a:rPr>
              <a:t>TotalSeconds</a:t>
            </a:r>
            <a:r>
              <a:rPr lang="en-US" sz="2000" dirty="0" smtClean="0">
                <a:sym typeface="Wingdings" pitchFamily="2" charset="2"/>
              </a:rPr>
              <a:t> / 3600)</a:t>
            </a:r>
          </a:p>
          <a:p>
            <a:r>
              <a:rPr lang="en-US" sz="2000" dirty="0" smtClean="0">
                <a:sym typeface="Wingdings" pitchFamily="2" charset="2"/>
              </a:rPr>
              <a:t>Minutes  Floor(</a:t>
            </a:r>
            <a:r>
              <a:rPr lang="en-US" sz="2000" dirty="0" err="1" smtClean="0">
                <a:sym typeface="Wingdings" pitchFamily="2" charset="2"/>
              </a:rPr>
              <a:t>LeftoverSeconds</a:t>
            </a:r>
            <a:r>
              <a:rPr lang="en-US" sz="2000" dirty="0" smtClean="0">
                <a:sym typeface="Wingdings" pitchFamily="2" charset="2"/>
              </a:rPr>
              <a:t> / 60)</a:t>
            </a:r>
          </a:p>
          <a:p>
            <a:r>
              <a:rPr lang="en-US" sz="2000" dirty="0" smtClean="0">
                <a:sym typeface="Wingdings" pitchFamily="2" charset="2"/>
              </a:rPr>
              <a:t>Seconds  Remainder of (</a:t>
            </a:r>
            <a:r>
              <a:rPr lang="en-US" sz="2000" dirty="0" err="1" smtClean="0">
                <a:sym typeface="Wingdings" pitchFamily="2" charset="2"/>
              </a:rPr>
              <a:t>LeftoverSeconds</a:t>
            </a:r>
            <a:r>
              <a:rPr lang="en-US" sz="2000" dirty="0" smtClean="0">
                <a:sym typeface="Wingdings" pitchFamily="2" charset="2"/>
              </a:rPr>
              <a:t> /60)</a:t>
            </a:r>
          </a:p>
          <a:p>
            <a:endParaRPr lang="en-US" sz="2000" dirty="0" smtClean="0">
              <a:sym typeface="Wingdings" pitchFamily="2" charset="2"/>
            </a:endParaRPr>
          </a:p>
          <a:p>
            <a:r>
              <a:rPr lang="en-US" sz="2000" dirty="0" smtClean="0">
                <a:sym typeface="Wingdings" pitchFamily="2" charset="2"/>
              </a:rPr>
              <a:t>Output Hours, Minutes, Seconds as finishing time</a:t>
            </a:r>
          </a:p>
          <a:p>
            <a:endParaRPr lang="en-US"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4178" name="Rectangle 2"/>
          <p:cNvSpPr>
            <a:spLocks noGrp="1" noChangeArrowheads="1"/>
          </p:cNvSpPr>
          <p:nvPr>
            <p:ph type="title"/>
          </p:nvPr>
        </p:nvSpPr>
        <p:spPr/>
        <p:txBody>
          <a:bodyPr/>
          <a:lstStyle/>
          <a:p>
            <a:r>
              <a:rPr lang="en-US"/>
              <a:t>Polya’s Problem Solving Steps</a:t>
            </a:r>
          </a:p>
        </p:txBody>
      </p:sp>
      <p:sp>
        <p:nvSpPr>
          <p:cNvPr id="434179" name="Rectangle 3"/>
          <p:cNvSpPr>
            <a:spLocks noGrp="1" noChangeArrowheads="1"/>
          </p:cNvSpPr>
          <p:nvPr>
            <p:ph type="body" idx="1"/>
          </p:nvPr>
        </p:nvSpPr>
        <p:spPr/>
        <p:txBody>
          <a:bodyPr/>
          <a:lstStyle/>
          <a:p>
            <a:pPr>
              <a:buNone/>
            </a:pPr>
            <a:r>
              <a:rPr lang="en-US" dirty="0"/>
              <a:t>1. Understand the problem.</a:t>
            </a:r>
          </a:p>
          <a:p>
            <a:pPr>
              <a:buNone/>
            </a:pPr>
            <a:r>
              <a:rPr lang="en-US" dirty="0"/>
              <a:t>2. Devise a plan for solving the problem.</a:t>
            </a:r>
          </a:p>
          <a:p>
            <a:pPr>
              <a:buNone/>
            </a:pPr>
            <a:r>
              <a:rPr lang="en-US" dirty="0"/>
              <a:t>3. Carry out the plan.</a:t>
            </a:r>
          </a:p>
          <a:p>
            <a:pPr>
              <a:buNone/>
            </a:pPr>
            <a:r>
              <a:rPr lang="en-US" dirty="0"/>
              <a:t>4. Evaluate the solution for accuracy and its potential as a tool for solving other problems.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5202" name="Rectangle 2"/>
          <p:cNvSpPr>
            <a:spLocks noGrp="1" noChangeArrowheads="1"/>
          </p:cNvSpPr>
          <p:nvPr>
            <p:ph type="title"/>
          </p:nvPr>
        </p:nvSpPr>
        <p:spPr/>
        <p:txBody>
          <a:bodyPr/>
          <a:lstStyle/>
          <a:p>
            <a:r>
              <a:rPr lang="en-US"/>
              <a:t>Getting a Foot in the Door</a:t>
            </a:r>
          </a:p>
        </p:txBody>
      </p:sp>
      <p:sp>
        <p:nvSpPr>
          <p:cNvPr id="435203" name="Rectangle 3"/>
          <p:cNvSpPr>
            <a:spLocks noGrp="1" noChangeArrowheads="1"/>
          </p:cNvSpPr>
          <p:nvPr>
            <p:ph type="body" idx="1"/>
          </p:nvPr>
        </p:nvSpPr>
        <p:spPr/>
        <p:txBody>
          <a:bodyPr/>
          <a:lstStyle/>
          <a:p>
            <a:r>
              <a:rPr lang="en-US" sz="2800"/>
              <a:t>Try working the problem backwards</a:t>
            </a:r>
          </a:p>
          <a:p>
            <a:r>
              <a:rPr lang="en-US" sz="2800"/>
              <a:t>Solve an easier related problem</a:t>
            </a:r>
          </a:p>
          <a:p>
            <a:pPr lvl="1"/>
            <a:r>
              <a:rPr lang="en-US"/>
              <a:t>Relax some of the problem constraints</a:t>
            </a:r>
          </a:p>
          <a:p>
            <a:pPr lvl="1"/>
            <a:r>
              <a:rPr lang="en-US"/>
              <a:t>Solve pieces of the problem first (bottom up methodology)</a:t>
            </a:r>
          </a:p>
          <a:p>
            <a:r>
              <a:rPr lang="en-US" sz="2800"/>
              <a:t>Stepwise refinement: Divide the problem into smaller problems (top-down methodology)</a:t>
            </a:r>
          </a:p>
          <a:p>
            <a:pPr lvl="1">
              <a:buFontTx/>
              <a:buNone/>
            </a:pPr>
            <a:endParaRPr lang="en-US" sz="24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9298" name="Rectangle 2"/>
          <p:cNvSpPr>
            <a:spLocks noGrp="1" noChangeArrowheads="1"/>
          </p:cNvSpPr>
          <p:nvPr>
            <p:ph type="title"/>
          </p:nvPr>
        </p:nvSpPr>
        <p:spPr/>
        <p:txBody>
          <a:bodyPr/>
          <a:lstStyle/>
          <a:p>
            <a:r>
              <a:rPr lang="en-US"/>
              <a:t>Ages of Children Problem</a:t>
            </a:r>
          </a:p>
        </p:txBody>
      </p:sp>
      <p:sp>
        <p:nvSpPr>
          <p:cNvPr id="439299" name="Rectangle 3"/>
          <p:cNvSpPr>
            <a:spLocks noGrp="1" noChangeArrowheads="1"/>
          </p:cNvSpPr>
          <p:nvPr>
            <p:ph type="body" idx="1"/>
          </p:nvPr>
        </p:nvSpPr>
        <p:spPr/>
        <p:txBody>
          <a:bodyPr/>
          <a:lstStyle/>
          <a:p>
            <a:r>
              <a:rPr lang="en-US" sz="2800"/>
              <a:t>Person A is charged with the task of determining the ages of  B’s three children.</a:t>
            </a:r>
          </a:p>
          <a:p>
            <a:pPr lvl="1"/>
            <a:r>
              <a:rPr lang="en-US" sz="2400"/>
              <a:t>B tells A that the product of the children’s ages is 36.</a:t>
            </a:r>
          </a:p>
          <a:p>
            <a:pPr lvl="1"/>
            <a:r>
              <a:rPr lang="en-US" sz="2400"/>
              <a:t>A replies that another clue is required.</a:t>
            </a:r>
          </a:p>
          <a:p>
            <a:pPr lvl="1"/>
            <a:r>
              <a:rPr lang="en-US" sz="2400"/>
              <a:t>B tells A the sum of the children’s ages.</a:t>
            </a:r>
          </a:p>
          <a:p>
            <a:pPr lvl="1"/>
            <a:r>
              <a:rPr lang="en-US" sz="2400"/>
              <a:t>A replies that another clue is needed.</a:t>
            </a:r>
          </a:p>
          <a:p>
            <a:pPr lvl="1"/>
            <a:r>
              <a:rPr lang="en-US" sz="2400"/>
              <a:t>B tells A that the oldest child plays the piano.</a:t>
            </a:r>
          </a:p>
          <a:p>
            <a:pPr lvl="1"/>
            <a:r>
              <a:rPr lang="en-US" sz="2400"/>
              <a:t>A tells B the ages of the three children.</a:t>
            </a:r>
          </a:p>
          <a:p>
            <a:r>
              <a:rPr lang="en-US" sz="2800"/>
              <a:t>How old are the three children?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p:txBody>
          <a:bodyPr/>
          <a:lstStyle/>
          <a:p>
            <a:r>
              <a:rPr lang="en-US" dirty="0" smtClean="0"/>
              <a:t>Solution</a:t>
            </a:r>
            <a:endParaRPr lang="en-US" dirty="0"/>
          </a:p>
        </p:txBody>
      </p:sp>
      <p:pic>
        <p:nvPicPr>
          <p:cNvPr id="333831" name="Picture 7" descr="05177_C05_R315"/>
          <p:cNvPicPr>
            <a:picLocks noGrp="1" noChangeAspect="1" noChangeArrowheads="1"/>
          </p:cNvPicPr>
          <p:nvPr>
            <p:ph idx="1"/>
          </p:nvPr>
        </p:nvPicPr>
        <p:blipFill>
          <a:blip r:embed="rId2" cstate="print"/>
          <a:srcRect/>
          <a:stretch>
            <a:fillRect/>
          </a:stretch>
        </p:blipFill>
        <p:spPr>
          <a:xfrm>
            <a:off x="457200" y="2628900"/>
            <a:ext cx="8305800" cy="2055813"/>
          </a:xfrm>
          <a:noFill/>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1346" name="Rectangle 2"/>
          <p:cNvSpPr>
            <a:spLocks noGrp="1" noChangeArrowheads="1"/>
          </p:cNvSpPr>
          <p:nvPr>
            <p:ph type="title"/>
          </p:nvPr>
        </p:nvSpPr>
        <p:spPr/>
        <p:txBody>
          <a:bodyPr/>
          <a:lstStyle/>
          <a:p>
            <a:r>
              <a:rPr lang="en-US"/>
              <a:t>Iterative Structures</a:t>
            </a:r>
          </a:p>
        </p:txBody>
      </p:sp>
      <p:sp>
        <p:nvSpPr>
          <p:cNvPr id="441347" name="Rectangle 3"/>
          <p:cNvSpPr>
            <a:spLocks noGrp="1" noChangeArrowheads="1"/>
          </p:cNvSpPr>
          <p:nvPr>
            <p:ph type="body" idx="1"/>
          </p:nvPr>
        </p:nvSpPr>
        <p:spPr/>
        <p:txBody>
          <a:bodyPr/>
          <a:lstStyle/>
          <a:p>
            <a:r>
              <a:rPr lang="en-US"/>
              <a:t>Pretest loop:</a:t>
            </a:r>
          </a:p>
          <a:p>
            <a:pPr>
              <a:buFont typeface="Times" pitchFamily="71" charset="0"/>
              <a:buNone/>
            </a:pPr>
            <a:r>
              <a:rPr lang="en-US"/>
              <a:t>		</a:t>
            </a:r>
            <a:r>
              <a:rPr lang="en-US" b="1">
                <a:latin typeface="Courier New" pitchFamily="71" charset="0"/>
              </a:rPr>
              <a:t>while (</a:t>
            </a:r>
            <a:r>
              <a:rPr lang="en-US" i="1">
                <a:latin typeface="Courier New" pitchFamily="71" charset="0"/>
              </a:rPr>
              <a:t>condition</a:t>
            </a:r>
            <a:r>
              <a:rPr lang="en-US" b="1">
                <a:latin typeface="Courier New" pitchFamily="71" charset="0"/>
              </a:rPr>
              <a:t>) do</a:t>
            </a:r>
          </a:p>
          <a:p>
            <a:pPr>
              <a:buFont typeface="Times" pitchFamily="71" charset="0"/>
              <a:buNone/>
            </a:pPr>
            <a:r>
              <a:rPr lang="en-US" b="1">
                <a:latin typeface="Courier New" pitchFamily="71" charset="0"/>
              </a:rPr>
              <a:t>		   (</a:t>
            </a:r>
            <a:r>
              <a:rPr lang="en-US" i="1">
                <a:latin typeface="Courier New" pitchFamily="71" charset="0"/>
              </a:rPr>
              <a:t>loop body</a:t>
            </a:r>
            <a:r>
              <a:rPr lang="en-US" b="1">
                <a:latin typeface="Courier New" pitchFamily="71" charset="0"/>
              </a:rPr>
              <a:t>)</a:t>
            </a:r>
          </a:p>
          <a:p>
            <a:r>
              <a:rPr lang="en-US"/>
              <a:t>Posttest loop:</a:t>
            </a:r>
          </a:p>
          <a:p>
            <a:pPr>
              <a:buFont typeface="Times" pitchFamily="71" charset="0"/>
              <a:buNone/>
            </a:pPr>
            <a:r>
              <a:rPr lang="en-US" b="1">
                <a:latin typeface="Courier New" pitchFamily="71" charset="0"/>
              </a:rPr>
              <a:t>		repeat (</a:t>
            </a:r>
            <a:r>
              <a:rPr lang="en-US" i="1">
                <a:latin typeface="Courier New" pitchFamily="71" charset="0"/>
              </a:rPr>
              <a:t>loop body</a:t>
            </a:r>
            <a:r>
              <a:rPr lang="en-US" b="1">
                <a:latin typeface="Courier New" pitchFamily="71" charset="0"/>
              </a:rPr>
              <a:t>)</a:t>
            </a:r>
          </a:p>
          <a:p>
            <a:pPr>
              <a:buFont typeface="Times" pitchFamily="71" charset="0"/>
              <a:buNone/>
            </a:pPr>
            <a:r>
              <a:rPr lang="en-US" b="1">
                <a:latin typeface="Courier New" pitchFamily="71" charset="0"/>
              </a:rPr>
              <a:t>		   until(</a:t>
            </a:r>
            <a:r>
              <a:rPr lang="en-US" i="1">
                <a:latin typeface="Courier New" pitchFamily="71" charset="0"/>
              </a:rPr>
              <a:t>condition</a:t>
            </a:r>
            <a:r>
              <a:rPr lang="en-US" b="1">
                <a:latin typeface="Courier New" pitchFamily="71" charset="0"/>
              </a:rPr>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6898" name="Rectangle 2"/>
          <p:cNvSpPr>
            <a:spLocks noGrp="1" noChangeArrowheads="1"/>
          </p:cNvSpPr>
          <p:nvPr>
            <p:ph type="title"/>
          </p:nvPr>
        </p:nvSpPr>
        <p:spPr/>
        <p:txBody>
          <a:bodyPr/>
          <a:lstStyle/>
          <a:p>
            <a:r>
              <a:rPr lang="en-US" dirty="0" smtClean="0"/>
              <a:t>The </a:t>
            </a:r>
            <a:r>
              <a:rPr lang="en-US" dirty="0"/>
              <a:t>while loop structure</a:t>
            </a:r>
          </a:p>
        </p:txBody>
      </p:sp>
      <p:pic>
        <p:nvPicPr>
          <p:cNvPr id="336902" name="Picture 6" descr="fig_05_08"/>
          <p:cNvPicPr preferRelativeResize="0">
            <a:picLocks noChangeAspect="1" noChangeArrowheads="1"/>
          </p:cNvPicPr>
          <p:nvPr/>
        </p:nvPicPr>
        <p:blipFill>
          <a:blip r:embed="rId2" cstate="print">
            <a:grayscl/>
          </a:blip>
          <a:srcRect/>
          <a:stretch>
            <a:fillRect/>
          </a:stretch>
        </p:blipFill>
        <p:spPr bwMode="auto">
          <a:xfrm>
            <a:off x="2286000" y="1371600"/>
            <a:ext cx="4448175" cy="47244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p:txBody>
          <a:bodyPr>
            <a:normAutofit/>
          </a:bodyPr>
          <a:lstStyle/>
          <a:p>
            <a:r>
              <a:rPr lang="en-US" dirty="0" smtClean="0"/>
              <a:t>The </a:t>
            </a:r>
            <a:r>
              <a:rPr lang="en-US" dirty="0"/>
              <a:t>repeat loop structure</a:t>
            </a:r>
          </a:p>
        </p:txBody>
      </p:sp>
      <p:pic>
        <p:nvPicPr>
          <p:cNvPr id="337926" name="Picture 6" descr="fig_05_09"/>
          <p:cNvPicPr preferRelativeResize="0">
            <a:picLocks noChangeAspect="1" noChangeArrowheads="1"/>
          </p:cNvPicPr>
          <p:nvPr/>
        </p:nvPicPr>
        <p:blipFill>
          <a:blip r:embed="rId2" cstate="print">
            <a:grayscl/>
          </a:blip>
          <a:srcRect/>
          <a:stretch>
            <a:fillRect/>
          </a:stretch>
        </p:blipFill>
        <p:spPr bwMode="auto">
          <a:xfrm>
            <a:off x="2590800" y="1447800"/>
            <a:ext cx="3465513" cy="48006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a:xfrm>
            <a:off x="457200" y="152400"/>
            <a:ext cx="8305800" cy="1143000"/>
          </a:xfrm>
        </p:spPr>
        <p:txBody>
          <a:bodyPr>
            <a:normAutofit/>
          </a:bodyPr>
          <a:lstStyle/>
          <a:p>
            <a:r>
              <a:rPr lang="en-US" dirty="0" smtClean="0"/>
              <a:t>Components </a:t>
            </a:r>
            <a:r>
              <a:rPr lang="en-US" dirty="0"/>
              <a:t>of repetitive control</a:t>
            </a:r>
          </a:p>
        </p:txBody>
      </p:sp>
      <p:pic>
        <p:nvPicPr>
          <p:cNvPr id="335876" name="Picture 4" descr="fig_05_07"/>
          <p:cNvPicPr preferRelativeResize="0">
            <a:picLocks noGrp="1" noChangeAspect="1" noChangeArrowheads="1"/>
          </p:cNvPicPr>
          <p:nvPr>
            <p:ph idx="1"/>
          </p:nvPr>
        </p:nvPicPr>
        <p:blipFill>
          <a:blip r:embed="rId2" cstate="print"/>
          <a:srcRect/>
          <a:stretch>
            <a:fillRect/>
          </a:stretch>
        </p:blipFill>
        <p:spPr>
          <a:xfrm>
            <a:off x="304800" y="2505075"/>
            <a:ext cx="8382000" cy="2532063"/>
          </a:xfrm>
          <a:noFill/>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8274" name="Rectangle 2"/>
          <p:cNvSpPr>
            <a:spLocks noGrp="1" noChangeArrowheads="1"/>
          </p:cNvSpPr>
          <p:nvPr>
            <p:ph type="title"/>
          </p:nvPr>
        </p:nvSpPr>
        <p:spPr/>
        <p:txBody>
          <a:bodyPr/>
          <a:lstStyle/>
          <a:p>
            <a:r>
              <a:rPr lang="en-US"/>
              <a:t>Definition of Algorithm</a:t>
            </a:r>
          </a:p>
        </p:txBody>
      </p:sp>
      <p:sp>
        <p:nvSpPr>
          <p:cNvPr id="438275" name="Rectangle 3"/>
          <p:cNvSpPr>
            <a:spLocks noGrp="1" noChangeArrowheads="1"/>
          </p:cNvSpPr>
          <p:nvPr>
            <p:ph type="body" idx="1"/>
          </p:nvPr>
        </p:nvSpPr>
        <p:spPr>
          <a:xfrm>
            <a:off x="457200" y="1600200"/>
            <a:ext cx="8077200" cy="4114800"/>
          </a:xfrm>
        </p:spPr>
        <p:txBody>
          <a:bodyPr/>
          <a:lstStyle/>
          <a:p>
            <a:pPr>
              <a:buFont typeface="Times" pitchFamily="71" charset="0"/>
              <a:buNone/>
            </a:pPr>
            <a:r>
              <a:rPr lang="en-US" dirty="0"/>
              <a:t>	</a:t>
            </a:r>
            <a:r>
              <a:rPr lang="en-US" sz="3600" dirty="0"/>
              <a:t>An algorithm is an </a:t>
            </a:r>
            <a:r>
              <a:rPr lang="en-US" sz="3600" b="1" dirty="0"/>
              <a:t>ordered</a:t>
            </a:r>
            <a:r>
              <a:rPr lang="en-US" sz="3600" dirty="0"/>
              <a:t> set of </a:t>
            </a:r>
            <a:r>
              <a:rPr lang="en-US" sz="3600" b="1" dirty="0"/>
              <a:t>unambiguous</a:t>
            </a:r>
            <a:r>
              <a:rPr lang="en-US" sz="3600" dirty="0"/>
              <a:t>, </a:t>
            </a:r>
            <a:r>
              <a:rPr lang="en-US" sz="3600" b="1" dirty="0"/>
              <a:t>executable</a:t>
            </a:r>
            <a:r>
              <a:rPr lang="en-US" sz="3600" dirty="0"/>
              <a:t> steps that defines </a:t>
            </a:r>
            <a:r>
              <a:rPr lang="en-US" sz="3600" dirty="0" smtClean="0"/>
              <a:t>a (ideally) </a:t>
            </a:r>
            <a:r>
              <a:rPr lang="en-US" sz="3600" b="1" dirty="0"/>
              <a:t>terminating</a:t>
            </a:r>
            <a:r>
              <a:rPr lang="en-US" sz="3600" dirty="0"/>
              <a:t> process.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Sequential Search of a List</a:t>
            </a:r>
            <a:endParaRPr lang="en-US" dirty="0"/>
          </a:p>
        </p:txBody>
      </p:sp>
      <p:sp>
        <p:nvSpPr>
          <p:cNvPr id="3" name="Content Placeholder 2"/>
          <p:cNvSpPr>
            <a:spLocks noGrp="1"/>
          </p:cNvSpPr>
          <p:nvPr>
            <p:ph idx="1"/>
          </p:nvPr>
        </p:nvSpPr>
        <p:spPr/>
        <p:txBody>
          <a:bodyPr/>
          <a:lstStyle/>
          <a:p>
            <a:pPr>
              <a:buNone/>
            </a:pPr>
            <a:r>
              <a:rPr lang="en-US" dirty="0" smtClean="0"/>
              <a:t>Fred</a:t>
            </a:r>
          </a:p>
          <a:p>
            <a:pPr>
              <a:buNone/>
            </a:pPr>
            <a:r>
              <a:rPr lang="en-US" dirty="0" smtClean="0"/>
              <a:t>Alex</a:t>
            </a:r>
          </a:p>
          <a:p>
            <a:pPr>
              <a:buNone/>
            </a:pPr>
            <a:r>
              <a:rPr lang="en-US" dirty="0" smtClean="0"/>
              <a:t>Diana</a:t>
            </a:r>
          </a:p>
          <a:p>
            <a:pPr>
              <a:buNone/>
            </a:pPr>
            <a:r>
              <a:rPr lang="en-US" dirty="0" smtClean="0"/>
              <a:t>Byron</a:t>
            </a:r>
          </a:p>
          <a:p>
            <a:pPr>
              <a:buNone/>
            </a:pPr>
            <a:r>
              <a:rPr lang="en-US" dirty="0" smtClean="0"/>
              <a:t>Carol</a:t>
            </a:r>
            <a:endParaRPr lang="en-US" dirty="0"/>
          </a:p>
        </p:txBody>
      </p:sp>
      <p:sp>
        <p:nvSpPr>
          <p:cNvPr id="4" name="TextBox 3"/>
          <p:cNvSpPr txBox="1"/>
          <p:nvPr/>
        </p:nvSpPr>
        <p:spPr>
          <a:xfrm>
            <a:off x="4800600" y="1676400"/>
            <a:ext cx="3201454" cy="369332"/>
          </a:xfrm>
          <a:prstGeom prst="rect">
            <a:avLst/>
          </a:prstGeom>
          <a:noFill/>
        </p:spPr>
        <p:txBody>
          <a:bodyPr wrap="none" rtlCol="0">
            <a:spAutoFit/>
          </a:bodyPr>
          <a:lstStyle/>
          <a:p>
            <a:r>
              <a:rPr lang="en-US" dirty="0" smtClean="0"/>
              <a:t>Want to see if Byron is in the list</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4850" name="Rectangle 2"/>
          <p:cNvSpPr>
            <a:spLocks noGrp="1" noChangeArrowheads="1"/>
          </p:cNvSpPr>
          <p:nvPr>
            <p:ph type="title"/>
          </p:nvPr>
        </p:nvSpPr>
        <p:spPr>
          <a:xfrm>
            <a:off x="457200" y="152400"/>
            <a:ext cx="8305800" cy="1143000"/>
          </a:xfrm>
        </p:spPr>
        <p:txBody>
          <a:bodyPr>
            <a:normAutofit fontScale="90000"/>
          </a:bodyPr>
          <a:lstStyle/>
          <a:p>
            <a:r>
              <a:rPr lang="en-US" dirty="0" smtClean="0"/>
              <a:t>The </a:t>
            </a:r>
            <a:r>
              <a:rPr lang="en-US" dirty="0"/>
              <a:t>sequential search algorithm in </a:t>
            </a:r>
            <a:r>
              <a:rPr lang="en-US" dirty="0" err="1"/>
              <a:t>pseudocode</a:t>
            </a:r>
            <a:endParaRPr lang="en-US" dirty="0"/>
          </a:p>
        </p:txBody>
      </p:sp>
      <p:sp>
        <p:nvSpPr>
          <p:cNvPr id="5" name="TextBox 4"/>
          <p:cNvSpPr txBox="1"/>
          <p:nvPr/>
        </p:nvSpPr>
        <p:spPr>
          <a:xfrm>
            <a:off x="1549926" y="1524000"/>
            <a:ext cx="6603474" cy="5324535"/>
          </a:xfrm>
          <a:prstGeom prst="rect">
            <a:avLst/>
          </a:prstGeom>
          <a:noFill/>
        </p:spPr>
        <p:txBody>
          <a:bodyPr wrap="none" rtlCol="0">
            <a:spAutoFit/>
          </a:bodyPr>
          <a:lstStyle/>
          <a:p>
            <a:r>
              <a:rPr lang="en-US" sz="2000" dirty="0" smtClean="0"/>
              <a:t>procedure Search(List, </a:t>
            </a:r>
            <a:r>
              <a:rPr lang="en-US" sz="2000" dirty="0" err="1" smtClean="0"/>
              <a:t>TargetValue</a:t>
            </a:r>
            <a:r>
              <a:rPr lang="en-US" sz="2000" dirty="0" smtClean="0"/>
              <a:t>)</a:t>
            </a:r>
          </a:p>
          <a:p>
            <a:r>
              <a:rPr lang="en-US" sz="2000" dirty="0" smtClean="0"/>
              <a:t>If (List is empty)</a:t>
            </a:r>
          </a:p>
          <a:p>
            <a:r>
              <a:rPr lang="en-US" sz="2000" dirty="0" smtClean="0"/>
              <a:t>Then</a:t>
            </a:r>
          </a:p>
          <a:p>
            <a:r>
              <a:rPr lang="en-US" sz="2000" dirty="0" smtClean="0"/>
              <a:t>	(Target is not found)</a:t>
            </a:r>
          </a:p>
          <a:p>
            <a:r>
              <a:rPr lang="en-US" sz="2000" dirty="0" smtClean="0"/>
              <a:t>Else</a:t>
            </a:r>
          </a:p>
          <a:p>
            <a:r>
              <a:rPr lang="en-US" sz="2000" dirty="0" smtClean="0"/>
              <a:t>	(</a:t>
            </a:r>
          </a:p>
          <a:p>
            <a:r>
              <a:rPr lang="en-US" sz="2000" dirty="0" smtClean="0"/>
              <a:t>		name </a:t>
            </a:r>
            <a:r>
              <a:rPr lang="en-US" sz="2000" dirty="0" smtClean="0">
                <a:sym typeface="Wingdings" pitchFamily="2" charset="2"/>
              </a:rPr>
              <a:t> first entry in List</a:t>
            </a:r>
          </a:p>
          <a:p>
            <a:r>
              <a:rPr lang="en-US" sz="2000" dirty="0" smtClean="0">
                <a:sym typeface="Wingdings" pitchFamily="2" charset="2"/>
              </a:rPr>
              <a:t>		while (no more names on the List)</a:t>
            </a:r>
          </a:p>
          <a:p>
            <a:r>
              <a:rPr lang="en-US" sz="2000" dirty="0" smtClean="0">
                <a:sym typeface="Wingdings" pitchFamily="2" charset="2"/>
              </a:rPr>
              <a:t>		(</a:t>
            </a:r>
          </a:p>
          <a:p>
            <a:r>
              <a:rPr lang="en-US" sz="2000" dirty="0" smtClean="0">
                <a:sym typeface="Wingdings" pitchFamily="2" charset="2"/>
              </a:rPr>
              <a:t>			if (name = </a:t>
            </a:r>
            <a:r>
              <a:rPr lang="en-US" sz="2000" dirty="0" err="1" smtClean="0">
                <a:sym typeface="Wingdings" pitchFamily="2" charset="2"/>
              </a:rPr>
              <a:t>TargetValue</a:t>
            </a:r>
            <a:r>
              <a:rPr lang="en-US" sz="2000" dirty="0" smtClean="0">
                <a:sym typeface="Wingdings" pitchFamily="2" charset="2"/>
              </a:rPr>
              <a:t>)</a:t>
            </a:r>
          </a:p>
          <a:p>
            <a:r>
              <a:rPr lang="en-US" sz="2000" dirty="0" smtClean="0">
                <a:sym typeface="Wingdings" pitchFamily="2" charset="2"/>
              </a:rPr>
              <a:t>				(Stop, Target Found)</a:t>
            </a:r>
          </a:p>
          <a:p>
            <a:r>
              <a:rPr lang="en-US" sz="2000" dirty="0" smtClean="0">
                <a:sym typeface="Wingdings" pitchFamily="2" charset="2"/>
              </a:rPr>
              <a:t>			else</a:t>
            </a:r>
          </a:p>
          <a:p>
            <a:r>
              <a:rPr lang="en-US" sz="2000" dirty="0" smtClean="0">
                <a:sym typeface="Wingdings" pitchFamily="2" charset="2"/>
              </a:rPr>
              <a:t>				name  next name in List</a:t>
            </a:r>
          </a:p>
          <a:p>
            <a:r>
              <a:rPr lang="en-US" sz="2000" dirty="0" smtClean="0">
                <a:sym typeface="Wingdings" pitchFamily="2" charset="2"/>
              </a:rPr>
              <a:t>		)</a:t>
            </a:r>
          </a:p>
          <a:p>
            <a:r>
              <a:rPr lang="en-US" sz="2000" dirty="0" smtClean="0">
                <a:sym typeface="Wingdings" pitchFamily="2" charset="2"/>
              </a:rPr>
              <a:t>		(Target is not found)</a:t>
            </a:r>
          </a:p>
          <a:p>
            <a:r>
              <a:rPr lang="en-US" sz="2000" dirty="0" smtClean="0"/>
              <a:t>	)</a:t>
            </a:r>
          </a:p>
          <a:p>
            <a:endParaRPr lang="en-US" sz="2000"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8946" name="Rectangle 2"/>
          <p:cNvSpPr>
            <a:spLocks noGrp="1" noChangeArrowheads="1"/>
          </p:cNvSpPr>
          <p:nvPr>
            <p:ph type="title"/>
          </p:nvPr>
        </p:nvSpPr>
        <p:spPr>
          <a:xfrm>
            <a:off x="457200" y="152400"/>
            <a:ext cx="8305800" cy="1143000"/>
          </a:xfrm>
        </p:spPr>
        <p:txBody>
          <a:bodyPr/>
          <a:lstStyle/>
          <a:p>
            <a:r>
              <a:rPr lang="en-US" sz="3200" dirty="0" smtClean="0"/>
              <a:t>Sorting </a:t>
            </a:r>
            <a:r>
              <a:rPr lang="en-US" sz="3200" dirty="0"/>
              <a:t>the list Fred, Alex, Diana, Byron, and Carol alphabetically</a:t>
            </a:r>
            <a:endParaRPr lang="en-US" dirty="0"/>
          </a:p>
        </p:txBody>
      </p:sp>
      <p:sp>
        <p:nvSpPr>
          <p:cNvPr id="5" name="TextBox 4"/>
          <p:cNvSpPr txBox="1"/>
          <p:nvPr/>
        </p:nvSpPr>
        <p:spPr>
          <a:xfrm>
            <a:off x="1676400" y="1600200"/>
            <a:ext cx="6459332" cy="1200329"/>
          </a:xfrm>
          <a:prstGeom prst="rect">
            <a:avLst/>
          </a:prstGeom>
          <a:noFill/>
        </p:spPr>
        <p:txBody>
          <a:bodyPr wrap="none" rtlCol="0">
            <a:spAutoFit/>
          </a:bodyPr>
          <a:lstStyle/>
          <a:p>
            <a:r>
              <a:rPr lang="en-US" dirty="0" smtClean="0"/>
              <a:t>Insertion Sort:  Moving to the right, insert each name in the proper</a:t>
            </a:r>
          </a:p>
          <a:p>
            <a:r>
              <a:rPr lang="en-US" dirty="0" smtClean="0"/>
              <a:t>sorted location to its left</a:t>
            </a:r>
          </a:p>
          <a:p>
            <a:endParaRPr lang="en-US" dirty="0" smtClean="0"/>
          </a:p>
          <a:p>
            <a:r>
              <a:rPr lang="en-US" dirty="0" smtClean="0"/>
              <a:t>Fred	Alex	Diana	Byron	Carol</a:t>
            </a:r>
            <a:endParaRPr lang="en-US"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a:xfrm>
            <a:off x="457200" y="152400"/>
            <a:ext cx="8305800" cy="1143000"/>
          </a:xfrm>
        </p:spPr>
        <p:txBody>
          <a:bodyPr/>
          <a:lstStyle/>
          <a:p>
            <a:r>
              <a:rPr lang="en-US" sz="3400" dirty="0" smtClean="0"/>
              <a:t>The </a:t>
            </a:r>
            <a:r>
              <a:rPr lang="en-US" sz="3400" dirty="0"/>
              <a:t>insertion sort algorithm expressed in </a:t>
            </a:r>
            <a:r>
              <a:rPr lang="en-US" sz="3400" dirty="0" err="1"/>
              <a:t>pseudocode</a:t>
            </a:r>
            <a:endParaRPr lang="en-US" dirty="0"/>
          </a:p>
        </p:txBody>
      </p:sp>
      <p:pic>
        <p:nvPicPr>
          <p:cNvPr id="339972" name="Picture 4" descr="fig_05_11"/>
          <p:cNvPicPr preferRelativeResize="0">
            <a:picLocks noGrp="1" noChangeAspect="1" noChangeArrowheads="1"/>
          </p:cNvPicPr>
          <p:nvPr>
            <p:ph idx="1"/>
          </p:nvPr>
        </p:nvPicPr>
        <p:blipFill>
          <a:blip r:embed="rId2" cstate="print"/>
          <a:srcRect/>
          <a:stretch>
            <a:fillRect/>
          </a:stretch>
        </p:blipFill>
        <p:spPr>
          <a:xfrm>
            <a:off x="457200" y="1752600"/>
            <a:ext cx="8305800" cy="2068513"/>
          </a:xfrm>
          <a:noFill/>
          <a:ln/>
        </p:spPr>
      </p:pic>
      <p:sp>
        <p:nvSpPr>
          <p:cNvPr id="5" name="Rectangle 4"/>
          <p:cNvSpPr/>
          <p:nvPr/>
        </p:nvSpPr>
        <p:spPr>
          <a:xfrm>
            <a:off x="1905000" y="4191000"/>
            <a:ext cx="4363182" cy="646331"/>
          </a:xfrm>
          <a:prstGeom prst="rect">
            <a:avLst/>
          </a:prstGeom>
        </p:spPr>
        <p:txBody>
          <a:bodyPr wrap="none">
            <a:spAutoFit/>
          </a:bodyPr>
          <a:lstStyle/>
          <a:p>
            <a:r>
              <a:rPr lang="en-US" dirty="0" smtClean="0"/>
              <a:t>1	2	3	4	5</a:t>
            </a:r>
          </a:p>
          <a:p>
            <a:r>
              <a:rPr lang="en-US" dirty="0" smtClean="0"/>
              <a:t>Fred	Alex	Diana	Byron	Carol</a:t>
            </a:r>
            <a:endParaRPr lang="en-U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p:txBody>
          <a:bodyPr/>
          <a:lstStyle/>
          <a:p>
            <a:r>
              <a:rPr lang="en-US"/>
              <a:t>Recursion</a:t>
            </a:r>
          </a:p>
        </p:txBody>
      </p:sp>
      <p:sp>
        <p:nvSpPr>
          <p:cNvPr id="442371" name="Rectangle 3"/>
          <p:cNvSpPr>
            <a:spLocks noGrp="1" noChangeArrowheads="1"/>
          </p:cNvSpPr>
          <p:nvPr>
            <p:ph type="body" idx="1"/>
          </p:nvPr>
        </p:nvSpPr>
        <p:spPr/>
        <p:txBody>
          <a:bodyPr/>
          <a:lstStyle/>
          <a:p>
            <a:r>
              <a:rPr lang="en-US" dirty="0"/>
              <a:t>The execution of a procedure leads to another execution of the procedure.</a:t>
            </a:r>
          </a:p>
          <a:p>
            <a:r>
              <a:rPr lang="en-US" dirty="0"/>
              <a:t>Multiple activations of the procedure are formed, all but one of which are waiting for other activations to complete</a:t>
            </a:r>
            <a:r>
              <a:rPr lang="en-US" dirty="0" smtClean="0"/>
              <a:t>.</a:t>
            </a:r>
          </a:p>
          <a:p>
            <a:endParaRPr lang="en-US" dirty="0" smtClean="0"/>
          </a:p>
          <a:p>
            <a:r>
              <a:rPr lang="en-US" dirty="0" smtClean="0"/>
              <a:t>Example: Binary Search</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a:xfrm>
            <a:off x="457200" y="152400"/>
            <a:ext cx="8305800" cy="1143000"/>
          </a:xfrm>
        </p:spPr>
        <p:txBody>
          <a:bodyPr/>
          <a:lstStyle/>
          <a:p>
            <a:r>
              <a:rPr lang="en-US" sz="3200" dirty="0" smtClean="0"/>
              <a:t>Applying </a:t>
            </a:r>
            <a:r>
              <a:rPr lang="en-US" sz="3200" dirty="0"/>
              <a:t>our strategy to search a list for the entry John</a:t>
            </a:r>
            <a:endParaRPr lang="en-US" dirty="0"/>
          </a:p>
        </p:txBody>
      </p:sp>
      <p:sp>
        <p:nvSpPr>
          <p:cNvPr id="5" name="TextBox 4"/>
          <p:cNvSpPr txBox="1"/>
          <p:nvPr/>
        </p:nvSpPr>
        <p:spPr>
          <a:xfrm>
            <a:off x="990600" y="1752600"/>
            <a:ext cx="867289" cy="4247317"/>
          </a:xfrm>
          <a:prstGeom prst="rect">
            <a:avLst/>
          </a:prstGeom>
          <a:noFill/>
        </p:spPr>
        <p:txBody>
          <a:bodyPr wrap="none" rtlCol="0">
            <a:spAutoFit/>
          </a:bodyPr>
          <a:lstStyle/>
          <a:p>
            <a:r>
              <a:rPr lang="en-US" dirty="0" smtClean="0"/>
              <a:t>Alice</a:t>
            </a:r>
          </a:p>
          <a:p>
            <a:r>
              <a:rPr lang="en-US" dirty="0" smtClean="0"/>
              <a:t>Bob</a:t>
            </a:r>
          </a:p>
          <a:p>
            <a:r>
              <a:rPr lang="en-US" dirty="0" smtClean="0"/>
              <a:t>Carol</a:t>
            </a:r>
          </a:p>
          <a:p>
            <a:r>
              <a:rPr lang="en-US" dirty="0" smtClean="0"/>
              <a:t>David</a:t>
            </a:r>
          </a:p>
          <a:p>
            <a:r>
              <a:rPr lang="en-US" dirty="0" smtClean="0"/>
              <a:t>Elaine</a:t>
            </a:r>
          </a:p>
          <a:p>
            <a:r>
              <a:rPr lang="en-US" dirty="0" smtClean="0"/>
              <a:t>Fred</a:t>
            </a:r>
          </a:p>
          <a:p>
            <a:r>
              <a:rPr lang="en-US" dirty="0" smtClean="0"/>
              <a:t>George</a:t>
            </a:r>
          </a:p>
          <a:p>
            <a:r>
              <a:rPr lang="en-US" dirty="0" smtClean="0"/>
              <a:t>Harry</a:t>
            </a:r>
          </a:p>
          <a:p>
            <a:r>
              <a:rPr lang="en-US" dirty="0" smtClean="0"/>
              <a:t>Irene</a:t>
            </a:r>
          </a:p>
          <a:p>
            <a:r>
              <a:rPr lang="en-US" dirty="0" smtClean="0"/>
              <a:t>John</a:t>
            </a:r>
          </a:p>
          <a:p>
            <a:r>
              <a:rPr lang="en-US" dirty="0" smtClean="0"/>
              <a:t>Kelly</a:t>
            </a:r>
          </a:p>
          <a:p>
            <a:r>
              <a:rPr lang="en-US" dirty="0" smtClean="0"/>
              <a:t>Larry</a:t>
            </a:r>
          </a:p>
          <a:p>
            <a:r>
              <a:rPr lang="en-US" dirty="0" smtClean="0"/>
              <a:t>Mary</a:t>
            </a:r>
          </a:p>
          <a:p>
            <a:r>
              <a:rPr lang="en-US" dirty="0" smtClean="0"/>
              <a:t>Nancy</a:t>
            </a:r>
          </a:p>
          <a:p>
            <a:r>
              <a:rPr lang="en-US" dirty="0" smtClean="0"/>
              <a:t>Oliver</a:t>
            </a:r>
            <a:endParaRPr lang="en-US"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2018" name="Rectangle 2"/>
          <p:cNvSpPr>
            <a:spLocks noGrp="1" noChangeArrowheads="1"/>
          </p:cNvSpPr>
          <p:nvPr>
            <p:ph type="title"/>
          </p:nvPr>
        </p:nvSpPr>
        <p:spPr>
          <a:xfrm>
            <a:off x="457200" y="152400"/>
            <a:ext cx="8305800" cy="1143000"/>
          </a:xfrm>
        </p:spPr>
        <p:txBody>
          <a:bodyPr>
            <a:normAutofit fontScale="90000"/>
          </a:bodyPr>
          <a:lstStyle/>
          <a:p>
            <a:r>
              <a:rPr lang="en-US" dirty="0" smtClean="0"/>
              <a:t>A </a:t>
            </a:r>
            <a:r>
              <a:rPr lang="en-US" dirty="0"/>
              <a:t>first draft of the binary search technique</a:t>
            </a:r>
          </a:p>
        </p:txBody>
      </p:sp>
      <p:pic>
        <p:nvPicPr>
          <p:cNvPr id="342022" name="Picture 6" descr="fig_05_13"/>
          <p:cNvPicPr preferRelativeResize="0">
            <a:picLocks noChangeAspect="1" noChangeArrowheads="1"/>
          </p:cNvPicPr>
          <p:nvPr/>
        </p:nvPicPr>
        <p:blipFill>
          <a:blip r:embed="rId2" cstate="print"/>
          <a:srcRect/>
          <a:stretch>
            <a:fillRect/>
          </a:stretch>
        </p:blipFill>
        <p:spPr bwMode="auto">
          <a:xfrm>
            <a:off x="457200" y="1600200"/>
            <a:ext cx="7848600" cy="4183063"/>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a:xfrm>
            <a:off x="457200" y="152400"/>
            <a:ext cx="8305800" cy="1143000"/>
          </a:xfrm>
        </p:spPr>
        <p:txBody>
          <a:bodyPr>
            <a:normAutofit fontScale="90000"/>
          </a:bodyPr>
          <a:lstStyle/>
          <a:p>
            <a:r>
              <a:rPr lang="en-US" dirty="0" smtClean="0"/>
              <a:t>The </a:t>
            </a:r>
            <a:r>
              <a:rPr lang="en-US" dirty="0"/>
              <a:t>binary search algorithm in </a:t>
            </a:r>
            <a:r>
              <a:rPr lang="en-US" dirty="0" err="1"/>
              <a:t>pseudocode</a:t>
            </a:r>
            <a:endParaRPr lang="en-US" dirty="0"/>
          </a:p>
        </p:txBody>
      </p:sp>
      <p:pic>
        <p:nvPicPr>
          <p:cNvPr id="343044" name="Picture 4" descr="fig_05_14"/>
          <p:cNvPicPr preferRelativeResize="0">
            <a:picLocks noGrp="1" noChangeAspect="1" noChangeArrowheads="1"/>
          </p:cNvPicPr>
          <p:nvPr>
            <p:ph idx="1"/>
          </p:nvPr>
        </p:nvPicPr>
        <p:blipFill>
          <a:blip r:embed="rId2" cstate="print"/>
          <a:srcRect/>
          <a:stretch>
            <a:fillRect/>
          </a:stretch>
        </p:blipFill>
        <p:spPr>
          <a:xfrm>
            <a:off x="842963" y="1801813"/>
            <a:ext cx="7081837" cy="4370387"/>
          </a:xfrm>
          <a:noFill/>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p:txBody>
          <a:bodyPr/>
          <a:lstStyle/>
          <a:p>
            <a:r>
              <a:rPr lang="en-US" dirty="0" smtClean="0"/>
              <a:t>Searching for Bill</a:t>
            </a:r>
            <a:endParaRPr lang="en-US" dirty="0"/>
          </a:p>
        </p:txBody>
      </p:sp>
      <p:pic>
        <p:nvPicPr>
          <p:cNvPr id="344070" name="Picture 6" descr="fig_05_15"/>
          <p:cNvPicPr preferRelativeResize="0">
            <a:picLocks noChangeAspect="1" noChangeArrowheads="1"/>
          </p:cNvPicPr>
          <p:nvPr/>
        </p:nvPicPr>
        <p:blipFill>
          <a:blip r:embed="rId2" cstate="print">
            <a:grayscl/>
          </a:blip>
          <a:srcRect/>
          <a:stretch>
            <a:fillRect/>
          </a:stretch>
        </p:blipFill>
        <p:spPr bwMode="auto">
          <a:xfrm>
            <a:off x="1600200" y="1371600"/>
            <a:ext cx="6096000" cy="4887913"/>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p:txBody>
          <a:bodyPr/>
          <a:lstStyle/>
          <a:p>
            <a:r>
              <a:rPr lang="en-US" b="0" dirty="0" smtClean="0"/>
              <a:t>Searching for David</a:t>
            </a:r>
            <a:endParaRPr lang="en-US" dirty="0"/>
          </a:p>
        </p:txBody>
      </p:sp>
      <p:pic>
        <p:nvPicPr>
          <p:cNvPr id="346116" name="Picture 4" descr="fig_05_17"/>
          <p:cNvPicPr preferRelativeResize="0">
            <a:picLocks noGrp="1" noChangeAspect="1" noChangeArrowheads="1"/>
          </p:cNvPicPr>
          <p:nvPr>
            <p:ph idx="1"/>
          </p:nvPr>
        </p:nvPicPr>
        <p:blipFill>
          <a:blip r:embed="rId2" cstate="print">
            <a:grayscl/>
          </a:blip>
          <a:srcRect/>
          <a:stretch>
            <a:fillRect/>
          </a:stretch>
        </p:blipFill>
        <p:spPr>
          <a:xfrm>
            <a:off x="533400" y="1676400"/>
            <a:ext cx="8077200" cy="4208463"/>
          </a:xfrm>
          <a:noFill/>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2130" name="Rectangle 2"/>
          <p:cNvSpPr>
            <a:spLocks noGrp="1" noChangeArrowheads="1"/>
          </p:cNvSpPr>
          <p:nvPr>
            <p:ph type="title"/>
          </p:nvPr>
        </p:nvSpPr>
        <p:spPr/>
        <p:txBody>
          <a:bodyPr/>
          <a:lstStyle/>
          <a:p>
            <a:r>
              <a:rPr lang="en-US"/>
              <a:t>Algorithm Representation</a:t>
            </a:r>
          </a:p>
        </p:txBody>
      </p:sp>
      <p:sp>
        <p:nvSpPr>
          <p:cNvPr id="432131" name="Rectangle 3"/>
          <p:cNvSpPr>
            <a:spLocks noGrp="1" noChangeArrowheads="1"/>
          </p:cNvSpPr>
          <p:nvPr>
            <p:ph type="body" idx="1"/>
          </p:nvPr>
        </p:nvSpPr>
        <p:spPr/>
        <p:txBody>
          <a:bodyPr/>
          <a:lstStyle/>
          <a:p>
            <a:r>
              <a:rPr lang="en-US" dirty="0"/>
              <a:t>Requires well-defined primitives</a:t>
            </a:r>
          </a:p>
          <a:p>
            <a:r>
              <a:rPr lang="en-US" dirty="0"/>
              <a:t>A collection of primitives </a:t>
            </a:r>
            <a:r>
              <a:rPr lang="en-US" dirty="0" smtClean="0"/>
              <a:t>that the computer can follow constitutes </a:t>
            </a:r>
            <a:r>
              <a:rPr lang="en-US" dirty="0"/>
              <a:t>a programming language.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p:txBody>
          <a:bodyPr/>
          <a:lstStyle/>
          <a:p>
            <a:r>
              <a:rPr lang="en-US"/>
              <a:t>Algorithm Efficiency</a:t>
            </a:r>
          </a:p>
        </p:txBody>
      </p:sp>
      <p:sp>
        <p:nvSpPr>
          <p:cNvPr id="436227" name="Rectangle 3"/>
          <p:cNvSpPr>
            <a:spLocks noGrp="1" noChangeArrowheads="1"/>
          </p:cNvSpPr>
          <p:nvPr>
            <p:ph type="body" idx="1"/>
          </p:nvPr>
        </p:nvSpPr>
        <p:spPr/>
        <p:txBody>
          <a:bodyPr/>
          <a:lstStyle/>
          <a:p>
            <a:r>
              <a:rPr lang="en-US"/>
              <a:t>Measured as number of instructions executed</a:t>
            </a:r>
          </a:p>
          <a:p>
            <a:r>
              <a:rPr lang="en-US">
                <a:cs typeface="Times New Roman" pitchFamily="1" charset="0"/>
              </a:rPr>
              <a:t>Big theta</a:t>
            </a:r>
            <a:r>
              <a:rPr lang="en-US"/>
              <a:t> notation: Used to represent efficiency classes</a:t>
            </a:r>
          </a:p>
          <a:p>
            <a:pPr lvl="1"/>
            <a:r>
              <a:rPr lang="en-US"/>
              <a:t>Example: Insertion sort is in </a:t>
            </a:r>
            <a:r>
              <a:rPr lang="el-GR">
                <a:latin typeface="Lucida Grande" pitchFamily="71" charset="0"/>
                <a:cs typeface="Times New Roman" pitchFamily="1" charset="0"/>
              </a:rPr>
              <a:t>Θ</a:t>
            </a:r>
            <a:r>
              <a:rPr lang="en-US"/>
              <a:t>(n</a:t>
            </a:r>
            <a:r>
              <a:rPr lang="en-US" baseline="30000"/>
              <a:t>2</a:t>
            </a:r>
            <a:r>
              <a:rPr lang="en-US"/>
              <a:t>)</a:t>
            </a:r>
          </a:p>
          <a:p>
            <a:r>
              <a:rPr lang="en-US"/>
              <a:t>Best, worst, and average case analysis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a:xfrm>
            <a:off x="457200" y="152400"/>
            <a:ext cx="8305800" cy="1143000"/>
          </a:xfrm>
        </p:spPr>
        <p:txBody>
          <a:bodyPr/>
          <a:lstStyle/>
          <a:p>
            <a:r>
              <a:rPr lang="en-US" sz="3200" dirty="0" smtClean="0"/>
              <a:t>Applying </a:t>
            </a:r>
            <a:r>
              <a:rPr lang="en-US" sz="3200" dirty="0"/>
              <a:t>the insertion sort in a worst-case situation</a:t>
            </a:r>
            <a:endParaRPr lang="en-US" dirty="0"/>
          </a:p>
        </p:txBody>
      </p:sp>
      <p:pic>
        <p:nvPicPr>
          <p:cNvPr id="347142" name="Picture 6" descr="fig_05_18"/>
          <p:cNvPicPr preferRelativeResize="0">
            <a:picLocks noChangeAspect="1" noChangeArrowheads="1"/>
          </p:cNvPicPr>
          <p:nvPr/>
        </p:nvPicPr>
        <p:blipFill>
          <a:blip r:embed="rId2" cstate="print">
            <a:grayscl/>
          </a:blip>
          <a:srcRect/>
          <a:stretch>
            <a:fillRect/>
          </a:stretch>
        </p:blipFill>
        <p:spPr bwMode="auto">
          <a:xfrm>
            <a:off x="381000" y="2590800"/>
            <a:ext cx="8229600" cy="2230438"/>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62" name="Rectangle 2"/>
          <p:cNvSpPr>
            <a:spLocks noGrp="1" noChangeArrowheads="1"/>
          </p:cNvSpPr>
          <p:nvPr>
            <p:ph type="title"/>
          </p:nvPr>
        </p:nvSpPr>
        <p:spPr>
          <a:xfrm>
            <a:off x="457200" y="152400"/>
            <a:ext cx="8305800" cy="1143000"/>
          </a:xfrm>
        </p:spPr>
        <p:txBody>
          <a:bodyPr/>
          <a:lstStyle/>
          <a:p>
            <a:r>
              <a:rPr lang="en-US" sz="3200" dirty="0" smtClean="0"/>
              <a:t>Graph </a:t>
            </a:r>
            <a:r>
              <a:rPr lang="en-US" sz="3200" dirty="0"/>
              <a:t>of the worst-case analysis of the insertion sort algorithm</a:t>
            </a:r>
            <a:endParaRPr lang="en-US" dirty="0"/>
          </a:p>
        </p:txBody>
      </p:sp>
      <p:pic>
        <p:nvPicPr>
          <p:cNvPr id="348166" name="Picture 6" descr="fig_05_19"/>
          <p:cNvPicPr preferRelativeResize="0">
            <a:picLocks noChangeAspect="1" noChangeArrowheads="1"/>
          </p:cNvPicPr>
          <p:nvPr/>
        </p:nvPicPr>
        <p:blipFill>
          <a:blip r:embed="rId2" cstate="print">
            <a:grayscl/>
          </a:blip>
          <a:srcRect/>
          <a:stretch>
            <a:fillRect/>
          </a:stretch>
        </p:blipFill>
        <p:spPr bwMode="auto">
          <a:xfrm>
            <a:off x="1295400" y="1676400"/>
            <a:ext cx="6400800" cy="4884738"/>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a:xfrm>
            <a:off x="457200" y="152400"/>
            <a:ext cx="8305800" cy="1143000"/>
          </a:xfrm>
        </p:spPr>
        <p:txBody>
          <a:bodyPr/>
          <a:lstStyle/>
          <a:p>
            <a:r>
              <a:rPr lang="en-US" sz="3200" dirty="0" smtClean="0"/>
              <a:t>Graph </a:t>
            </a:r>
            <a:r>
              <a:rPr lang="en-US" sz="3200" dirty="0"/>
              <a:t>of the worst-case analysis of the binary search algorithm</a:t>
            </a:r>
            <a:endParaRPr lang="en-US" dirty="0"/>
          </a:p>
        </p:txBody>
      </p:sp>
      <p:pic>
        <p:nvPicPr>
          <p:cNvPr id="349188" name="Picture 4" descr="fig_05_20"/>
          <p:cNvPicPr preferRelativeResize="0">
            <a:picLocks noGrp="1" noChangeAspect="1" noChangeArrowheads="1"/>
          </p:cNvPicPr>
          <p:nvPr>
            <p:ph idx="1"/>
          </p:nvPr>
        </p:nvPicPr>
        <p:blipFill>
          <a:blip r:embed="rId2" cstate="print">
            <a:grayscl/>
          </a:blip>
          <a:srcRect/>
          <a:stretch>
            <a:fillRect/>
          </a:stretch>
        </p:blipFill>
        <p:spPr>
          <a:xfrm>
            <a:off x="838200" y="1752600"/>
            <a:ext cx="6858000" cy="4629150"/>
          </a:xfrm>
          <a:noFill/>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7250" name="Rectangle 2"/>
          <p:cNvSpPr>
            <a:spLocks noGrp="1" noChangeArrowheads="1"/>
          </p:cNvSpPr>
          <p:nvPr>
            <p:ph type="title"/>
          </p:nvPr>
        </p:nvSpPr>
        <p:spPr/>
        <p:txBody>
          <a:bodyPr/>
          <a:lstStyle/>
          <a:p>
            <a:r>
              <a:rPr lang="en-US"/>
              <a:t>Software Verification</a:t>
            </a:r>
          </a:p>
        </p:txBody>
      </p:sp>
      <p:sp>
        <p:nvSpPr>
          <p:cNvPr id="437251" name="Rectangle 3"/>
          <p:cNvSpPr>
            <a:spLocks noGrp="1" noChangeArrowheads="1"/>
          </p:cNvSpPr>
          <p:nvPr>
            <p:ph type="body" idx="1"/>
          </p:nvPr>
        </p:nvSpPr>
        <p:spPr/>
        <p:txBody>
          <a:bodyPr/>
          <a:lstStyle/>
          <a:p>
            <a:r>
              <a:rPr lang="en-US"/>
              <a:t>Proof of correctness</a:t>
            </a:r>
          </a:p>
          <a:p>
            <a:pPr lvl="1"/>
            <a:r>
              <a:rPr lang="en-US"/>
              <a:t>Assertions</a:t>
            </a:r>
          </a:p>
          <a:p>
            <a:pPr lvl="2"/>
            <a:r>
              <a:rPr lang="en-US" sz="2800"/>
              <a:t>Preconditions</a:t>
            </a:r>
          </a:p>
          <a:p>
            <a:pPr lvl="2"/>
            <a:r>
              <a:rPr lang="en-US" sz="2800"/>
              <a:t>Loop invariants</a:t>
            </a:r>
          </a:p>
          <a:p>
            <a:r>
              <a:rPr lang="en-US"/>
              <a:t>Testing</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22" name="Rectangle 2"/>
          <p:cNvSpPr>
            <a:spLocks noGrp="1" noChangeArrowheads="1"/>
          </p:cNvSpPr>
          <p:nvPr>
            <p:ph type="title"/>
          </p:nvPr>
        </p:nvSpPr>
        <p:spPr/>
        <p:txBody>
          <a:bodyPr/>
          <a:lstStyle/>
          <a:p>
            <a:r>
              <a:rPr lang="en-US"/>
              <a:t>Chain Separating Problem</a:t>
            </a:r>
          </a:p>
        </p:txBody>
      </p:sp>
      <p:sp>
        <p:nvSpPr>
          <p:cNvPr id="440323" name="Rectangle 3"/>
          <p:cNvSpPr>
            <a:spLocks noGrp="1" noChangeArrowheads="1"/>
          </p:cNvSpPr>
          <p:nvPr>
            <p:ph type="body" idx="1"/>
          </p:nvPr>
        </p:nvSpPr>
        <p:spPr/>
        <p:txBody>
          <a:bodyPr/>
          <a:lstStyle/>
          <a:p>
            <a:pPr>
              <a:lnSpc>
                <a:spcPct val="90000"/>
              </a:lnSpc>
            </a:pPr>
            <a:r>
              <a:rPr lang="en-US" sz="2800"/>
              <a:t>A traveler has a gold chain of seven links.</a:t>
            </a:r>
          </a:p>
          <a:p>
            <a:pPr>
              <a:lnSpc>
                <a:spcPct val="90000"/>
              </a:lnSpc>
            </a:pPr>
            <a:r>
              <a:rPr lang="en-US" sz="2800"/>
              <a:t>He must stay at an isolated hotel for seven nights.</a:t>
            </a:r>
          </a:p>
          <a:p>
            <a:pPr>
              <a:lnSpc>
                <a:spcPct val="90000"/>
              </a:lnSpc>
            </a:pPr>
            <a:r>
              <a:rPr lang="en-US" sz="2800"/>
              <a:t>The rent each night consists of one link from the chain.</a:t>
            </a:r>
          </a:p>
          <a:p>
            <a:pPr>
              <a:lnSpc>
                <a:spcPct val="90000"/>
              </a:lnSpc>
            </a:pPr>
            <a:r>
              <a:rPr lang="en-US" sz="2800"/>
              <a:t>What is the fewest number of links that must be cut so that the traveler can pay the hotel one link of the chain each morning without paying for lodging in advance?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a:xfrm>
            <a:off x="457200" y="152400"/>
            <a:ext cx="8305800" cy="1143000"/>
          </a:xfrm>
        </p:spPr>
        <p:txBody>
          <a:bodyPr>
            <a:normAutofit fontScale="90000"/>
          </a:bodyPr>
          <a:lstStyle/>
          <a:p>
            <a:r>
              <a:rPr lang="en-US" dirty="0" smtClean="0"/>
              <a:t>Separating </a:t>
            </a:r>
            <a:r>
              <a:rPr lang="en-US" dirty="0"/>
              <a:t>the chain using only three cuts</a:t>
            </a:r>
          </a:p>
        </p:txBody>
      </p:sp>
      <p:pic>
        <p:nvPicPr>
          <p:cNvPr id="350212" name="Picture 4" descr="fig_05_21"/>
          <p:cNvPicPr preferRelativeResize="0">
            <a:picLocks noGrp="1" noChangeAspect="1" noChangeArrowheads="1"/>
          </p:cNvPicPr>
          <p:nvPr>
            <p:ph idx="1"/>
          </p:nvPr>
        </p:nvPicPr>
        <p:blipFill>
          <a:blip r:embed="rId2" cstate="print">
            <a:grayscl/>
          </a:blip>
          <a:srcRect/>
          <a:stretch>
            <a:fillRect/>
          </a:stretch>
        </p:blipFill>
        <p:spPr>
          <a:xfrm>
            <a:off x="304800" y="2157413"/>
            <a:ext cx="8382000" cy="3227387"/>
          </a:xfrm>
          <a:noFill/>
          <a:ln/>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a:xfrm>
            <a:off x="457200" y="152400"/>
            <a:ext cx="8305800" cy="1143000"/>
          </a:xfrm>
        </p:spPr>
        <p:txBody>
          <a:bodyPr>
            <a:normAutofit fontScale="90000"/>
          </a:bodyPr>
          <a:lstStyle/>
          <a:p>
            <a:r>
              <a:rPr lang="en-US" dirty="0" smtClean="0"/>
              <a:t>Solving </a:t>
            </a:r>
            <a:r>
              <a:rPr lang="en-US" dirty="0"/>
              <a:t>the problem with only one cut</a:t>
            </a:r>
          </a:p>
        </p:txBody>
      </p:sp>
      <p:pic>
        <p:nvPicPr>
          <p:cNvPr id="351236" name="Picture 4" descr="fig_05_22"/>
          <p:cNvPicPr preferRelativeResize="0">
            <a:picLocks noGrp="1" noChangeAspect="1" noChangeArrowheads="1"/>
          </p:cNvPicPr>
          <p:nvPr>
            <p:ph idx="1"/>
          </p:nvPr>
        </p:nvPicPr>
        <p:blipFill>
          <a:blip r:embed="rId2" cstate="print">
            <a:grayscl/>
          </a:blip>
          <a:srcRect/>
          <a:stretch>
            <a:fillRect/>
          </a:stretch>
        </p:blipFill>
        <p:spPr>
          <a:xfrm>
            <a:off x="849313" y="1600200"/>
            <a:ext cx="7521575" cy="4114800"/>
          </a:xfrm>
          <a:noFill/>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a:xfrm>
            <a:off x="457200" y="228600"/>
            <a:ext cx="8305800" cy="1143000"/>
          </a:xfrm>
        </p:spPr>
        <p:txBody>
          <a:bodyPr>
            <a:normAutofit fontScale="90000"/>
          </a:bodyPr>
          <a:lstStyle/>
          <a:p>
            <a:r>
              <a:rPr lang="en-US" dirty="0" smtClean="0"/>
              <a:t>Folding </a:t>
            </a:r>
            <a:r>
              <a:rPr lang="en-US" dirty="0"/>
              <a:t>a bird from a square piece of paper</a:t>
            </a:r>
          </a:p>
        </p:txBody>
      </p:sp>
      <p:pic>
        <p:nvPicPr>
          <p:cNvPr id="330758" name="Picture 6" descr="fig_05_02"/>
          <p:cNvPicPr preferRelativeResize="0">
            <a:picLocks noChangeAspect="1" noChangeArrowheads="1"/>
          </p:cNvPicPr>
          <p:nvPr/>
        </p:nvPicPr>
        <p:blipFill>
          <a:blip r:embed="rId2" cstate="print"/>
          <a:srcRect/>
          <a:stretch>
            <a:fillRect/>
          </a:stretch>
        </p:blipFill>
        <p:spPr bwMode="auto">
          <a:xfrm>
            <a:off x="2209800" y="1600200"/>
            <a:ext cx="4295775" cy="46101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1778" name="Rectangle 2"/>
          <p:cNvSpPr>
            <a:spLocks noGrp="1" noChangeArrowheads="1"/>
          </p:cNvSpPr>
          <p:nvPr>
            <p:ph type="title"/>
          </p:nvPr>
        </p:nvSpPr>
        <p:spPr/>
        <p:txBody>
          <a:bodyPr/>
          <a:lstStyle/>
          <a:p>
            <a:r>
              <a:rPr lang="en-US" dirty="0" smtClean="0"/>
              <a:t>Origami </a:t>
            </a:r>
            <a:r>
              <a:rPr lang="en-US" dirty="0"/>
              <a:t>primitives</a:t>
            </a:r>
          </a:p>
        </p:txBody>
      </p:sp>
      <p:pic>
        <p:nvPicPr>
          <p:cNvPr id="331782" name="Picture 6" descr="fig_05_03"/>
          <p:cNvPicPr preferRelativeResize="0">
            <a:picLocks noChangeAspect="1" noChangeArrowheads="1"/>
          </p:cNvPicPr>
          <p:nvPr/>
        </p:nvPicPr>
        <p:blipFill>
          <a:blip r:embed="rId2" cstate="print">
            <a:grayscl/>
          </a:blip>
          <a:srcRect/>
          <a:stretch>
            <a:fillRect/>
          </a:stretch>
        </p:blipFill>
        <p:spPr bwMode="auto">
          <a:xfrm>
            <a:off x="2451100" y="1447800"/>
            <a:ext cx="4241800" cy="49149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3154" name="Rectangle 2"/>
          <p:cNvSpPr>
            <a:spLocks noGrp="1" noChangeArrowheads="1"/>
          </p:cNvSpPr>
          <p:nvPr>
            <p:ph type="title"/>
          </p:nvPr>
        </p:nvSpPr>
        <p:spPr/>
        <p:txBody>
          <a:bodyPr/>
          <a:lstStyle/>
          <a:p>
            <a:r>
              <a:rPr lang="en-US" dirty="0" err="1"/>
              <a:t>Pseudocode</a:t>
            </a:r>
            <a:r>
              <a:rPr lang="en-US" dirty="0"/>
              <a:t> Primitives</a:t>
            </a:r>
          </a:p>
        </p:txBody>
      </p:sp>
      <p:sp>
        <p:nvSpPr>
          <p:cNvPr id="433155" name="Rectangle 3"/>
          <p:cNvSpPr>
            <a:spLocks noGrp="1" noChangeArrowheads="1"/>
          </p:cNvSpPr>
          <p:nvPr>
            <p:ph type="body" idx="1"/>
          </p:nvPr>
        </p:nvSpPr>
        <p:spPr>
          <a:xfrm>
            <a:off x="457200" y="1524000"/>
            <a:ext cx="8305800" cy="4572000"/>
          </a:xfrm>
        </p:spPr>
        <p:txBody>
          <a:bodyPr>
            <a:normAutofit fontScale="77500" lnSpcReduction="20000"/>
          </a:bodyPr>
          <a:lstStyle/>
          <a:p>
            <a:r>
              <a:rPr lang="en-US" sz="3600" dirty="0" err="1" smtClean="0"/>
              <a:t>Pseudocode</a:t>
            </a:r>
            <a:r>
              <a:rPr lang="en-US" sz="3600" dirty="0" smtClean="0"/>
              <a:t> is “sort of” code that a computer can understand, but a higher level to be more easily human understandable</a:t>
            </a:r>
          </a:p>
          <a:p>
            <a:pPr lvl="1"/>
            <a:r>
              <a:rPr lang="en-US" dirty="0" smtClean="0"/>
              <a:t>But becomes pretty straightforward to convert to an actual programming language</a:t>
            </a:r>
          </a:p>
          <a:p>
            <a:endParaRPr lang="en-US" sz="3600" dirty="0" smtClean="0"/>
          </a:p>
          <a:p>
            <a:r>
              <a:rPr lang="en-US" sz="3600" dirty="0" smtClean="0"/>
              <a:t>Assignment</a:t>
            </a:r>
            <a:endParaRPr lang="en-US" sz="3600" dirty="0"/>
          </a:p>
          <a:p>
            <a:pPr>
              <a:spcBef>
                <a:spcPct val="50000"/>
              </a:spcBef>
              <a:buFont typeface="Times" pitchFamily="71" charset="0"/>
              <a:buNone/>
            </a:pPr>
            <a:r>
              <a:rPr lang="en-US" dirty="0"/>
              <a:t>		</a:t>
            </a:r>
            <a:r>
              <a:rPr lang="en-US" sz="2800" i="1" dirty="0"/>
              <a:t>name</a:t>
            </a:r>
            <a:r>
              <a:rPr lang="en-US" sz="2800" dirty="0"/>
              <a:t> </a:t>
            </a:r>
            <a:r>
              <a:rPr lang="en-US" sz="2800" dirty="0">
                <a:sym typeface="Wingdings" pitchFamily="2" charset="2"/>
              </a:rPr>
              <a:t> </a:t>
            </a:r>
            <a:r>
              <a:rPr lang="en-US" sz="2800" i="1" dirty="0">
                <a:sym typeface="Wingdings" pitchFamily="2" charset="2"/>
              </a:rPr>
              <a:t>expression</a:t>
            </a:r>
          </a:p>
          <a:p>
            <a:pPr>
              <a:buFont typeface="Times" pitchFamily="71" charset="0"/>
              <a:buNone/>
            </a:pPr>
            <a:endParaRPr lang="en-US" sz="2400" i="1" dirty="0">
              <a:sym typeface="Wingdings" pitchFamily="2" charset="2"/>
            </a:endParaRPr>
          </a:p>
          <a:p>
            <a:r>
              <a:rPr lang="en-US" sz="3600" dirty="0">
                <a:sym typeface="Wingdings" pitchFamily="2" charset="2"/>
              </a:rPr>
              <a:t>Conditional selection</a:t>
            </a:r>
          </a:p>
          <a:p>
            <a:pPr>
              <a:spcBef>
                <a:spcPct val="70000"/>
              </a:spcBef>
              <a:buFont typeface="Times" pitchFamily="71" charset="0"/>
              <a:buNone/>
            </a:pPr>
            <a:r>
              <a:rPr lang="en-US" sz="2400" b="1" dirty="0">
                <a:sym typeface="Wingdings" pitchFamily="2" charset="2"/>
              </a:rPr>
              <a:t>		</a:t>
            </a:r>
            <a:r>
              <a:rPr lang="en-US" sz="2800" b="1" dirty="0">
                <a:sym typeface="Wingdings" pitchFamily="2" charset="2"/>
              </a:rPr>
              <a:t>if</a:t>
            </a:r>
            <a:r>
              <a:rPr lang="en-US" sz="2800" dirty="0">
                <a:sym typeface="Wingdings" pitchFamily="2" charset="2"/>
              </a:rPr>
              <a:t> </a:t>
            </a:r>
            <a:r>
              <a:rPr lang="en-US" sz="2800" i="1" dirty="0">
                <a:sym typeface="Wingdings" pitchFamily="2" charset="2"/>
              </a:rPr>
              <a:t>condition</a:t>
            </a:r>
            <a:r>
              <a:rPr lang="en-US" sz="2800" dirty="0">
                <a:sym typeface="Wingdings" pitchFamily="2" charset="2"/>
              </a:rPr>
              <a:t> </a:t>
            </a:r>
            <a:r>
              <a:rPr lang="en-US" sz="2800" b="1" dirty="0">
                <a:sym typeface="Wingdings" pitchFamily="2" charset="2"/>
              </a:rPr>
              <a:t>then</a:t>
            </a:r>
            <a:r>
              <a:rPr lang="en-US" sz="2800" dirty="0">
                <a:sym typeface="Wingdings" pitchFamily="2" charset="2"/>
              </a:rPr>
              <a:t> </a:t>
            </a:r>
            <a:r>
              <a:rPr lang="en-US" sz="2800" i="1" dirty="0">
                <a:sym typeface="Wingdings" pitchFamily="2" charset="2"/>
              </a:rPr>
              <a:t>action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p:cNvSpPr>
            <a:spLocks noGrp="1" noChangeArrowheads="1"/>
          </p:cNvSpPr>
          <p:nvPr>
            <p:ph type="title"/>
          </p:nvPr>
        </p:nvSpPr>
        <p:spPr/>
        <p:txBody>
          <a:bodyPr/>
          <a:lstStyle/>
          <a:p>
            <a:r>
              <a:rPr lang="en-US"/>
              <a:t>Pseudocode Primitives </a:t>
            </a:r>
            <a:r>
              <a:rPr lang="en-US" sz="3200"/>
              <a:t>(continued)</a:t>
            </a:r>
          </a:p>
        </p:txBody>
      </p:sp>
      <p:sp>
        <p:nvSpPr>
          <p:cNvPr id="471043" name="Rectangle 3"/>
          <p:cNvSpPr>
            <a:spLocks noGrp="1" noChangeArrowheads="1"/>
          </p:cNvSpPr>
          <p:nvPr>
            <p:ph type="body" idx="1"/>
          </p:nvPr>
        </p:nvSpPr>
        <p:spPr/>
        <p:txBody>
          <a:bodyPr/>
          <a:lstStyle/>
          <a:p>
            <a:r>
              <a:rPr lang="en-US" sz="3600" dirty="0">
                <a:sym typeface="Wingdings" pitchFamily="2" charset="2"/>
              </a:rPr>
              <a:t>Repeated execution</a:t>
            </a:r>
          </a:p>
          <a:p>
            <a:pPr>
              <a:buFont typeface="Times" pitchFamily="71" charset="0"/>
              <a:buNone/>
            </a:pPr>
            <a:r>
              <a:rPr lang="en-US" sz="3600" dirty="0">
                <a:sym typeface="Wingdings" pitchFamily="2" charset="2"/>
              </a:rPr>
              <a:t>		</a:t>
            </a:r>
            <a:r>
              <a:rPr lang="en-US" sz="2800" b="1" dirty="0">
                <a:sym typeface="Wingdings" pitchFamily="2" charset="2"/>
              </a:rPr>
              <a:t>while</a:t>
            </a:r>
            <a:r>
              <a:rPr lang="en-US" sz="2800" dirty="0">
                <a:sym typeface="Wingdings" pitchFamily="2" charset="2"/>
              </a:rPr>
              <a:t> </a:t>
            </a:r>
            <a:r>
              <a:rPr lang="en-US" sz="2800" i="1" dirty="0">
                <a:sym typeface="Wingdings" pitchFamily="2" charset="2"/>
              </a:rPr>
              <a:t>condition</a:t>
            </a:r>
            <a:r>
              <a:rPr lang="en-US" sz="2800" dirty="0">
                <a:sym typeface="Wingdings" pitchFamily="2" charset="2"/>
              </a:rPr>
              <a:t> </a:t>
            </a:r>
            <a:r>
              <a:rPr lang="en-US" sz="2800" b="1" dirty="0">
                <a:sym typeface="Wingdings" pitchFamily="2" charset="2"/>
              </a:rPr>
              <a:t>do</a:t>
            </a:r>
            <a:r>
              <a:rPr lang="en-US" sz="2800" dirty="0">
                <a:sym typeface="Wingdings" pitchFamily="2" charset="2"/>
              </a:rPr>
              <a:t> </a:t>
            </a:r>
            <a:r>
              <a:rPr lang="en-US" sz="2800" i="1" dirty="0">
                <a:sym typeface="Wingdings" pitchFamily="2" charset="2"/>
              </a:rPr>
              <a:t>activity</a:t>
            </a:r>
          </a:p>
          <a:p>
            <a:pPr>
              <a:buFont typeface="Times" pitchFamily="71" charset="0"/>
              <a:buNone/>
            </a:pPr>
            <a:endParaRPr lang="en-US" sz="2800" i="1" dirty="0">
              <a:sym typeface="Wingdings" pitchFamily="2" charset="2"/>
            </a:endParaRPr>
          </a:p>
          <a:p>
            <a:r>
              <a:rPr lang="en-US" sz="3600" dirty="0" smtClean="0">
                <a:sym typeface="Wingdings" pitchFamily="2" charset="2"/>
              </a:rPr>
              <a:t>Procedure (aka Method, Subroutine, Function)</a:t>
            </a:r>
            <a:endParaRPr lang="en-US" sz="3600" dirty="0">
              <a:sym typeface="Wingdings" pitchFamily="2" charset="2"/>
            </a:endParaRPr>
          </a:p>
          <a:p>
            <a:pPr>
              <a:buFont typeface="Times" pitchFamily="71" charset="0"/>
              <a:buNone/>
            </a:pPr>
            <a:r>
              <a:rPr lang="en-US" sz="3600" dirty="0">
                <a:sym typeface="Wingdings" pitchFamily="2" charset="2"/>
              </a:rPr>
              <a:t>		</a:t>
            </a:r>
            <a:r>
              <a:rPr lang="en-US" sz="2800" b="1" dirty="0">
                <a:sym typeface="Wingdings" pitchFamily="2" charset="2"/>
              </a:rPr>
              <a:t>procedure</a:t>
            </a:r>
            <a:r>
              <a:rPr lang="en-US" sz="2800" dirty="0">
                <a:sym typeface="Wingdings" pitchFamily="2" charset="2"/>
              </a:rPr>
              <a:t> </a:t>
            </a:r>
            <a:r>
              <a:rPr lang="en-US" sz="2800" i="1" dirty="0" smtClean="0">
                <a:sym typeface="Wingdings" pitchFamily="2" charset="2"/>
              </a:rPr>
              <a:t>name</a:t>
            </a:r>
          </a:p>
          <a:p>
            <a:pPr>
              <a:buFont typeface="Times" pitchFamily="71" charset="0"/>
              <a:buNone/>
            </a:pPr>
            <a:r>
              <a:rPr lang="en-US" sz="2800" i="1" dirty="0" smtClean="0">
                <a:sym typeface="Wingdings" pitchFamily="2" charset="2"/>
              </a:rPr>
              <a:t>			list of primitives associated with name</a:t>
            </a:r>
            <a:endParaRPr lang="en-US" sz="2800" dirty="0">
              <a:sym typeface="Wingdings" pitchFamily="2" charset="2"/>
            </a:endParaRP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2802" name="Rectangle 2"/>
          <p:cNvSpPr>
            <a:spLocks noGrp="1" noChangeArrowheads="1"/>
          </p:cNvSpPr>
          <p:nvPr>
            <p:ph type="title"/>
          </p:nvPr>
        </p:nvSpPr>
        <p:spPr>
          <a:xfrm>
            <a:off x="457200" y="228600"/>
            <a:ext cx="8305800" cy="1143000"/>
          </a:xfrm>
        </p:spPr>
        <p:txBody>
          <a:bodyPr>
            <a:normAutofit fontScale="90000"/>
          </a:bodyPr>
          <a:lstStyle/>
          <a:p>
            <a:r>
              <a:rPr lang="en-US" dirty="0" smtClean="0"/>
              <a:t>The </a:t>
            </a:r>
            <a:r>
              <a:rPr lang="en-US" dirty="0"/>
              <a:t>procedure Greetings in </a:t>
            </a:r>
            <a:r>
              <a:rPr lang="en-US" dirty="0" err="1"/>
              <a:t>pseudocode</a:t>
            </a:r>
            <a:endParaRPr lang="en-US" dirty="0"/>
          </a:p>
        </p:txBody>
      </p:sp>
      <p:pic>
        <p:nvPicPr>
          <p:cNvPr id="332804" name="Picture 4" descr="fig_05_04"/>
          <p:cNvPicPr preferRelativeResize="0">
            <a:picLocks noGrp="1" noChangeAspect="1" noChangeArrowheads="1"/>
          </p:cNvPicPr>
          <p:nvPr>
            <p:ph idx="1"/>
          </p:nvPr>
        </p:nvPicPr>
        <p:blipFill>
          <a:blip r:embed="rId2" cstate="print"/>
          <a:srcRect/>
          <a:stretch>
            <a:fillRect/>
          </a:stretch>
        </p:blipFill>
        <p:spPr>
          <a:xfrm>
            <a:off x="457200" y="2030413"/>
            <a:ext cx="8305800" cy="3254375"/>
          </a:xfrm>
          <a:noFill/>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Example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You are running a marathon (26.2 miles) and would like to know what your finishing time will be if you run a particular pace.   Most runners calculate pace in terms of minutes per mile.  So for example, let’s say you can run at 7 minutes and 30 seconds per mile.   Write a program that calculates the finishing time and outputs the answer in hours, minutes, and seconds.</a:t>
            </a:r>
          </a:p>
          <a:p>
            <a:endParaRPr lang="en-US" dirty="0" smtClean="0"/>
          </a:p>
          <a:p>
            <a:r>
              <a:rPr lang="en-US" dirty="0" smtClean="0"/>
              <a:t>Input:  </a:t>
            </a:r>
          </a:p>
          <a:p>
            <a:pPr>
              <a:buNone/>
            </a:pPr>
            <a:r>
              <a:rPr lang="en-US" dirty="0" smtClean="0"/>
              <a:t>	Distance : 26.2</a:t>
            </a:r>
          </a:p>
          <a:p>
            <a:pPr>
              <a:buNone/>
            </a:pPr>
            <a:r>
              <a:rPr lang="en-US" dirty="0" smtClean="0"/>
              <a:t>	</a:t>
            </a:r>
            <a:r>
              <a:rPr lang="en-US" dirty="0" err="1" smtClean="0"/>
              <a:t>PaceMinutes</a:t>
            </a:r>
            <a:r>
              <a:rPr lang="en-US" dirty="0" smtClean="0"/>
              <a:t>:  7</a:t>
            </a:r>
          </a:p>
          <a:p>
            <a:pPr>
              <a:buNone/>
            </a:pPr>
            <a:r>
              <a:rPr lang="en-US" dirty="0" smtClean="0"/>
              <a:t>	</a:t>
            </a:r>
            <a:r>
              <a:rPr lang="en-US" dirty="0" err="1" smtClean="0"/>
              <a:t>PaceSeconds</a:t>
            </a:r>
            <a:r>
              <a:rPr lang="en-US" dirty="0" smtClean="0"/>
              <a:t>: 30</a:t>
            </a:r>
          </a:p>
          <a:p>
            <a:r>
              <a:rPr lang="en-US" dirty="0" smtClean="0"/>
              <a:t>Output:</a:t>
            </a:r>
          </a:p>
          <a:p>
            <a:pPr>
              <a:buNone/>
            </a:pPr>
            <a:r>
              <a:rPr lang="en-US" dirty="0" smtClean="0"/>
              <a:t>	3 hours, 16 minutes, 30 seconds</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TotalTime>
  <Words>895</Words>
  <Application>Microsoft Office PowerPoint</Application>
  <PresentationFormat>On-screen Show (4:3)</PresentationFormat>
  <Paragraphs>159</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Algorithms</vt:lpstr>
      <vt:lpstr>Definition of Algorithm</vt:lpstr>
      <vt:lpstr>Algorithm Representation</vt:lpstr>
      <vt:lpstr>Folding a bird from a square piece of paper</vt:lpstr>
      <vt:lpstr>Origami primitives</vt:lpstr>
      <vt:lpstr>Pseudocode Primitives</vt:lpstr>
      <vt:lpstr>Pseudocode Primitives (continued)</vt:lpstr>
      <vt:lpstr>The procedure Greetings in pseudocode</vt:lpstr>
      <vt:lpstr>Running Example</vt:lpstr>
      <vt:lpstr>One possible solution</vt:lpstr>
      <vt:lpstr>Pseudocode</vt:lpstr>
      <vt:lpstr>Polya’s Problem Solving Steps</vt:lpstr>
      <vt:lpstr>Getting a Foot in the Door</vt:lpstr>
      <vt:lpstr>Ages of Children Problem</vt:lpstr>
      <vt:lpstr>Solution</vt:lpstr>
      <vt:lpstr>Iterative Structures</vt:lpstr>
      <vt:lpstr>The while loop structure</vt:lpstr>
      <vt:lpstr>The repeat loop structure</vt:lpstr>
      <vt:lpstr>Components of repetitive control</vt:lpstr>
      <vt:lpstr>Example: Sequential Search of a List</vt:lpstr>
      <vt:lpstr>The sequential search algorithm in pseudocode</vt:lpstr>
      <vt:lpstr>Sorting the list Fred, Alex, Diana, Byron, and Carol alphabetically</vt:lpstr>
      <vt:lpstr>The insertion sort algorithm expressed in pseudocode</vt:lpstr>
      <vt:lpstr>Recursion</vt:lpstr>
      <vt:lpstr>Applying our strategy to search a list for the entry John</vt:lpstr>
      <vt:lpstr>A first draft of the binary search technique</vt:lpstr>
      <vt:lpstr>The binary search algorithm in pseudocode</vt:lpstr>
      <vt:lpstr>Searching for Bill</vt:lpstr>
      <vt:lpstr>Searching for David</vt:lpstr>
      <vt:lpstr>Algorithm Efficiency</vt:lpstr>
      <vt:lpstr>Applying the insertion sort in a worst-case situation</vt:lpstr>
      <vt:lpstr>Graph of the worst-case analysis of the insertion sort algorithm</vt:lpstr>
      <vt:lpstr>Graph of the worst-case analysis of the binary search algorithm</vt:lpstr>
      <vt:lpstr>Software Verification</vt:lpstr>
      <vt:lpstr>Chain Separating Problem</vt:lpstr>
      <vt:lpstr>Separating the chain using only three cuts</vt:lpstr>
      <vt:lpstr>Solving the problem with only one cut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Algorithms</dc:title>
  <dc:creator>Kenrick</dc:creator>
  <cp:lastModifiedBy>Kenrick</cp:lastModifiedBy>
  <cp:revision>14</cp:revision>
  <dcterms:created xsi:type="dcterms:W3CDTF">2006-08-16T00:00:00Z</dcterms:created>
  <dcterms:modified xsi:type="dcterms:W3CDTF">2009-10-15T07:45:39Z</dcterms:modified>
</cp:coreProperties>
</file>