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1" r:id="rId3"/>
    <p:sldId id="282" r:id="rId4"/>
    <p:sldId id="257" r:id="rId5"/>
    <p:sldId id="258" r:id="rId6"/>
    <p:sldId id="259" r:id="rId7"/>
    <p:sldId id="260" r:id="rId8"/>
    <p:sldId id="261" r:id="rId9"/>
    <p:sldId id="262" r:id="rId10"/>
    <p:sldId id="263" r:id="rId11"/>
    <p:sldId id="264" r:id="rId12"/>
    <p:sldId id="265" r:id="rId13"/>
    <p:sldId id="266" r:id="rId14"/>
    <p:sldId id="267" r:id="rId15"/>
    <p:sldId id="285"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3" r:id="rId29"/>
    <p:sldId id="280" r:id="rId30"/>
    <p:sldId id="284"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0" autoAdjust="0"/>
  </p:normalViewPr>
  <p:slideViewPr>
    <p:cSldViewPr>
      <p:cViewPr varScale="1">
        <p:scale>
          <a:sx n="98" d="100"/>
          <a:sy n="98" d="100"/>
        </p:scale>
        <p:origin x="-3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D684C8C-59D6-4A66-9094-3A3F69513714}" type="datetimeFigureOut">
              <a:rPr lang="en-US" smtClean="0"/>
              <a:t>8/25/2009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F07C4AD-F763-4381-90D1-5AC69CDA7A9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BA20BB0-13E8-4A47-81C5-451AABECD532}" type="datetimeFigureOut">
              <a:rPr lang="en-US" smtClean="0"/>
              <a:pPr/>
              <a:t>8/25/2009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E0EADBD-B2B1-41F9-94A5-7AD041590C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CCB46-9E82-40B0-95C8-D49F3940C5F8}" type="slidenum">
              <a:rPr lang="en-US"/>
              <a:pPr/>
              <a:t>15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8D54397-532E-460C-812C-1AC7A5A845DB}" type="slidenum">
              <a:rPr lang="en-US" altLang="en-US"/>
              <a:pPr/>
              <a:t>18</a:t>
            </a:fld>
            <a:endParaRPr lang="en-US" altLang="en-US"/>
          </a:p>
        </p:txBody>
      </p:sp>
      <p:sp>
        <p:nvSpPr>
          <p:cNvPr id="79874" name="Rectangle 2"/>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dirty="0"/>
              <a:t>Transforming invention!  Like the invention of the steam engine.  First transistor about the size of a thumb, with a paperclip, gold foil, germanium, and coiled wire. Germanium is, like silicon, a semiconductor – it only conducts a trickle of electricity.  This can be used to control the amplification of signals by changing the material from a conductor to an insulator.  Actually an accident, some evidence Shockley was annoyed and was looking for something else.  It took until 1948 to see the real value and in 1951 you could license transistor technology for $25K.  Then Shockley went on to start the seeds of Silicon Valley. </a:t>
            </a:r>
          </a:p>
          <a:p>
            <a:endParaRPr lang="en-US" dirty="0"/>
          </a:p>
          <a:p>
            <a:r>
              <a:rPr lang="en-US" dirty="0"/>
              <a:t>The 2nd generation UNIVAC was produced with transistors instead of vacuum tubes with a greater performance. It could perform thousands of operations a second.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73339034-6E6F-4347-BDC4-6675087FE199}" type="slidenum">
              <a:rPr lang="en-US" altLang="en-US"/>
              <a:pPr/>
              <a:t>19</a:t>
            </a:fld>
            <a:endParaRPr lang="en-US" altLang="en-US"/>
          </a:p>
        </p:txBody>
      </p:sp>
      <p:sp>
        <p:nvSpPr>
          <p:cNvPr id="81922" name="Rectangle 2"/>
          <p:cNvSpPr>
            <a:spLocks noGrp="1" noRot="1" noChangeAspect="1" noChangeArrowheads="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a:latin typeface="Book Antiqua" pitchFamily="18" charset="0"/>
              </a:rPr>
              <a:t>The 360 also used the first general-purpose operating system which allowed computers to be more easily programmed.</a:t>
            </a:r>
          </a:p>
          <a:p>
            <a:endParaRPr lang="en-US">
              <a:latin typeface="Book Antiqua" pitchFamily="18" charset="0"/>
            </a:endParaRPr>
          </a:p>
          <a:p>
            <a:r>
              <a:rPr lang="en-US">
                <a:latin typeface="Book Antiqua" pitchFamily="18" charset="0"/>
              </a:rPr>
              <a:t>In 1971 Intel invented the 4004, the world’s first microprocessor which led to the world of desktop computing of today.</a:t>
            </a:r>
          </a:p>
          <a:p>
            <a:endParaRPr lang="en-US">
              <a:latin typeface="Book Antiqua" pitchFamily="18" charset="0"/>
            </a:endParaRPr>
          </a:p>
          <a:p>
            <a:r>
              <a:rPr lang="en-US">
                <a:latin typeface="Book Antiqua" pitchFamily="18" charset="0"/>
              </a:rPr>
              <a:t>William Gates and Paul Allen founded Microsoft with a version of BASIC written for the Altair.</a:t>
            </a:r>
          </a:p>
          <a:p>
            <a:endParaRPr lang="en-US">
              <a:latin typeface="Book Antiqua" pitchFamily="18" charset="0"/>
            </a:endParaRPr>
          </a:p>
          <a:p>
            <a:r>
              <a:rPr lang="en-US">
                <a:latin typeface="Book Antiqua" pitchFamily="18" charset="0"/>
              </a:rPr>
              <a:t>Jobs and Wozniak built the first Apple computer in their garage in 1976.</a:t>
            </a:r>
          </a:p>
          <a:p>
            <a:endParaRPr lang="en-US">
              <a:latin typeface="Book Antiqua" pitchFamily="18" charset="0"/>
            </a:endParaRPr>
          </a:p>
          <a:p>
            <a:r>
              <a:rPr lang="en-US">
                <a:latin typeface="Book Antiqua" pitchFamily="18" charset="0"/>
              </a:rPr>
              <a:t>By the time Intel announced the Pentium processor in 1993 the Wintel (Windows/Intel) dynasty was off and running.</a:t>
            </a:r>
          </a:p>
          <a:p>
            <a:endParaRPr lang="en-US">
              <a:latin typeface="Book Antiqua" pitchFamily="18" charset="0"/>
            </a:endParaRPr>
          </a:p>
          <a:p>
            <a:r>
              <a:rPr lang="en-US">
                <a:latin typeface="Book Antiqua" pitchFamily="18" charset="0"/>
              </a:rPr>
              <a:t>Microprocessors have become 5,000 times faster in 24 years.</a:t>
            </a:r>
          </a:p>
          <a:p>
            <a:endParaRPr lang="en-US">
              <a:latin typeface="Book Antiqua" pitchFamily="18" charset="0"/>
            </a:endParaRP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73E478A6-3131-471A-A73A-4A08B531A6BD}" type="slidenum">
              <a:rPr lang="en-US" altLang="en-US"/>
              <a:pPr/>
              <a:t>24</a:t>
            </a:fld>
            <a:endParaRPr lang="en-US" altLang="en-US"/>
          </a:p>
        </p:txBody>
      </p:sp>
      <p:sp>
        <p:nvSpPr>
          <p:cNvPr id="88066" name="Rectangle 2"/>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dirty="0">
                <a:latin typeface="Book Antiqua" pitchFamily="18" charset="0"/>
              </a:rPr>
              <a:t>Sandia National Laboratories used a supercomputer to model fallout from nuclear explosions.</a:t>
            </a:r>
          </a:p>
          <a:p>
            <a:endParaRPr lang="en-US" dirty="0">
              <a:latin typeface="Book Antiqua" pitchFamily="18" charset="0"/>
            </a:endParaRPr>
          </a:p>
          <a:p>
            <a:r>
              <a:rPr lang="en-US" dirty="0">
                <a:latin typeface="Book Antiqua" pitchFamily="18" charset="0"/>
              </a:rPr>
              <a:t>More parallelism does not equal more speed!  Need specific applications that require this type of parallel processing.  Studies have indicated the inherent amount of parallelism is 2-3.</a:t>
            </a:r>
          </a:p>
          <a:p>
            <a:r>
              <a:rPr lang="en-US" dirty="0">
                <a:latin typeface="Book Antiqua" pitchFamily="18" charset="0"/>
              </a:rPr>
              <a:t>ASCI White by IBM, 12 </a:t>
            </a:r>
            <a:r>
              <a:rPr lang="en-US" dirty="0" err="1">
                <a:latin typeface="Book Antiqua" pitchFamily="18" charset="0"/>
              </a:rPr>
              <a:t>TeraFlops</a:t>
            </a:r>
            <a:r>
              <a:rPr lang="en-US" dirty="0">
                <a:latin typeface="Book Antiqua" pitchFamily="18" charset="0"/>
              </a:rPr>
              <a:t>, size of two basketball courts, 8192 copper processors</a:t>
            </a:r>
          </a:p>
          <a:p>
            <a:endParaRPr lang="en-US" dirty="0">
              <a:latin typeface="Book Antiqua" pitchFamily="18" charset="0"/>
            </a:endParaRPr>
          </a:p>
          <a:p>
            <a:r>
              <a:rPr lang="en-US" dirty="0">
                <a:latin typeface="Book Antiqua" pitchFamily="18" charset="0"/>
              </a:rPr>
              <a:t>Intel’s ASCI RED at Sandia with 9400 200Mhz </a:t>
            </a:r>
            <a:r>
              <a:rPr lang="en-US" dirty="0" err="1">
                <a:latin typeface="Book Antiqua" pitchFamily="18" charset="0"/>
              </a:rPr>
              <a:t>pentium</a:t>
            </a:r>
            <a:r>
              <a:rPr lang="en-US" dirty="0">
                <a:latin typeface="Book Antiqua" pitchFamily="18" charset="0"/>
              </a:rPr>
              <a:t> pro processors.  It has 300GB of RAM and costs $55 million to build.  1.8 </a:t>
            </a:r>
            <a:r>
              <a:rPr lang="en-US" dirty="0" err="1">
                <a:latin typeface="Book Antiqua" pitchFamily="18" charset="0"/>
              </a:rPr>
              <a:t>TeraFlops</a:t>
            </a:r>
            <a:r>
              <a:rPr lang="en-US" dirty="0">
                <a:latin typeface="Book Antiqua" pitchFamily="18" charset="0"/>
              </a:rPr>
              <a:t> on benchmarks, more than all the mainframes of the world combined. It would take every man, woman, and child 125 years to work nonstop on hand calculators to do what this computer can do in 1 second.</a:t>
            </a:r>
          </a:p>
          <a:p>
            <a:endParaRPr lang="en-US" dirty="0">
              <a:latin typeface="Book Antiqua" pitchFamily="18" charset="0"/>
            </a:endParaRPr>
          </a:p>
          <a:p>
            <a:r>
              <a:rPr lang="en-US" dirty="0">
                <a:latin typeface="Book Antiqua" pitchFamily="18" charset="0"/>
              </a:rPr>
              <a:t>Eli Lilly and Dow Chemical used one to design and evaluate new combinations of chemical elements to identify promising drugs.</a:t>
            </a:r>
          </a:p>
          <a:p>
            <a:r>
              <a:rPr lang="en-US" dirty="0">
                <a:latin typeface="Book Antiqua" pitchFamily="18" charset="0"/>
              </a:rPr>
              <a:t>Los Alamos used them for nuclear simulations.   Weather, particle simulators.</a:t>
            </a:r>
          </a:p>
          <a:p>
            <a:endParaRPr lang="en-US" dirty="0">
              <a:latin typeface="Book Antiqua" pitchFamily="18" charset="0"/>
            </a:endParaRPr>
          </a:p>
          <a:p>
            <a:r>
              <a:rPr lang="en-US" dirty="0">
                <a:latin typeface="Book Antiqua" pitchFamily="18" charset="0"/>
              </a:rPr>
              <a:t>They require an extensive staff to operate and maintain.</a:t>
            </a:r>
          </a:p>
          <a:p>
            <a:endParaRPr lang="en-US" dirty="0"/>
          </a:p>
          <a:p>
            <a:r>
              <a:rPr lang="en-US" dirty="0"/>
              <a:t>SETI @Home?  Over 2,000,000 users. 375,000 years of computing time. 15 </a:t>
            </a:r>
            <a:r>
              <a:rPr lang="en-US" dirty="0" err="1"/>
              <a:t>TeraFLOPs</a:t>
            </a:r>
            <a:r>
              <a:rPr lang="en-US" dirty="0"/>
              <a:t>, more than ASCI RED!</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0238BED1-2F7E-4383-8B80-0A18B2B7B1EA}" type="slidenum">
              <a:rPr lang="en-US" altLang="en-US"/>
              <a:pPr/>
              <a:t>25</a:t>
            </a:fld>
            <a:endParaRPr lang="en-US" altLang="en-US"/>
          </a:p>
        </p:txBody>
      </p:sp>
      <p:sp>
        <p:nvSpPr>
          <p:cNvPr id="90114" name="Rectangle 2"/>
          <p:cNvSpPr>
            <a:spLocks noGrp="1" noRot="1" noChangeAspect="1" noChangeArrowheads="1" noTextEdit="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a:t>More Mhz is better, but this is not a good benchmark *across* different computer architectures.  Mhz refers to the clock speed, so 1 Mhz is 1/1000000.  A 1Mhz machine could theoretically execute a million instructions per second.  But what an instruction is varies across architectures. On a pentium it may take 100 instructions to do a task, while only 10 instructions on some other type of machine.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B3CE880C-C1EF-449B-9A46-3D7433E07233}" type="slidenum">
              <a:rPr lang="en-US" altLang="en-US"/>
              <a:pPr/>
              <a:t>27</a:t>
            </a:fld>
            <a:endParaRPr lang="en-US" altLang="en-US"/>
          </a:p>
        </p:txBody>
      </p:sp>
      <p:sp>
        <p:nvSpPr>
          <p:cNvPr id="93186" name="Rectangle 2"/>
          <p:cNvSpPr>
            <a:spLocks noGrp="1" noRot="1" noChangeAspect="1" noChangeArrowheads="1" noTextEdit="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a:t>Sliced using diamond saws</a:t>
            </a:r>
          </a:p>
          <a:p>
            <a:r>
              <a:rPr lang="en-US"/>
              <a:t>Yield is the % of usable chips per wafer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48592BC-42C2-4E85-8ADD-72C55E139E44}" type="slidenum">
              <a:rPr lang="en-US" altLang="en-US"/>
              <a:pPr/>
              <a:t>29</a:t>
            </a:fld>
            <a:endParaRPr lang="en-US" altLang="en-US"/>
          </a:p>
        </p:txBody>
      </p:sp>
      <p:sp>
        <p:nvSpPr>
          <p:cNvPr id="96258" name="Rectangle 2"/>
          <p:cNvSpPr>
            <a:spLocks noGrp="1" noRot="1" noChangeAspect="1" noChangeArrowheads="1" noTextEdit="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76035" y="4561069"/>
            <a:ext cx="5363130" cy="4319875"/>
          </a:xfrm>
          <a:prstGeom prst="rect">
            <a:avLst/>
          </a:prstGeom>
          <a:solidFill>
            <a:srgbClr val="FFFFFF"/>
          </a:solidFill>
          <a:ln>
            <a:solidFill>
              <a:srgbClr val="000000"/>
            </a:solidFill>
            <a:miter lim="800000"/>
            <a:headEnd/>
            <a:tailEnd/>
          </a:ln>
        </p:spPr>
        <p:txBody>
          <a:bodyPr lIns="96651" tIns="48325" rIns="96651" bIns="48325"/>
          <a:lstStyle/>
          <a:p>
            <a:r>
              <a:rPr lang="en-US"/>
              <a:t>Smaller process technology means we can generate less heat, pack more transistors into the same area as before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981200"/>
            <a:ext cx="7285038" cy="4114800"/>
          </a:xfrm>
        </p:spPr>
        <p:txBody>
          <a:bodyPr/>
          <a:lstStyle/>
          <a:p>
            <a:endParaRPr lang="en-US"/>
          </a:p>
        </p:txBody>
      </p:sp>
      <p:sp>
        <p:nvSpPr>
          <p:cNvPr id="4" name="Date Placeholder 3"/>
          <p:cNvSpPr>
            <a:spLocks noGrp="1"/>
          </p:cNvSpPr>
          <p:nvPr>
            <p:ph type="dt" sz="half" idx="10"/>
          </p:nvPr>
        </p:nvSpPr>
        <p:spPr>
          <a:xfrm>
            <a:off x="1173163" y="6265863"/>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r>
              <a:rPr lang="en-US" altLang="en-US"/>
              <a:t>1-</a:t>
            </a:r>
            <a:fld id="{902C2926-DEDB-42A4-8E12-363486C30D0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Computer Science</a:t>
            </a:r>
            <a:endParaRPr lang="en-US" dirty="0"/>
          </a:p>
        </p:txBody>
      </p:sp>
      <p:sp>
        <p:nvSpPr>
          <p:cNvPr id="3" name="Subtitle 2"/>
          <p:cNvSpPr>
            <a:spLocks noGrp="1"/>
          </p:cNvSpPr>
          <p:nvPr>
            <p:ph type="subTitle" idx="1"/>
          </p:nvPr>
        </p:nvSpPr>
        <p:spPr/>
        <p:txBody>
          <a:bodyPr/>
          <a:lstStyle/>
          <a:p>
            <a:r>
              <a:rPr lang="en-US" dirty="0" smtClean="0"/>
              <a:t>CS A101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228600"/>
            <a:ext cx="8305800" cy="1143000"/>
          </a:xfrm>
        </p:spPr>
        <p:txBody>
          <a:bodyPr>
            <a:normAutofit fontScale="90000"/>
          </a:bodyPr>
          <a:lstStyle/>
          <a:p>
            <a:r>
              <a:rPr lang="en-US" dirty="0" smtClean="0"/>
              <a:t>The </a:t>
            </a:r>
            <a:r>
              <a:rPr lang="en-US" dirty="0"/>
              <a:t>central role of algorithms in computer science</a:t>
            </a:r>
          </a:p>
        </p:txBody>
      </p:sp>
      <p:pic>
        <p:nvPicPr>
          <p:cNvPr id="282630" name="Picture 6" descr="fig00_05"/>
          <p:cNvPicPr>
            <a:picLocks noChangeAspect="1" noChangeArrowheads="1"/>
          </p:cNvPicPr>
          <p:nvPr/>
        </p:nvPicPr>
        <p:blipFill>
          <a:blip r:embed="rId2" cstate="print"/>
          <a:srcRect/>
          <a:stretch>
            <a:fillRect/>
          </a:stretch>
        </p:blipFill>
        <p:spPr bwMode="auto">
          <a:xfrm>
            <a:off x="1143000" y="1905000"/>
            <a:ext cx="6572250" cy="3935413"/>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Abstraction</a:t>
            </a:r>
          </a:p>
        </p:txBody>
      </p:sp>
      <p:sp>
        <p:nvSpPr>
          <p:cNvPr id="269315" name="Rectangle 3"/>
          <p:cNvSpPr>
            <a:spLocks noGrp="1" noChangeArrowheads="1"/>
          </p:cNvSpPr>
          <p:nvPr>
            <p:ph type="body" idx="1"/>
          </p:nvPr>
        </p:nvSpPr>
        <p:spPr/>
        <p:txBody>
          <a:bodyPr>
            <a:normAutofit fontScale="92500" lnSpcReduction="10000"/>
          </a:bodyPr>
          <a:lstStyle/>
          <a:p>
            <a:r>
              <a:rPr lang="en-US" b="1" dirty="0"/>
              <a:t>Abstraction:</a:t>
            </a:r>
            <a:r>
              <a:rPr lang="en-US" dirty="0"/>
              <a:t> The distinction between the external properties of an entity and the details of the entity’s internal composition</a:t>
            </a:r>
          </a:p>
          <a:p>
            <a:r>
              <a:rPr lang="en-US" b="1" dirty="0"/>
              <a:t>Abstract tool: </a:t>
            </a:r>
            <a:r>
              <a:rPr lang="en-US" dirty="0"/>
              <a:t>A “component” that can be used without concern for the component’s internal </a:t>
            </a:r>
            <a:r>
              <a:rPr lang="en-US" dirty="0" smtClean="0"/>
              <a:t>properties</a:t>
            </a:r>
          </a:p>
          <a:p>
            <a:endParaRPr lang="en-US" dirty="0" smtClean="0"/>
          </a:p>
          <a:p>
            <a:r>
              <a:rPr lang="en-US" b="1" dirty="0" smtClean="0"/>
              <a:t>Abstraction simplifies many aspects of computing and makes it possible to build complex systems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7772400" cy="1143000"/>
          </a:xfrm>
        </p:spPr>
        <p:txBody>
          <a:bodyPr/>
          <a:lstStyle/>
          <a:p>
            <a:r>
              <a:rPr lang="en-US" dirty="0" smtClean="0"/>
              <a:t>A Brief History of Computing</a:t>
            </a:r>
            <a:endParaRPr lang="en-US" dirty="0"/>
          </a:p>
        </p:txBody>
      </p:sp>
      <p:sp>
        <p:nvSpPr>
          <p:cNvPr id="73731" name="Rectangle 3"/>
          <p:cNvSpPr>
            <a:spLocks noGrp="1" noChangeArrowheads="1"/>
          </p:cNvSpPr>
          <p:nvPr>
            <p:ph type="body" idx="1"/>
          </p:nvPr>
        </p:nvSpPr>
        <p:spPr>
          <a:xfrm>
            <a:off x="685800" y="1905000"/>
            <a:ext cx="8001000" cy="4800600"/>
          </a:xfrm>
        </p:spPr>
        <p:txBody>
          <a:bodyPr>
            <a:normAutofit fontScale="92500" lnSpcReduction="10000"/>
          </a:bodyPr>
          <a:lstStyle/>
          <a:p>
            <a:r>
              <a:rPr lang="en-US"/>
              <a:t>Roots in Mathematical Sciences and computational devices</a:t>
            </a:r>
          </a:p>
          <a:p>
            <a:pPr lvl="1"/>
            <a:r>
              <a:rPr lang="en-US"/>
              <a:t>Abacus, counting device, state</a:t>
            </a:r>
          </a:p>
          <a:p>
            <a:pPr lvl="1"/>
            <a:r>
              <a:rPr lang="en-US"/>
              <a:t>Blaise Pascal, the Pascaline 1642</a:t>
            </a:r>
          </a:p>
          <a:p>
            <a:pPr lvl="2"/>
            <a:r>
              <a:rPr lang="en-US"/>
              <a:t>Manual gear system to add numbers</a:t>
            </a:r>
          </a:p>
          <a:p>
            <a:pPr lvl="1"/>
            <a:r>
              <a:rPr lang="en-US"/>
              <a:t>Charles Babbage</a:t>
            </a:r>
          </a:p>
          <a:p>
            <a:pPr lvl="2"/>
            <a:r>
              <a:rPr lang="en-US"/>
              <a:t>Difference Engine designed in 1812</a:t>
            </a:r>
          </a:p>
          <a:p>
            <a:pPr lvl="3"/>
            <a:r>
              <a:rPr lang="en-US"/>
              <a:t>Could not be built using the tools of the era</a:t>
            </a:r>
          </a:p>
          <a:p>
            <a:pPr lvl="3"/>
            <a:r>
              <a:rPr lang="en-US"/>
              <a:t>Eventually built later using modern tools</a:t>
            </a:r>
          </a:p>
          <a:p>
            <a:pPr lvl="2"/>
            <a:r>
              <a:rPr lang="en-US"/>
              <a:t>Analytic Engine 1823, steam-powered more general computational device with conditional controls</a:t>
            </a:r>
          </a:p>
          <a:p>
            <a:pPr lvl="3"/>
            <a:r>
              <a:rPr lang="en-US"/>
              <a:t>Also too complex to build in the 19</a:t>
            </a:r>
            <a:r>
              <a:rPr lang="en-US" baseline="30000"/>
              <a:t>th</a:t>
            </a:r>
            <a:r>
              <a:rPr lang="en-US"/>
              <a:t> century</a:t>
            </a:r>
          </a:p>
          <a:p>
            <a:pPr lvl="1">
              <a:buFontTx/>
              <a:buNone/>
            </a:pPr>
            <a:endParaRPr lang="en-US"/>
          </a:p>
        </p:txBody>
      </p:sp>
      <p:pic>
        <p:nvPicPr>
          <p:cNvPr id="73732" name="Picture 4"/>
          <p:cNvPicPr>
            <a:picLocks noChangeAspect="1" noChangeArrowheads="1"/>
          </p:cNvPicPr>
          <p:nvPr/>
        </p:nvPicPr>
        <p:blipFill>
          <a:blip r:embed="rId2" cstate="print"/>
          <a:srcRect/>
          <a:stretch>
            <a:fillRect/>
          </a:stretch>
        </p:blipFill>
        <p:spPr bwMode="auto">
          <a:xfrm>
            <a:off x="304800" y="4419600"/>
            <a:ext cx="1362075" cy="1790700"/>
          </a:xfrm>
          <a:prstGeom prst="rect">
            <a:avLst/>
          </a:prstGeom>
          <a:noFill/>
          <a:ln w="12700">
            <a:noFill/>
            <a:miter lim="800000"/>
            <a:headEnd type="none" w="sm" len="sm"/>
            <a:tailEnd type="none" w="sm" len="sm"/>
          </a:ln>
          <a:effectLst/>
        </p:spPr>
      </p:pic>
      <p:pic>
        <p:nvPicPr>
          <p:cNvPr id="73733" name="Picture 5"/>
          <p:cNvPicPr>
            <a:picLocks noChangeAspect="1" noChangeArrowheads="1"/>
          </p:cNvPicPr>
          <p:nvPr/>
        </p:nvPicPr>
        <p:blipFill>
          <a:blip r:embed="rId3" cstate="print"/>
          <a:srcRect/>
          <a:stretch>
            <a:fillRect/>
          </a:stretch>
        </p:blipFill>
        <p:spPr bwMode="auto">
          <a:xfrm>
            <a:off x="6629400" y="2438400"/>
            <a:ext cx="1971675"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0"/>
            <a:ext cx="7772400" cy="1143000"/>
          </a:xfrm>
        </p:spPr>
        <p:txBody>
          <a:bodyPr/>
          <a:lstStyle/>
          <a:p>
            <a:r>
              <a:rPr lang="en-US"/>
              <a:t>Roots of Computing…</a:t>
            </a:r>
          </a:p>
        </p:txBody>
      </p:sp>
      <p:sp>
        <p:nvSpPr>
          <p:cNvPr id="74755" name="Rectangle 3"/>
          <p:cNvSpPr>
            <a:spLocks noGrp="1" noChangeArrowheads="1"/>
          </p:cNvSpPr>
          <p:nvPr>
            <p:ph type="body" idx="1"/>
          </p:nvPr>
        </p:nvSpPr>
        <p:spPr>
          <a:xfrm>
            <a:off x="685800" y="1143000"/>
            <a:ext cx="7772400" cy="4114800"/>
          </a:xfrm>
        </p:spPr>
        <p:txBody>
          <a:bodyPr/>
          <a:lstStyle/>
          <a:p>
            <a:r>
              <a:rPr lang="en-US"/>
              <a:t>Herman Hollerith’s Tabulating Machine</a:t>
            </a:r>
          </a:p>
          <a:p>
            <a:pPr lvl="1"/>
            <a:r>
              <a:rPr lang="en-US"/>
              <a:t>Former MIT lecturer, developed a machine to read punch cards</a:t>
            </a:r>
          </a:p>
          <a:p>
            <a:pPr lvl="1"/>
            <a:r>
              <a:rPr lang="en-US"/>
              <a:t>Inspired by a train conductor to punch tickets</a:t>
            </a:r>
          </a:p>
          <a:p>
            <a:pPr lvl="1"/>
            <a:r>
              <a:rPr lang="en-US"/>
              <a:t>Used in the 1890 US Census</a:t>
            </a:r>
          </a:p>
          <a:p>
            <a:pPr lvl="1"/>
            <a:r>
              <a:rPr lang="en-US"/>
              <a:t>Company became IBM in 1924</a:t>
            </a:r>
          </a:p>
        </p:txBody>
      </p:sp>
      <p:pic>
        <p:nvPicPr>
          <p:cNvPr id="74756" name="Picture 4"/>
          <p:cNvPicPr>
            <a:picLocks noChangeAspect="1" noChangeArrowheads="1"/>
          </p:cNvPicPr>
          <p:nvPr/>
        </p:nvPicPr>
        <p:blipFill>
          <a:blip r:embed="rId2" cstate="print"/>
          <a:srcRect/>
          <a:stretch>
            <a:fillRect/>
          </a:stretch>
        </p:blipFill>
        <p:spPr bwMode="auto">
          <a:xfrm>
            <a:off x="5638800" y="4343400"/>
            <a:ext cx="2505075" cy="1990725"/>
          </a:xfrm>
          <a:prstGeom prst="rect">
            <a:avLst/>
          </a:prstGeom>
          <a:noFill/>
          <a:ln w="9525">
            <a:noFill/>
            <a:miter lim="800000"/>
            <a:headEnd/>
            <a:tailEnd/>
          </a:ln>
          <a:effectLst/>
        </p:spPr>
      </p:pic>
      <p:pic>
        <p:nvPicPr>
          <p:cNvPr id="74757" name="Picture 5"/>
          <p:cNvPicPr>
            <a:picLocks noChangeAspect="1" noChangeArrowheads="1"/>
          </p:cNvPicPr>
          <p:nvPr/>
        </p:nvPicPr>
        <p:blipFill>
          <a:blip r:embed="rId3" cstate="print"/>
          <a:srcRect/>
          <a:stretch>
            <a:fillRect/>
          </a:stretch>
        </p:blipFill>
        <p:spPr bwMode="auto">
          <a:xfrm>
            <a:off x="2286000" y="4114800"/>
            <a:ext cx="17145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52400"/>
            <a:ext cx="7772400" cy="1143000"/>
          </a:xfrm>
        </p:spPr>
        <p:txBody>
          <a:bodyPr/>
          <a:lstStyle/>
          <a:p>
            <a:r>
              <a:rPr lang="en-US"/>
              <a:t>Roots of Computing…</a:t>
            </a:r>
          </a:p>
        </p:txBody>
      </p:sp>
      <p:sp>
        <p:nvSpPr>
          <p:cNvPr id="75779" name="Rectangle 3"/>
          <p:cNvSpPr>
            <a:spLocks noGrp="1" noChangeArrowheads="1"/>
          </p:cNvSpPr>
          <p:nvPr>
            <p:ph type="body" idx="1"/>
          </p:nvPr>
        </p:nvSpPr>
        <p:spPr>
          <a:xfrm>
            <a:off x="1219200" y="1295400"/>
            <a:ext cx="7772400" cy="4114800"/>
          </a:xfrm>
        </p:spPr>
        <p:txBody>
          <a:bodyPr>
            <a:normAutofit/>
          </a:bodyPr>
          <a:lstStyle/>
          <a:p>
            <a:r>
              <a:rPr lang="en-US" sz="1800" dirty="0"/>
              <a:t>1940, Conrad </a:t>
            </a:r>
            <a:r>
              <a:rPr lang="en-US" sz="1800" dirty="0" err="1"/>
              <a:t>Zuse’s</a:t>
            </a:r>
            <a:r>
              <a:rPr lang="en-US" sz="1800" dirty="0"/>
              <a:t> Z3</a:t>
            </a:r>
          </a:p>
          <a:p>
            <a:pPr lvl="1"/>
            <a:r>
              <a:rPr lang="en-US" sz="2400" dirty="0"/>
              <a:t>First computing machine to use binary code, precursor to modern digital computers</a:t>
            </a:r>
          </a:p>
          <a:p>
            <a:r>
              <a:rPr lang="en-US" sz="1800" dirty="0"/>
              <a:t>1944, Harvard Mark I, Howard Aiken</a:t>
            </a:r>
          </a:p>
          <a:p>
            <a:r>
              <a:rPr lang="en-US" sz="1800" dirty="0"/>
              <a:t>1946, ENIAC, first all digital computer</a:t>
            </a:r>
          </a:p>
          <a:p>
            <a:pPr lvl="1"/>
            <a:r>
              <a:rPr lang="en-US" sz="2400" dirty="0"/>
              <a:t>Ushered in the “Mainframe” era of computing</a:t>
            </a:r>
          </a:p>
          <a:p>
            <a:pPr lvl="1"/>
            <a:r>
              <a:rPr lang="en-US" sz="2400" dirty="0"/>
              <a:t>“First Generation” </a:t>
            </a:r>
          </a:p>
          <a:p>
            <a:pPr lvl="1"/>
            <a:r>
              <a:rPr lang="en-US" sz="2400" dirty="0"/>
              <a:t>18,000 vacuum tubes</a:t>
            </a:r>
          </a:p>
          <a:p>
            <a:endParaRPr lang="en-US" sz="1800" dirty="0"/>
          </a:p>
        </p:txBody>
      </p:sp>
      <p:pic>
        <p:nvPicPr>
          <p:cNvPr id="75780" name="Picture 4"/>
          <p:cNvPicPr>
            <a:picLocks noChangeAspect="1" noChangeArrowheads="1"/>
          </p:cNvPicPr>
          <p:nvPr/>
        </p:nvPicPr>
        <p:blipFill>
          <a:blip r:embed="rId2" cstate="print"/>
          <a:srcRect/>
          <a:stretch>
            <a:fillRect/>
          </a:stretch>
        </p:blipFill>
        <p:spPr bwMode="auto">
          <a:xfrm>
            <a:off x="5257800" y="4052888"/>
            <a:ext cx="3276600" cy="2500312"/>
          </a:xfrm>
          <a:prstGeom prst="rect">
            <a:avLst/>
          </a:prstGeom>
          <a:noFill/>
          <a:ln w="9525">
            <a:noFill/>
            <a:miter lim="800000"/>
            <a:headEnd/>
            <a:tailEnd/>
          </a:ln>
          <a:effectLst/>
        </p:spPr>
      </p:pic>
      <p:pic>
        <p:nvPicPr>
          <p:cNvPr id="75781" name="Picture 5" descr="02fig26b"/>
          <p:cNvPicPr>
            <a:picLocks noChangeAspect="1" noChangeArrowheads="1"/>
          </p:cNvPicPr>
          <p:nvPr/>
        </p:nvPicPr>
        <p:blipFill>
          <a:blip r:embed="rId3" cstate="print"/>
          <a:srcRect/>
          <a:stretch>
            <a:fillRect/>
          </a:stretch>
        </p:blipFill>
        <p:spPr bwMode="auto">
          <a:xfrm>
            <a:off x="381000" y="3276600"/>
            <a:ext cx="1263650" cy="3200400"/>
          </a:xfrm>
          <a:prstGeom prst="rect">
            <a:avLst/>
          </a:prstGeom>
          <a:noFill/>
        </p:spPr>
      </p:pic>
      <p:grpSp>
        <p:nvGrpSpPr>
          <p:cNvPr id="2" name="Group 8"/>
          <p:cNvGrpSpPr>
            <a:grpSpLocks/>
          </p:cNvGrpSpPr>
          <p:nvPr/>
        </p:nvGrpSpPr>
        <p:grpSpPr bwMode="auto">
          <a:xfrm>
            <a:off x="1371600" y="4419600"/>
            <a:ext cx="3581400" cy="2173288"/>
            <a:chOff x="864" y="2784"/>
            <a:chExt cx="2256" cy="1369"/>
          </a:xfrm>
        </p:grpSpPr>
        <p:sp>
          <p:nvSpPr>
            <p:cNvPr id="75782" name="Line 6"/>
            <p:cNvSpPr>
              <a:spLocks noChangeShapeType="1"/>
            </p:cNvSpPr>
            <p:nvPr/>
          </p:nvSpPr>
          <p:spPr bwMode="auto">
            <a:xfrm flipH="1" flipV="1">
              <a:off x="864" y="2784"/>
              <a:ext cx="672" cy="816"/>
            </a:xfrm>
            <a:prstGeom prst="line">
              <a:avLst/>
            </a:prstGeom>
            <a:noFill/>
            <a:ln w="9525">
              <a:solidFill>
                <a:srgbClr val="FF0000"/>
              </a:solidFill>
              <a:round/>
              <a:headEnd/>
              <a:tailEnd type="triangle" w="med" len="med"/>
            </a:ln>
            <a:effectLst/>
          </p:spPr>
          <p:txBody>
            <a:bodyPr/>
            <a:lstStyle/>
            <a:p>
              <a:endParaRPr lang="en-US"/>
            </a:p>
          </p:txBody>
        </p:sp>
        <p:sp>
          <p:nvSpPr>
            <p:cNvPr id="75783" name="Text Box 7"/>
            <p:cNvSpPr txBox="1">
              <a:spLocks noChangeArrowheads="1"/>
            </p:cNvSpPr>
            <p:nvPr/>
          </p:nvSpPr>
          <p:spPr bwMode="auto">
            <a:xfrm>
              <a:off x="1574" y="3321"/>
              <a:ext cx="1546" cy="832"/>
            </a:xfrm>
            <a:prstGeom prst="rect">
              <a:avLst/>
            </a:prstGeom>
            <a:noFill/>
            <a:ln w="9525">
              <a:solidFill>
                <a:srgbClr val="FF0000"/>
              </a:solidFill>
              <a:miter lim="800000"/>
              <a:headEnd/>
              <a:tailEnd/>
            </a:ln>
            <a:effectLst/>
          </p:spPr>
          <p:txBody>
            <a:bodyPr>
              <a:spAutoFit/>
            </a:bodyPr>
            <a:lstStyle/>
            <a:p>
              <a:r>
                <a:rPr lang="en-US" sz="2000"/>
                <a:t>Similar to a lightbulb but plate in middle controls flow of electrical current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Eniacw"/>
          <p:cNvPicPr>
            <a:picLocks noChangeAspect="1" noChangeArrowheads="1"/>
          </p:cNvPicPr>
          <p:nvPr/>
        </p:nvPicPr>
        <p:blipFill>
          <a:blip r:embed="rId3" cstate="print"/>
          <a:srcRect l="21893"/>
          <a:stretch>
            <a:fillRect/>
          </a:stretch>
        </p:blipFill>
        <p:spPr bwMode="auto">
          <a:xfrm>
            <a:off x="3581400" y="1962150"/>
            <a:ext cx="5029200" cy="3935413"/>
          </a:xfrm>
          <a:prstGeom prst="rect">
            <a:avLst/>
          </a:prstGeom>
          <a:noFill/>
        </p:spPr>
      </p:pic>
      <p:sp>
        <p:nvSpPr>
          <p:cNvPr id="99330" name="Rectangle 2"/>
          <p:cNvSpPr>
            <a:spLocks noGrp="1" noChangeArrowheads="1"/>
          </p:cNvSpPr>
          <p:nvPr>
            <p:ph type="body" sz="half" idx="1"/>
          </p:nvPr>
        </p:nvSpPr>
        <p:spPr>
          <a:xfrm>
            <a:off x="457200" y="2209800"/>
            <a:ext cx="2819400" cy="3276600"/>
          </a:xfrm>
          <a:solidFill>
            <a:srgbClr val="E4F5FF"/>
          </a:solidFill>
          <a:ln/>
        </p:spPr>
        <p:txBody>
          <a:bodyPr/>
          <a:lstStyle/>
          <a:p>
            <a:r>
              <a:rPr lang="en-US" sz="2200" b="1" dirty="0">
                <a:latin typeface="Arial" charset="0"/>
              </a:rPr>
              <a:t>On the ENIAC, all programming was done at the digital logic level.</a:t>
            </a:r>
          </a:p>
          <a:p>
            <a:r>
              <a:rPr lang="en-US" sz="2200" b="1" dirty="0">
                <a:latin typeface="Arial" charset="0"/>
              </a:rPr>
              <a:t>Programming the computer involved moving plugs and wires.</a:t>
            </a:r>
            <a:endParaRPr lang="en-US" sz="3000" dirty="0"/>
          </a:p>
        </p:txBody>
      </p:sp>
      <p:sp>
        <p:nvSpPr>
          <p:cNvPr id="99331" name="Rectangle 3"/>
          <p:cNvSpPr>
            <a:spLocks noGrp="1" noChangeArrowheads="1"/>
          </p:cNvSpPr>
          <p:nvPr>
            <p:ph type="title"/>
          </p:nvPr>
        </p:nvSpPr>
        <p:spPr>
          <a:xfrm>
            <a:off x="609600" y="382588"/>
            <a:ext cx="6172200" cy="547687"/>
          </a:xfrm>
          <a:noFill/>
          <a:ln/>
        </p:spPr>
        <p:txBody>
          <a:bodyPr>
            <a:normAutofit fontScale="90000"/>
          </a:bodyPr>
          <a:lstStyle/>
          <a:p>
            <a:pPr algn="l"/>
            <a:r>
              <a:rPr lang="en-US" sz="3400" b="1">
                <a:solidFill>
                  <a:srgbClr val="FFFFFF"/>
                </a:solidFill>
                <a:latin typeface="Arial" charset="0"/>
              </a:rPr>
              <a:t>1.7 The von Neumann Model</a:t>
            </a:r>
            <a:endParaRPr lang="en-US" sz="3400">
              <a:solidFill>
                <a:srgbClr val="FFFFFF"/>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a:xfrm>
            <a:off x="685800" y="304800"/>
            <a:ext cx="7772400" cy="1143000"/>
          </a:xfrm>
        </p:spPr>
        <p:txBody>
          <a:bodyPr/>
          <a:lstStyle/>
          <a:p>
            <a:r>
              <a:rPr lang="en-US"/>
              <a:t>Roots of Computing…</a:t>
            </a:r>
          </a:p>
        </p:txBody>
      </p:sp>
      <p:sp>
        <p:nvSpPr>
          <p:cNvPr id="76803" name="Rectangle 1027"/>
          <p:cNvSpPr>
            <a:spLocks noGrp="1" noChangeArrowheads="1"/>
          </p:cNvSpPr>
          <p:nvPr>
            <p:ph type="body" idx="1"/>
          </p:nvPr>
        </p:nvSpPr>
        <p:spPr/>
        <p:txBody>
          <a:bodyPr>
            <a:normAutofit fontScale="92500"/>
          </a:bodyPr>
          <a:lstStyle/>
          <a:p>
            <a:r>
              <a:rPr lang="en-US"/>
              <a:t>1945: John von Neumann defines his architecture for an “automatic computing system”</a:t>
            </a:r>
          </a:p>
          <a:p>
            <a:pPr lvl="1"/>
            <a:r>
              <a:rPr lang="en-US"/>
              <a:t>Basis for architecture of modern computing</a:t>
            </a:r>
          </a:p>
          <a:p>
            <a:pPr lvl="2"/>
            <a:r>
              <a:rPr lang="en-US"/>
              <a:t>Computer accepts input</a:t>
            </a:r>
          </a:p>
          <a:p>
            <a:pPr lvl="2"/>
            <a:r>
              <a:rPr lang="en-US"/>
              <a:t>Processes data using a CPU</a:t>
            </a:r>
          </a:p>
          <a:p>
            <a:pPr lvl="2"/>
            <a:r>
              <a:rPr lang="en-US"/>
              <a:t>Stores data in memory</a:t>
            </a:r>
          </a:p>
          <a:p>
            <a:pPr lvl="3"/>
            <a:r>
              <a:rPr lang="en-US"/>
              <a:t>Stored program technique, storing instructions with data in memory</a:t>
            </a:r>
          </a:p>
          <a:p>
            <a:pPr lvl="2"/>
            <a:r>
              <a:rPr lang="en-US"/>
              <a:t>Produces output</a:t>
            </a:r>
          </a:p>
          <a:p>
            <a:r>
              <a:rPr lang="en-US"/>
              <a:t>Led to the EDVAC and UNIVAC computers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Roots of Computing…</a:t>
            </a:r>
          </a:p>
        </p:txBody>
      </p:sp>
      <p:sp>
        <p:nvSpPr>
          <p:cNvPr id="77827" name="Rectangle 3"/>
          <p:cNvSpPr>
            <a:spLocks noGrp="1" noChangeArrowheads="1"/>
          </p:cNvSpPr>
          <p:nvPr>
            <p:ph type="body" idx="1"/>
          </p:nvPr>
        </p:nvSpPr>
        <p:spPr/>
        <p:txBody>
          <a:bodyPr/>
          <a:lstStyle/>
          <a:p>
            <a:pPr>
              <a:buFont typeface="Monotype Sorts" pitchFamily="2" charset="2"/>
              <a:buNone/>
            </a:pPr>
            <a:r>
              <a:rPr lang="en-US"/>
              <a:t>1951, UNIVAC, Universal Automatic Computer</a:t>
            </a:r>
          </a:p>
        </p:txBody>
      </p:sp>
      <p:pic>
        <p:nvPicPr>
          <p:cNvPr id="77828" name="Picture 4"/>
          <p:cNvPicPr>
            <a:picLocks noChangeAspect="1" noChangeArrowheads="1"/>
          </p:cNvPicPr>
          <p:nvPr/>
        </p:nvPicPr>
        <p:blipFill>
          <a:blip r:embed="rId2" cstate="print"/>
          <a:srcRect/>
          <a:stretch>
            <a:fillRect/>
          </a:stretch>
        </p:blipFill>
        <p:spPr bwMode="auto">
          <a:xfrm>
            <a:off x="685800" y="3352800"/>
            <a:ext cx="7772400" cy="1905000"/>
          </a:xfrm>
          <a:prstGeom prst="rect">
            <a:avLst/>
          </a:prstGeom>
          <a:noFill/>
          <a:ln w="9525">
            <a:noFill/>
            <a:miter lim="800000"/>
            <a:headEnd/>
            <a:tailEnd/>
          </a:ln>
          <a:effectLst/>
        </p:spPr>
      </p:pic>
      <p:sp>
        <p:nvSpPr>
          <p:cNvPr id="77829" name="Text Box 5"/>
          <p:cNvSpPr txBox="1">
            <a:spLocks noChangeArrowheads="1"/>
          </p:cNvSpPr>
          <p:nvPr/>
        </p:nvSpPr>
        <p:spPr bwMode="auto">
          <a:xfrm>
            <a:off x="974725" y="5527675"/>
            <a:ext cx="7407275" cy="1187450"/>
          </a:xfrm>
          <a:prstGeom prst="rect">
            <a:avLst/>
          </a:prstGeom>
          <a:noFill/>
          <a:ln w="9525">
            <a:noFill/>
            <a:miter lim="800000"/>
            <a:headEnd/>
            <a:tailEnd/>
          </a:ln>
          <a:effectLst/>
        </p:spPr>
        <p:txBody>
          <a:bodyPr>
            <a:spAutoFit/>
          </a:bodyPr>
          <a:lstStyle/>
          <a:p>
            <a:r>
              <a:rPr lang="en-US"/>
              <a:t>When we say there is a “bug” in the program, we mean it doesn’t work right…  the term originated from an actual moth found in the UNIVAC by Grace Hopper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noFill/>
          <a:ln/>
        </p:spPr>
        <p:txBody>
          <a:bodyPr/>
          <a:lstStyle/>
          <a:p>
            <a:r>
              <a:rPr lang="en-US"/>
              <a:t>The Second Generation: Transistors </a:t>
            </a:r>
          </a:p>
        </p:txBody>
      </p:sp>
      <p:sp>
        <p:nvSpPr>
          <p:cNvPr id="78851" name="Rectangle 1027"/>
          <p:cNvSpPr>
            <a:spLocks noGrp="1" noChangeArrowheads="1"/>
          </p:cNvSpPr>
          <p:nvPr>
            <p:ph type="body" idx="1"/>
          </p:nvPr>
        </p:nvSpPr>
        <p:spPr>
          <a:xfrm>
            <a:off x="457200" y="1600200"/>
            <a:ext cx="5257800" cy="4525963"/>
          </a:xfrm>
          <a:noFill/>
          <a:ln/>
        </p:spPr>
        <p:txBody>
          <a:bodyPr>
            <a:normAutofit/>
          </a:bodyPr>
          <a:lstStyle/>
          <a:p>
            <a:r>
              <a:rPr lang="en-US" sz="2800" dirty="0"/>
              <a:t>Invented 1947, Bell Labs: Bardeen, Shockley, Brattain</a:t>
            </a:r>
          </a:p>
          <a:p>
            <a:r>
              <a:rPr lang="en-US" sz="2800" dirty="0"/>
              <a:t>1958 -1964</a:t>
            </a:r>
          </a:p>
          <a:p>
            <a:r>
              <a:rPr lang="en-US" sz="2800" dirty="0"/>
              <a:t>Transistors generate less heat </a:t>
            </a:r>
          </a:p>
          <a:p>
            <a:r>
              <a:rPr lang="en-US" sz="2800" dirty="0"/>
              <a:t>Transistors are smaller, faster, and more reliable</a:t>
            </a:r>
          </a:p>
          <a:p>
            <a:r>
              <a:rPr lang="en-US" sz="2800" dirty="0"/>
              <a:t>First transistors smaller than a dime</a:t>
            </a:r>
          </a:p>
          <a:p>
            <a:r>
              <a:rPr lang="en-US" sz="2800" dirty="0"/>
              <a:t>UNIVAC II built using transistors</a:t>
            </a:r>
          </a:p>
        </p:txBody>
      </p:sp>
      <p:pic>
        <p:nvPicPr>
          <p:cNvPr id="3074" name="Picture 2"/>
          <p:cNvPicPr>
            <a:picLocks noChangeAspect="1" noChangeArrowheads="1"/>
          </p:cNvPicPr>
          <p:nvPr/>
        </p:nvPicPr>
        <p:blipFill>
          <a:blip r:embed="rId3" cstate="print"/>
          <a:srcRect/>
          <a:stretch>
            <a:fillRect/>
          </a:stretch>
        </p:blipFill>
        <p:spPr bwMode="auto">
          <a:xfrm>
            <a:off x="5791200" y="1752600"/>
            <a:ext cx="312420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p:spPr>
        <p:txBody>
          <a:bodyPr>
            <a:normAutofit fontScale="90000"/>
          </a:bodyPr>
          <a:lstStyle/>
          <a:p>
            <a:r>
              <a:rPr lang="en-US"/>
              <a:t>The Third Generation: </a:t>
            </a:r>
            <a:br>
              <a:rPr lang="en-US"/>
            </a:br>
            <a:r>
              <a:rPr lang="en-US"/>
              <a:t>Integrated Circuits (IC)</a:t>
            </a:r>
          </a:p>
        </p:txBody>
      </p:sp>
      <p:sp>
        <p:nvSpPr>
          <p:cNvPr id="80899" name="Rectangle 3"/>
          <p:cNvSpPr>
            <a:spLocks noGrp="1" noChangeArrowheads="1"/>
          </p:cNvSpPr>
          <p:nvPr>
            <p:ph type="body" idx="1"/>
          </p:nvPr>
        </p:nvSpPr>
        <p:spPr>
          <a:noFill/>
          <a:ln/>
        </p:spPr>
        <p:txBody>
          <a:bodyPr/>
          <a:lstStyle/>
          <a:p>
            <a:r>
              <a:rPr lang="en-US"/>
              <a:t>1964 -1990</a:t>
            </a:r>
          </a:p>
          <a:p>
            <a:r>
              <a:rPr lang="en-US"/>
              <a:t>Multiple transistors on a single chip </a:t>
            </a:r>
          </a:p>
          <a:p>
            <a:r>
              <a:rPr lang="en-US"/>
              <a:t>IBM 360 - First mainframe to use IC</a:t>
            </a:r>
          </a:p>
          <a:p>
            <a:r>
              <a:rPr lang="en-US"/>
              <a:t>DEC PDP-11 - First minicomputer </a:t>
            </a:r>
          </a:p>
          <a:p>
            <a:r>
              <a:rPr lang="en-US"/>
              <a:t>End of mainframe era, on to the minicomputer era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First, some misconceptions.</a:t>
            </a:r>
          </a:p>
          <a:p>
            <a:r>
              <a:rPr lang="en-US" b="1" dirty="0" smtClean="0"/>
              <a:t>Misconception 1</a:t>
            </a:r>
            <a:r>
              <a:rPr lang="en-US" dirty="0" smtClean="0"/>
              <a:t>:  I can put together my own PC, am good with Windows, and can surf the net with ease, so I know CS. </a:t>
            </a:r>
          </a:p>
          <a:p>
            <a:r>
              <a:rPr lang="en-US" b="1" dirty="0" smtClean="0"/>
              <a:t>Misconception 2</a:t>
            </a:r>
            <a:r>
              <a:rPr lang="en-US" dirty="0" smtClean="0"/>
              <a:t>:  Computer science is the study of how to write computer programs.</a:t>
            </a:r>
          </a:p>
          <a:p>
            <a:r>
              <a:rPr lang="en-US" b="1" dirty="0" smtClean="0"/>
              <a:t>Misconception 3</a:t>
            </a:r>
            <a:r>
              <a:rPr lang="en-US" dirty="0" smtClean="0"/>
              <a:t>:  Computer science is the study of the uses and applications of computers and software.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Integrated Circuit</a:t>
            </a:r>
          </a:p>
        </p:txBody>
      </p:sp>
      <p:sp>
        <p:nvSpPr>
          <p:cNvPr id="82947" name="Rectangle 3"/>
          <p:cNvSpPr>
            <a:spLocks noGrp="1" noChangeArrowheads="1"/>
          </p:cNvSpPr>
          <p:nvPr>
            <p:ph type="body" idx="1"/>
          </p:nvPr>
        </p:nvSpPr>
        <p:spPr/>
        <p:txBody>
          <a:bodyPr/>
          <a:lstStyle/>
          <a:p>
            <a:r>
              <a:rPr lang="en-US"/>
              <a:t>Invented at TI by Jack Kilby, Bob Noyce</a:t>
            </a:r>
          </a:p>
          <a:p>
            <a:r>
              <a:rPr lang="en-US"/>
              <a:t>"</a:t>
            </a:r>
            <a:r>
              <a:rPr lang="en-US" i="1"/>
              <a:t>What we didn't realize then was that the integrated circuit would reduce the cost of electronic functions by a factor of a million to one, nothing had ever done that for anything before</a:t>
            </a:r>
            <a:r>
              <a:rPr lang="en-US"/>
              <a:t>" - Jack Kilby </a:t>
            </a:r>
          </a:p>
          <a:p>
            <a:pPr>
              <a:buFont typeface="Monotype Sorts" pitchFamily="2" charset="2"/>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Minicomputer Era</a:t>
            </a:r>
          </a:p>
        </p:txBody>
      </p:sp>
      <p:sp>
        <p:nvSpPr>
          <p:cNvPr id="83971" name="Rectangle 3"/>
          <p:cNvSpPr>
            <a:spLocks noGrp="1" noChangeArrowheads="1"/>
          </p:cNvSpPr>
          <p:nvPr>
            <p:ph type="body" idx="1"/>
          </p:nvPr>
        </p:nvSpPr>
        <p:spPr/>
        <p:txBody>
          <a:bodyPr/>
          <a:lstStyle/>
          <a:p>
            <a:r>
              <a:rPr lang="en-US"/>
              <a:t>Made possible by DEC and Data General Corporation, IBM</a:t>
            </a:r>
          </a:p>
          <a:p>
            <a:r>
              <a:rPr lang="en-US"/>
              <a:t>Medium-sized computer, e.g. DEC-PDP</a:t>
            </a:r>
          </a:p>
          <a:p>
            <a:r>
              <a:rPr lang="en-US"/>
              <a:t>Much less expensive than mainframes, computing more accessible to smaller organizations</a:t>
            </a:r>
          </a:p>
          <a:p>
            <a:r>
              <a:rPr lang="en-US"/>
              <a:t>Used transistors with integrated circuits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Обновление сводного тестирования: двуядерные процессоры"/>
          <p:cNvPicPr>
            <a:picLocks noChangeAspect="1" noChangeArrowheads="1"/>
          </p:cNvPicPr>
          <p:nvPr/>
        </p:nvPicPr>
        <p:blipFill>
          <a:blip r:embed="rId2" cstate="print"/>
          <a:srcRect/>
          <a:stretch>
            <a:fillRect/>
          </a:stretch>
        </p:blipFill>
        <p:spPr bwMode="auto">
          <a:xfrm>
            <a:off x="6172200" y="1752600"/>
            <a:ext cx="2019300" cy="1945259"/>
          </a:xfrm>
          <a:prstGeom prst="rect">
            <a:avLst/>
          </a:prstGeom>
          <a:noFill/>
        </p:spPr>
      </p:pic>
      <p:sp>
        <p:nvSpPr>
          <p:cNvPr id="84994" name="Rectangle 2"/>
          <p:cNvSpPr>
            <a:spLocks noGrp="1" noChangeArrowheads="1"/>
          </p:cNvSpPr>
          <p:nvPr>
            <p:ph type="title"/>
          </p:nvPr>
        </p:nvSpPr>
        <p:spPr/>
        <p:txBody>
          <a:bodyPr/>
          <a:lstStyle/>
          <a:p>
            <a:r>
              <a:rPr lang="en-US"/>
              <a:t>Personal Computer Era</a:t>
            </a:r>
          </a:p>
        </p:txBody>
      </p:sp>
      <p:sp>
        <p:nvSpPr>
          <p:cNvPr id="84995" name="Rectangle 3"/>
          <p:cNvSpPr>
            <a:spLocks noGrp="1" noChangeArrowheads="1"/>
          </p:cNvSpPr>
          <p:nvPr>
            <p:ph type="body" idx="1"/>
          </p:nvPr>
        </p:nvSpPr>
        <p:spPr/>
        <p:txBody>
          <a:bodyPr>
            <a:normAutofit/>
          </a:bodyPr>
          <a:lstStyle/>
          <a:p>
            <a:r>
              <a:rPr lang="en-US" sz="2800" dirty="0"/>
              <a:t>First microprocessor, Intel 4004 in 1971</a:t>
            </a:r>
          </a:p>
          <a:p>
            <a:r>
              <a:rPr lang="en-US" sz="2800" dirty="0"/>
              <a:t>MITS Altair “kit” in 1975</a:t>
            </a:r>
          </a:p>
          <a:p>
            <a:r>
              <a:rPr lang="en-US" sz="2800" dirty="0"/>
              <a:t>Apple in 1976</a:t>
            </a:r>
          </a:p>
          <a:p>
            <a:r>
              <a:rPr lang="en-US" sz="2800" dirty="0"/>
              <a:t>IBM PC in 1981 using 8086</a:t>
            </a:r>
          </a:p>
          <a:p>
            <a:r>
              <a:rPr lang="en-US" sz="2800" dirty="0"/>
              <a:t>Macintosh in 1984, introduced the GUI (Graphical User Interface) we still use today</a:t>
            </a:r>
          </a:p>
          <a:p>
            <a:pPr lvl="1"/>
            <a:r>
              <a:rPr lang="en-US" sz="2400" dirty="0"/>
              <a:t>Some critics: Don Norman on complexity</a:t>
            </a:r>
          </a:p>
          <a:p>
            <a:pPr lvl="1"/>
            <a:r>
              <a:rPr lang="en-US" sz="2400" dirty="0"/>
              <a:t>Next interface delegation instead of direct manipulation?</a:t>
            </a:r>
          </a:p>
          <a:p>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Today: Internetworking Era?</a:t>
            </a:r>
          </a:p>
        </p:txBody>
      </p:sp>
      <p:sp>
        <p:nvSpPr>
          <p:cNvPr id="86019" name="Rectangle 3"/>
          <p:cNvSpPr>
            <a:spLocks noGrp="1" noChangeArrowheads="1"/>
          </p:cNvSpPr>
          <p:nvPr>
            <p:ph type="body" idx="1"/>
          </p:nvPr>
        </p:nvSpPr>
        <p:spPr/>
        <p:txBody>
          <a:bodyPr/>
          <a:lstStyle/>
          <a:p>
            <a:r>
              <a:rPr lang="en-US"/>
              <a:t>Computer as communication device across networks</a:t>
            </a:r>
          </a:p>
          <a:p>
            <a:r>
              <a:rPr lang="en-US"/>
              <a:t>World Wide Web, Internet</a:t>
            </a:r>
          </a:p>
          <a:p>
            <a:r>
              <a:rPr lang="en-US"/>
              <a:t>Publishing, data sharing, real-time communications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1143000"/>
          </a:xfrm>
          <a:noFill/>
          <a:ln/>
        </p:spPr>
        <p:txBody>
          <a:bodyPr/>
          <a:lstStyle/>
          <a:p>
            <a:r>
              <a:rPr lang="en-US"/>
              <a:t>Supercomputers</a:t>
            </a:r>
          </a:p>
        </p:txBody>
      </p:sp>
      <p:sp>
        <p:nvSpPr>
          <p:cNvPr id="87043" name="Rectangle 3"/>
          <p:cNvSpPr>
            <a:spLocks noGrp="1" noChangeArrowheads="1"/>
          </p:cNvSpPr>
          <p:nvPr>
            <p:ph type="body" idx="1"/>
          </p:nvPr>
        </p:nvSpPr>
        <p:spPr>
          <a:xfrm>
            <a:off x="228600" y="1752600"/>
            <a:ext cx="7772400" cy="4114800"/>
          </a:xfrm>
          <a:noFill/>
          <a:ln/>
        </p:spPr>
        <p:txBody>
          <a:bodyPr>
            <a:normAutofit fontScale="92500" lnSpcReduction="10000"/>
          </a:bodyPr>
          <a:lstStyle/>
          <a:p>
            <a:r>
              <a:rPr lang="en-US" sz="2000" dirty="0"/>
              <a:t>The most powerful and expensive computers </a:t>
            </a:r>
          </a:p>
          <a:p>
            <a:r>
              <a:rPr lang="en-US" sz="2000" dirty="0"/>
              <a:t>Contain numerous very fast processors that work in parallel</a:t>
            </a:r>
          </a:p>
          <a:p>
            <a:pPr lvl="1"/>
            <a:r>
              <a:rPr lang="en-US" dirty="0" smtClean="0"/>
              <a:t>IBM Roadrunner</a:t>
            </a:r>
          </a:p>
          <a:p>
            <a:pPr lvl="2"/>
            <a:r>
              <a:rPr lang="en-US" dirty="0" smtClean="0"/>
              <a:t>1,105 </a:t>
            </a:r>
            <a:r>
              <a:rPr lang="en-US" dirty="0" err="1" smtClean="0"/>
              <a:t>TeraFlops</a:t>
            </a:r>
            <a:r>
              <a:rPr lang="en-US" dirty="0" smtClean="0"/>
              <a:t> (Floating Point Operations/Second)</a:t>
            </a:r>
          </a:p>
          <a:p>
            <a:pPr lvl="2"/>
            <a:r>
              <a:rPr lang="en-US" dirty="0" smtClean="0"/>
              <a:t>12,960 IBM </a:t>
            </a:r>
            <a:r>
              <a:rPr lang="en-US" dirty="0" err="1" smtClean="0"/>
              <a:t>PowerXCell</a:t>
            </a:r>
            <a:r>
              <a:rPr lang="en-US" dirty="0" smtClean="0"/>
              <a:t> 8i and 6,480 AMD </a:t>
            </a:r>
            <a:r>
              <a:rPr lang="en-US" dirty="0" err="1" smtClean="0"/>
              <a:t>Opteron</a:t>
            </a:r>
            <a:r>
              <a:rPr lang="en-US" dirty="0" smtClean="0"/>
              <a:t> dual-core processors</a:t>
            </a:r>
            <a:endParaRPr lang="en-US" dirty="0"/>
          </a:p>
          <a:p>
            <a:pPr lvl="1"/>
            <a:r>
              <a:rPr lang="en-US" dirty="0"/>
              <a:t>At 2 </a:t>
            </a:r>
            <a:r>
              <a:rPr lang="en-US" dirty="0" err="1"/>
              <a:t>TeraFlops</a:t>
            </a:r>
            <a:r>
              <a:rPr lang="en-US" dirty="0"/>
              <a:t>, could do in 1 second what would take every man, woman, and child 125 years work nonstop on hand calculators</a:t>
            </a:r>
          </a:p>
          <a:p>
            <a:r>
              <a:rPr lang="en-US" sz="2000" dirty="0"/>
              <a:t>Used by researchers and scientists to solve very complex problems</a:t>
            </a:r>
          </a:p>
          <a:p>
            <a:r>
              <a:rPr lang="en-US" sz="2000" dirty="0"/>
              <a:t>Cost millions of </a:t>
            </a:r>
            <a:r>
              <a:rPr lang="en-US" sz="2000" dirty="0" smtClean="0"/>
              <a:t>dollars</a:t>
            </a:r>
            <a:endParaRPr lang="en-US" sz="2000" dirty="0"/>
          </a:p>
        </p:txBody>
      </p:sp>
      <p:pic>
        <p:nvPicPr>
          <p:cNvPr id="12290" name="Picture 2" descr="http://upload.wikimedia.org/wikipedia/commons/thumb/c/c7/Roadrunner_supercomputer_HiRes.jpg/250px-Roadrunner_supercomputer_HiRes.jpg"/>
          <p:cNvPicPr>
            <a:picLocks noChangeAspect="1" noChangeArrowheads="1"/>
          </p:cNvPicPr>
          <p:nvPr/>
        </p:nvPicPr>
        <p:blipFill>
          <a:blip r:embed="rId3" cstate="print"/>
          <a:srcRect/>
          <a:stretch>
            <a:fillRect/>
          </a:stretch>
        </p:blipFill>
        <p:spPr bwMode="auto">
          <a:xfrm>
            <a:off x="6629400" y="1219200"/>
            <a:ext cx="2381250" cy="15906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685800" y="152400"/>
            <a:ext cx="7772400" cy="1143000"/>
          </a:xfrm>
        </p:spPr>
        <p:txBody>
          <a:bodyPr/>
          <a:lstStyle/>
          <a:p>
            <a:r>
              <a:rPr lang="en-US" dirty="0"/>
              <a:t>CPU </a:t>
            </a:r>
            <a:r>
              <a:rPr lang="en-US" dirty="0" smtClean="0"/>
              <a:t>Clock Speeds</a:t>
            </a:r>
            <a:endParaRPr lang="en-US" dirty="0"/>
          </a:p>
        </p:txBody>
      </p:sp>
      <p:pic>
        <p:nvPicPr>
          <p:cNvPr id="9218" name="Picture 2" descr="http://img.tomshardware.com/us/2005/11/21/the_mother_of_all_cpu_charts_2005/cpu_frequency.gif"/>
          <p:cNvPicPr>
            <a:picLocks noChangeAspect="1" noChangeArrowheads="1"/>
          </p:cNvPicPr>
          <p:nvPr/>
        </p:nvPicPr>
        <p:blipFill>
          <a:blip r:embed="rId3" cstate="print"/>
          <a:srcRect/>
          <a:stretch>
            <a:fillRect/>
          </a:stretch>
        </p:blipFill>
        <p:spPr bwMode="auto">
          <a:xfrm>
            <a:off x="1371600" y="1371600"/>
            <a:ext cx="6324600" cy="508944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a:t>Moore’s Law</a:t>
            </a:r>
          </a:p>
        </p:txBody>
      </p:sp>
      <p:grpSp>
        <p:nvGrpSpPr>
          <p:cNvPr id="2" name="Group 3"/>
          <p:cNvGrpSpPr>
            <a:grpSpLocks/>
          </p:cNvGrpSpPr>
          <p:nvPr/>
        </p:nvGrpSpPr>
        <p:grpSpPr bwMode="auto">
          <a:xfrm>
            <a:off x="2582863" y="2430463"/>
            <a:ext cx="3086100" cy="1997075"/>
            <a:chOff x="0" y="0"/>
            <a:chExt cx="1944" cy="1258"/>
          </a:xfrm>
        </p:grpSpPr>
        <p:sp>
          <p:nvSpPr>
            <p:cNvPr id="91140" name="Rectangle 4"/>
            <p:cNvSpPr>
              <a:spLocks noChangeArrowheads="1"/>
            </p:cNvSpPr>
            <p:nvPr/>
          </p:nvSpPr>
          <p:spPr bwMode="auto">
            <a:xfrm>
              <a:off x="0" y="0"/>
              <a:ext cx="1944" cy="0"/>
            </a:xfrm>
            <a:prstGeom prst="rect">
              <a:avLst/>
            </a:prstGeom>
            <a:noFill/>
            <a:ln w="12700">
              <a:noFill/>
              <a:miter lim="800000"/>
              <a:headEnd type="none" w="sm" len="sm"/>
              <a:tailEnd type="none" w="sm" len="sm"/>
            </a:ln>
            <a:effectLst/>
          </p:spPr>
          <p:txBody>
            <a:bodyPr>
              <a:spAutoFit/>
            </a:bodyPr>
            <a:lstStyle/>
            <a:p>
              <a:endParaRPr lang="en-US"/>
            </a:p>
          </p:txBody>
        </p:sp>
        <p:sp>
          <p:nvSpPr>
            <p:cNvPr id="91141" name="Rectangle 5"/>
            <p:cNvSpPr>
              <a:spLocks noChangeArrowheads="1"/>
            </p:cNvSpPr>
            <p:nvPr/>
          </p:nvSpPr>
          <p:spPr bwMode="auto">
            <a:xfrm>
              <a:off x="0" y="0"/>
              <a:ext cx="1755" cy="1258"/>
            </a:xfrm>
            <a:prstGeom prst="rect">
              <a:avLst/>
            </a:prstGeom>
            <a:noFill/>
            <a:ln w="12700">
              <a:noFill/>
              <a:miter lim="800000"/>
              <a:headEnd type="none" w="sm" len="sm"/>
              <a:tailEnd type="none" w="sm" len="sm"/>
            </a:ln>
            <a:effectLst/>
          </p:spPr>
          <p:txBody>
            <a:bodyPr/>
            <a:lstStyle/>
            <a:p>
              <a:r>
                <a:rPr lang="en-US" sz="1000">
                  <a:latin typeface="Arial" charset="0"/>
                  <a:cs typeface="Arial" charset="0"/>
                </a:rPr>
                <a:t>  </a:t>
              </a:r>
              <a:r>
                <a:rPr lang="en-US" sz="10500">
                  <a:latin typeface="Arial" charset="0"/>
                  <a:cs typeface="Arial" charset="0"/>
                </a:rPr>
                <a:t> </a:t>
              </a:r>
              <a:r>
                <a:rPr lang="en-US" sz="1000">
                  <a:latin typeface="Arial" charset="0"/>
                  <a:cs typeface="Arial" charset="0"/>
                </a:rPr>
                <a:t>                                                                                                             </a:t>
              </a:r>
            </a:p>
            <a:p>
              <a:endParaRPr lang="en-US" sz="1000">
                <a:latin typeface="Arial" charset="0"/>
                <a:cs typeface="Arial" charset="0"/>
              </a:endParaRPr>
            </a:p>
          </p:txBody>
        </p:sp>
      </p:grpSp>
      <p:sp>
        <p:nvSpPr>
          <p:cNvPr id="91144" name="Text Box 8"/>
          <p:cNvSpPr txBox="1">
            <a:spLocks noChangeArrowheads="1"/>
          </p:cNvSpPr>
          <p:nvPr/>
        </p:nvSpPr>
        <p:spPr bwMode="auto">
          <a:xfrm>
            <a:off x="228600" y="1600200"/>
            <a:ext cx="8658225" cy="579438"/>
          </a:xfrm>
          <a:prstGeom prst="rect">
            <a:avLst/>
          </a:prstGeom>
          <a:noFill/>
          <a:ln w="12700">
            <a:noFill/>
            <a:miter lim="800000"/>
            <a:headEnd type="none" w="sm" len="sm"/>
            <a:tailEnd type="none" w="sm" len="sm"/>
          </a:ln>
          <a:effectLst/>
        </p:spPr>
        <p:txBody>
          <a:bodyPr wrap="none">
            <a:spAutoFit/>
          </a:bodyPr>
          <a:lstStyle/>
          <a:p>
            <a:r>
              <a:rPr lang="en-US" sz="3200"/>
              <a:t>1965: Computing power doubles ~ every 18 months</a:t>
            </a:r>
          </a:p>
        </p:txBody>
      </p:sp>
      <p:pic>
        <p:nvPicPr>
          <p:cNvPr id="7170" name="Picture 2" descr="\nactual data "/>
          <p:cNvPicPr>
            <a:picLocks noChangeAspect="1" noChangeArrowheads="1"/>
          </p:cNvPicPr>
          <p:nvPr/>
        </p:nvPicPr>
        <p:blipFill>
          <a:blip r:embed="rId2" cstate="print"/>
          <a:srcRect/>
          <a:stretch>
            <a:fillRect/>
          </a:stretch>
        </p:blipFill>
        <p:spPr bwMode="auto">
          <a:xfrm>
            <a:off x="1219200" y="2363214"/>
            <a:ext cx="6019800" cy="449478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Chip Production</a:t>
            </a:r>
          </a:p>
        </p:txBody>
      </p:sp>
      <p:sp>
        <p:nvSpPr>
          <p:cNvPr id="92163" name="Rectangle 3"/>
          <p:cNvSpPr>
            <a:spLocks noGrp="1" noChangeArrowheads="1"/>
          </p:cNvSpPr>
          <p:nvPr>
            <p:ph type="body" idx="1"/>
          </p:nvPr>
        </p:nvSpPr>
        <p:spPr>
          <a:xfrm>
            <a:off x="2895600" y="1371600"/>
            <a:ext cx="5913438" cy="4114800"/>
          </a:xfrm>
        </p:spPr>
        <p:txBody>
          <a:bodyPr>
            <a:normAutofit/>
          </a:bodyPr>
          <a:lstStyle/>
          <a:p>
            <a:r>
              <a:rPr lang="en-US" sz="2800" dirty="0"/>
              <a:t>Ingot of purified silicon – 1 meter long, sliced into thin wafers</a:t>
            </a:r>
          </a:p>
          <a:p>
            <a:r>
              <a:rPr lang="en-US" sz="2800" dirty="0"/>
              <a:t>Chips are etched – much like photography</a:t>
            </a:r>
          </a:p>
          <a:p>
            <a:pPr lvl="1"/>
            <a:r>
              <a:rPr lang="en-US" sz="2400" dirty="0"/>
              <a:t>UV light through multiple masks</a:t>
            </a:r>
          </a:p>
          <a:p>
            <a:pPr lvl="1"/>
            <a:r>
              <a:rPr lang="en-US" sz="2400" dirty="0"/>
              <a:t>Circuits laid down through mask</a:t>
            </a:r>
          </a:p>
          <a:p>
            <a:r>
              <a:rPr lang="en-US" sz="2800" dirty="0"/>
              <a:t>Process takes about 3 months</a:t>
            </a:r>
          </a:p>
          <a:p>
            <a:pPr>
              <a:buFont typeface="Monotype Sorts" pitchFamily="2" charset="2"/>
              <a:buNone/>
            </a:pPr>
            <a:endParaRPr lang="en-US" sz="2800" dirty="0"/>
          </a:p>
          <a:p>
            <a:endParaRPr lang="en-US" sz="2800" dirty="0"/>
          </a:p>
        </p:txBody>
      </p:sp>
      <p:pic>
        <p:nvPicPr>
          <p:cNvPr id="92165" name="Picture 5" descr="Photo Credit: Peter Ginter"/>
          <p:cNvPicPr>
            <a:picLocks noChangeAspect="1" noChangeArrowheads="1"/>
          </p:cNvPicPr>
          <p:nvPr/>
        </p:nvPicPr>
        <p:blipFill>
          <a:blip r:embed="rId3" cstate="print"/>
          <a:srcRect/>
          <a:stretch>
            <a:fillRect/>
          </a:stretch>
        </p:blipFill>
        <p:spPr bwMode="auto">
          <a:xfrm>
            <a:off x="304800" y="2819400"/>
            <a:ext cx="2503488" cy="3668713"/>
          </a:xfrm>
          <a:prstGeom prst="rect">
            <a:avLst/>
          </a:prstGeom>
          <a:noFill/>
        </p:spPr>
      </p:pic>
      <p:grpSp>
        <p:nvGrpSpPr>
          <p:cNvPr id="2" name="Group 10"/>
          <p:cNvGrpSpPr>
            <a:grpSpLocks/>
          </p:cNvGrpSpPr>
          <p:nvPr/>
        </p:nvGrpSpPr>
        <p:grpSpPr bwMode="auto">
          <a:xfrm>
            <a:off x="2955925" y="5222875"/>
            <a:ext cx="3521075" cy="822325"/>
            <a:chOff x="1862" y="3290"/>
            <a:chExt cx="2218" cy="518"/>
          </a:xfrm>
        </p:grpSpPr>
        <p:sp>
          <p:nvSpPr>
            <p:cNvPr id="92168" name="Line 8"/>
            <p:cNvSpPr>
              <a:spLocks noChangeShapeType="1"/>
            </p:cNvSpPr>
            <p:nvPr/>
          </p:nvSpPr>
          <p:spPr bwMode="auto">
            <a:xfrm>
              <a:off x="2976" y="3600"/>
              <a:ext cx="1104" cy="0"/>
            </a:xfrm>
            <a:prstGeom prst="line">
              <a:avLst/>
            </a:prstGeom>
            <a:noFill/>
            <a:ln w="38100">
              <a:solidFill>
                <a:srgbClr val="FF0000"/>
              </a:solidFill>
              <a:round/>
              <a:headEnd/>
              <a:tailEnd type="triangle" w="med" len="med"/>
            </a:ln>
            <a:effectLst/>
          </p:spPr>
          <p:txBody>
            <a:bodyPr/>
            <a:lstStyle/>
            <a:p>
              <a:endParaRPr lang="en-US"/>
            </a:p>
          </p:txBody>
        </p:sp>
        <p:sp>
          <p:nvSpPr>
            <p:cNvPr id="92169" name="Text Box 9"/>
            <p:cNvSpPr txBox="1">
              <a:spLocks noChangeArrowheads="1"/>
            </p:cNvSpPr>
            <p:nvPr/>
          </p:nvSpPr>
          <p:spPr bwMode="auto">
            <a:xfrm>
              <a:off x="1862" y="3290"/>
              <a:ext cx="1193" cy="518"/>
            </a:xfrm>
            <a:prstGeom prst="rect">
              <a:avLst/>
            </a:prstGeom>
            <a:noFill/>
            <a:ln w="9525">
              <a:noFill/>
              <a:miter lim="800000"/>
              <a:headEnd/>
              <a:tailEnd/>
            </a:ln>
            <a:effectLst/>
          </p:spPr>
          <p:txBody>
            <a:bodyPr wrap="none">
              <a:spAutoFit/>
            </a:bodyPr>
            <a:lstStyle/>
            <a:p>
              <a:r>
                <a:rPr lang="en-US">
                  <a:solidFill>
                    <a:schemeClr val="hlink"/>
                  </a:solidFill>
                </a:rPr>
                <a:t>View of</a:t>
              </a:r>
            </a:p>
            <a:p>
              <a:r>
                <a:rPr lang="en-US">
                  <a:solidFill>
                    <a:schemeClr val="hlink"/>
                  </a:solidFill>
                </a:rPr>
                <a:t>Cross-Section</a:t>
              </a:r>
            </a:p>
          </p:txBody>
        </p:sp>
      </p:grpSp>
      <p:pic>
        <p:nvPicPr>
          <p:cNvPr id="2052" name="Picture 4" descr="euvl cpu wafer"/>
          <p:cNvPicPr>
            <a:picLocks noChangeAspect="1" noChangeArrowheads="1"/>
          </p:cNvPicPr>
          <p:nvPr/>
        </p:nvPicPr>
        <p:blipFill>
          <a:blip r:embed="rId4" cstate="print"/>
          <a:srcRect/>
          <a:stretch>
            <a:fillRect/>
          </a:stretch>
        </p:blipFill>
        <p:spPr bwMode="auto">
          <a:xfrm>
            <a:off x="6705600" y="4648200"/>
            <a:ext cx="1981200" cy="2040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Fabrication</a:t>
            </a:r>
            <a:endParaRPr lang="en-US" dirty="0"/>
          </a:p>
        </p:txBody>
      </p:sp>
      <p:pic>
        <p:nvPicPr>
          <p:cNvPr id="48130" name="Picture 2" descr="http://static.howstuffworks.com/gif/euvl-chipmaking-process.jpg"/>
          <p:cNvPicPr>
            <a:picLocks noChangeAspect="1" noChangeArrowheads="1"/>
          </p:cNvPicPr>
          <p:nvPr/>
        </p:nvPicPr>
        <p:blipFill>
          <a:blip r:embed="rId2" cstate="print"/>
          <a:srcRect/>
          <a:stretch>
            <a:fillRect/>
          </a:stretch>
        </p:blipFill>
        <p:spPr bwMode="auto">
          <a:xfrm>
            <a:off x="152400" y="1752600"/>
            <a:ext cx="3810000" cy="3629025"/>
          </a:xfrm>
          <a:prstGeom prst="rect">
            <a:avLst/>
          </a:prstGeom>
          <a:noFill/>
        </p:spPr>
      </p:pic>
      <p:pic>
        <p:nvPicPr>
          <p:cNvPr id="48134" name="Picture 6" descr="http://rbicms.reedbusiness.com/photo/104286-six9912bgchp2_s.gif"/>
          <p:cNvPicPr>
            <a:picLocks noChangeAspect="1" noChangeArrowheads="1"/>
          </p:cNvPicPr>
          <p:nvPr/>
        </p:nvPicPr>
        <p:blipFill>
          <a:blip r:embed="rId3" cstate="print"/>
          <a:srcRect/>
          <a:stretch>
            <a:fillRect/>
          </a:stretch>
        </p:blipFill>
        <p:spPr bwMode="auto">
          <a:xfrm>
            <a:off x="4130040" y="1447800"/>
            <a:ext cx="4785360" cy="4486275"/>
          </a:xfrm>
          <a:prstGeom prst="rect">
            <a:avLst/>
          </a:prstGeom>
          <a:noFill/>
        </p:spPr>
      </p:pic>
      <p:sp>
        <p:nvSpPr>
          <p:cNvPr id="7" name="TextBox 6"/>
          <p:cNvSpPr txBox="1"/>
          <p:nvPr/>
        </p:nvSpPr>
        <p:spPr>
          <a:xfrm>
            <a:off x="5105400" y="4876800"/>
            <a:ext cx="1124026" cy="646331"/>
          </a:xfrm>
          <a:prstGeom prst="rect">
            <a:avLst/>
          </a:prstGeom>
          <a:noFill/>
        </p:spPr>
        <p:txBody>
          <a:bodyPr wrap="none" rtlCol="0">
            <a:spAutoFit/>
          </a:bodyPr>
          <a:lstStyle/>
          <a:p>
            <a:r>
              <a:rPr lang="en-US" dirty="0" smtClean="0"/>
              <a:t>Doping</a:t>
            </a:r>
          </a:p>
          <a:p>
            <a:r>
              <a:rPr lang="en-US" dirty="0" smtClean="0"/>
              <a:t>Annealing</a:t>
            </a:r>
            <a:endParaRPr lang="en-US" dirty="0"/>
          </a:p>
        </p:txBody>
      </p:sp>
      <p:sp>
        <p:nvSpPr>
          <p:cNvPr id="8" name="TextBox 7"/>
          <p:cNvSpPr txBox="1"/>
          <p:nvPr/>
        </p:nvSpPr>
        <p:spPr>
          <a:xfrm>
            <a:off x="4495800" y="2667000"/>
            <a:ext cx="1068626" cy="369332"/>
          </a:xfrm>
          <a:prstGeom prst="rect">
            <a:avLst/>
          </a:prstGeom>
          <a:noFill/>
        </p:spPr>
        <p:txBody>
          <a:bodyPr wrap="none" rtlCol="0">
            <a:spAutoFit/>
          </a:bodyPr>
          <a:lstStyle/>
          <a:p>
            <a:r>
              <a:rPr lang="en-US" dirty="0" smtClean="0"/>
              <a:t>SiO2 gate</a:t>
            </a:r>
            <a:endParaRPr lang="en-US" dirty="0"/>
          </a:p>
        </p:txBody>
      </p:sp>
      <p:sp>
        <p:nvSpPr>
          <p:cNvPr id="9" name="TextBox 8"/>
          <p:cNvSpPr txBox="1"/>
          <p:nvPr/>
        </p:nvSpPr>
        <p:spPr>
          <a:xfrm>
            <a:off x="7119279" y="914400"/>
            <a:ext cx="2024721" cy="646331"/>
          </a:xfrm>
          <a:prstGeom prst="rect">
            <a:avLst/>
          </a:prstGeom>
          <a:noFill/>
        </p:spPr>
        <p:txBody>
          <a:bodyPr wrap="none" rtlCol="0">
            <a:spAutoFit/>
          </a:bodyPr>
          <a:lstStyle/>
          <a:p>
            <a:r>
              <a:rPr lang="en-US" dirty="0" smtClean="0"/>
              <a:t>“wires” – chemical</a:t>
            </a:r>
          </a:p>
          <a:p>
            <a:r>
              <a:rPr lang="en-US" dirty="0" smtClean="0"/>
              <a:t>or vapor deposition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772400" cy="1143000"/>
          </a:xfrm>
        </p:spPr>
        <p:txBody>
          <a:bodyPr/>
          <a:lstStyle/>
          <a:p>
            <a:r>
              <a:rPr lang="en-US"/>
              <a:t>The Shrinking Chip</a:t>
            </a:r>
          </a:p>
        </p:txBody>
      </p:sp>
      <p:sp>
        <p:nvSpPr>
          <p:cNvPr id="95235" name="Rectangle 3"/>
          <p:cNvSpPr>
            <a:spLocks noGrp="1" noChangeArrowheads="1"/>
          </p:cNvSpPr>
          <p:nvPr>
            <p:ph type="body" idx="1"/>
          </p:nvPr>
        </p:nvSpPr>
        <p:spPr>
          <a:xfrm>
            <a:off x="685800" y="1905000"/>
            <a:ext cx="4038600" cy="4114800"/>
          </a:xfrm>
        </p:spPr>
        <p:txBody>
          <a:bodyPr>
            <a:normAutofit fontScale="55000" lnSpcReduction="20000"/>
          </a:bodyPr>
          <a:lstStyle/>
          <a:p>
            <a:pPr>
              <a:lnSpc>
                <a:spcPct val="90000"/>
              </a:lnSpc>
            </a:pPr>
            <a:r>
              <a:rPr lang="en-US" dirty="0"/>
              <a:t>Human Hair: 100 microns wide</a:t>
            </a:r>
          </a:p>
          <a:p>
            <a:pPr lvl="1">
              <a:lnSpc>
                <a:spcPct val="90000"/>
              </a:lnSpc>
            </a:pPr>
            <a:r>
              <a:rPr lang="en-US" dirty="0"/>
              <a:t>1 micron is 1 millionth of a meter</a:t>
            </a:r>
          </a:p>
          <a:p>
            <a:pPr>
              <a:lnSpc>
                <a:spcPct val="90000"/>
              </a:lnSpc>
            </a:pPr>
            <a:r>
              <a:rPr lang="en-US" dirty="0"/>
              <a:t>Bacterium: 5 microns</a:t>
            </a:r>
          </a:p>
          <a:p>
            <a:pPr>
              <a:lnSpc>
                <a:spcPct val="90000"/>
              </a:lnSpc>
            </a:pPr>
            <a:r>
              <a:rPr lang="en-US" dirty="0"/>
              <a:t>Virus: 0.8 microns</a:t>
            </a:r>
          </a:p>
          <a:p>
            <a:pPr>
              <a:lnSpc>
                <a:spcPct val="90000"/>
              </a:lnSpc>
            </a:pPr>
            <a:r>
              <a:rPr lang="en-US" dirty="0"/>
              <a:t>Early microprocessors: 10-15 micron technology</a:t>
            </a:r>
          </a:p>
          <a:p>
            <a:pPr>
              <a:lnSpc>
                <a:spcPct val="90000"/>
              </a:lnSpc>
            </a:pPr>
            <a:r>
              <a:rPr lang="en-US" dirty="0"/>
              <a:t>1997:  0.35 Micron</a:t>
            </a:r>
          </a:p>
          <a:p>
            <a:pPr>
              <a:lnSpc>
                <a:spcPct val="90000"/>
              </a:lnSpc>
            </a:pPr>
            <a:r>
              <a:rPr lang="en-US" dirty="0"/>
              <a:t>1998:  0.25 Micron</a:t>
            </a:r>
          </a:p>
          <a:p>
            <a:pPr>
              <a:lnSpc>
                <a:spcPct val="90000"/>
              </a:lnSpc>
            </a:pPr>
            <a:r>
              <a:rPr lang="en-US" dirty="0"/>
              <a:t>1999:  0.18 Micron</a:t>
            </a:r>
          </a:p>
          <a:p>
            <a:pPr>
              <a:lnSpc>
                <a:spcPct val="90000"/>
              </a:lnSpc>
            </a:pPr>
            <a:r>
              <a:rPr lang="en-US" dirty="0"/>
              <a:t>2001:  0.13 </a:t>
            </a:r>
            <a:r>
              <a:rPr lang="en-US" dirty="0" smtClean="0"/>
              <a:t>Micron</a:t>
            </a:r>
          </a:p>
          <a:p>
            <a:pPr>
              <a:lnSpc>
                <a:spcPct val="90000"/>
              </a:lnSpc>
            </a:pPr>
            <a:r>
              <a:rPr lang="en-US" dirty="0" smtClean="0"/>
              <a:t>2003:  0.09 Micron</a:t>
            </a:r>
          </a:p>
          <a:p>
            <a:pPr>
              <a:lnSpc>
                <a:spcPct val="90000"/>
              </a:lnSpc>
            </a:pPr>
            <a:r>
              <a:rPr lang="en-US" dirty="0" smtClean="0"/>
              <a:t>2007:  0.065 Micron</a:t>
            </a:r>
          </a:p>
          <a:p>
            <a:pPr>
              <a:lnSpc>
                <a:spcPct val="90000"/>
              </a:lnSpc>
            </a:pPr>
            <a:r>
              <a:rPr lang="en-US" dirty="0" smtClean="0"/>
              <a:t>2009:  0.045 Micron</a:t>
            </a:r>
            <a:endParaRPr lang="en-US" dirty="0"/>
          </a:p>
          <a:p>
            <a:pPr>
              <a:lnSpc>
                <a:spcPct val="90000"/>
              </a:lnSpc>
            </a:pPr>
            <a:r>
              <a:rPr lang="en-US" dirty="0"/>
              <a:t>Physical limits believed to be around </a:t>
            </a:r>
            <a:r>
              <a:rPr lang="en-US" dirty="0" smtClean="0"/>
              <a:t>0.016 Microns, should reach it around 2018</a:t>
            </a:r>
            <a:endParaRPr lang="en-US" dirty="0"/>
          </a:p>
        </p:txBody>
      </p:sp>
      <p:pic>
        <p:nvPicPr>
          <p:cNvPr id="5122" name="Picture 2" descr="http://www.jus-rite.com/images/micron.gif"/>
          <p:cNvPicPr>
            <a:picLocks noChangeAspect="1" noChangeArrowheads="1"/>
          </p:cNvPicPr>
          <p:nvPr/>
        </p:nvPicPr>
        <p:blipFill>
          <a:blip r:embed="rId3" cstate="print"/>
          <a:srcRect/>
          <a:stretch>
            <a:fillRect/>
          </a:stretch>
        </p:blipFill>
        <p:spPr bwMode="auto">
          <a:xfrm>
            <a:off x="4800600" y="1676400"/>
            <a:ext cx="3954538" cy="39624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3" name="Content Placeholder 2"/>
          <p:cNvSpPr>
            <a:spLocks noGrp="1"/>
          </p:cNvSpPr>
          <p:nvPr>
            <p:ph idx="1"/>
          </p:nvPr>
        </p:nvSpPr>
        <p:spPr/>
        <p:txBody>
          <a:bodyPr/>
          <a:lstStyle/>
          <a:p>
            <a:r>
              <a:rPr lang="en-US" b="1" dirty="0" smtClean="0"/>
              <a:t>Computer science is the study of algorithms, including</a:t>
            </a:r>
            <a:endParaRPr lang="en-US" dirty="0" smtClean="0"/>
          </a:p>
          <a:p>
            <a:pPr lvl="1"/>
            <a:r>
              <a:rPr lang="en-US" dirty="0" smtClean="0"/>
              <a:t>Their formal and mathematical properties</a:t>
            </a:r>
          </a:p>
          <a:p>
            <a:pPr lvl="1"/>
            <a:r>
              <a:rPr lang="en-US" dirty="0" smtClean="0"/>
              <a:t>Their hardware realizations</a:t>
            </a:r>
          </a:p>
          <a:p>
            <a:pPr lvl="1"/>
            <a:r>
              <a:rPr lang="en-US" dirty="0" smtClean="0"/>
              <a:t>Their linguistic realizations</a:t>
            </a:r>
          </a:p>
          <a:p>
            <a:pPr lvl="1"/>
            <a:r>
              <a:rPr lang="en-US" dirty="0" smtClean="0"/>
              <a:t>Their applications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1547A6F-BFAB-4EB2-854B-EE1D71A98C3D}" type="slidenum">
              <a:rPr lang="en-US"/>
              <a:pPr/>
              <a:t>30</a:t>
            </a:fld>
            <a:endParaRPr lang="en-US"/>
          </a:p>
        </p:txBody>
      </p:sp>
      <p:sp>
        <p:nvSpPr>
          <p:cNvPr id="140290" name="Rectangle 2"/>
          <p:cNvSpPr>
            <a:spLocks noGrp="1" noChangeArrowheads="1"/>
          </p:cNvSpPr>
          <p:nvPr>
            <p:ph type="title"/>
          </p:nvPr>
        </p:nvSpPr>
        <p:spPr>
          <a:xfrm>
            <a:off x="533400" y="304800"/>
            <a:ext cx="7772400" cy="1143000"/>
          </a:xfrm>
        </p:spPr>
        <p:txBody>
          <a:bodyPr/>
          <a:lstStyle/>
          <a:p>
            <a:r>
              <a:rPr lang="en-US">
                <a:solidFill>
                  <a:schemeClr val="bg1"/>
                </a:solidFill>
              </a:rPr>
              <a:t>Size</a:t>
            </a:r>
          </a:p>
        </p:txBody>
      </p:sp>
      <p:pic>
        <p:nvPicPr>
          <p:cNvPr id="140291" name="Picture 3"/>
          <p:cNvPicPr>
            <a:picLocks noChangeAspect="1" noChangeArrowheads="1"/>
          </p:cNvPicPr>
          <p:nvPr/>
        </p:nvPicPr>
        <p:blipFill>
          <a:blip r:embed="rId2" cstate="print"/>
          <a:srcRect/>
          <a:stretch>
            <a:fillRect/>
          </a:stretch>
        </p:blipFill>
        <p:spPr bwMode="auto">
          <a:xfrm>
            <a:off x="838200" y="1524000"/>
            <a:ext cx="7620000" cy="4946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Cover?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Broad survey of computer science topics, some depth in programming, more on breadth</a:t>
            </a:r>
          </a:p>
          <a:p>
            <a:r>
              <a:rPr lang="en-US" dirty="0" smtClean="0"/>
              <a:t>Topics</a:t>
            </a:r>
          </a:p>
          <a:p>
            <a:pPr lvl="1"/>
            <a:r>
              <a:rPr lang="en-US" dirty="0" smtClean="0"/>
              <a:t>History</a:t>
            </a:r>
          </a:p>
          <a:p>
            <a:pPr lvl="1"/>
            <a:r>
              <a:rPr lang="en-US" dirty="0" smtClean="0"/>
              <a:t>Data representation</a:t>
            </a:r>
          </a:p>
          <a:p>
            <a:pPr lvl="1"/>
            <a:r>
              <a:rPr lang="en-US" dirty="0" smtClean="0"/>
              <a:t>Computer architecture (software perspective)</a:t>
            </a:r>
          </a:p>
          <a:p>
            <a:pPr lvl="1"/>
            <a:r>
              <a:rPr lang="en-US" dirty="0" smtClean="0"/>
              <a:t>Operating Systems</a:t>
            </a:r>
          </a:p>
          <a:p>
            <a:pPr lvl="1"/>
            <a:r>
              <a:rPr lang="en-US" dirty="0" smtClean="0"/>
              <a:t>Networking</a:t>
            </a:r>
          </a:p>
          <a:p>
            <a:pPr lvl="1"/>
            <a:r>
              <a:rPr lang="en-US" dirty="0" smtClean="0"/>
              <a:t>Algorithms</a:t>
            </a:r>
          </a:p>
          <a:p>
            <a:pPr lvl="1"/>
            <a:r>
              <a:rPr lang="en-US" dirty="0" smtClean="0"/>
              <a:t>Theory</a:t>
            </a:r>
          </a:p>
          <a:p>
            <a:pPr lvl="1"/>
            <a:r>
              <a:rPr lang="en-US" dirty="0" smtClean="0"/>
              <a:t>Database Systems</a:t>
            </a:r>
          </a:p>
          <a:p>
            <a:pPr lvl="1"/>
            <a:r>
              <a:rPr lang="en-US" dirty="0" smtClean="0"/>
              <a:t>Programming (more depth than other topics)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Terminology</a:t>
            </a:r>
          </a:p>
        </p:txBody>
      </p:sp>
      <p:sp>
        <p:nvSpPr>
          <p:cNvPr id="275459" name="Rectangle 3"/>
          <p:cNvSpPr>
            <a:spLocks noGrp="1" noChangeArrowheads="1"/>
          </p:cNvSpPr>
          <p:nvPr>
            <p:ph type="body" idx="1"/>
          </p:nvPr>
        </p:nvSpPr>
        <p:spPr/>
        <p:txBody>
          <a:bodyPr/>
          <a:lstStyle/>
          <a:p>
            <a:r>
              <a:rPr lang="en-US" b="1" dirty="0"/>
              <a:t>Algorithm:</a:t>
            </a:r>
            <a:r>
              <a:rPr lang="en-US" dirty="0"/>
              <a:t> A set of steps that defines how a task is performed</a:t>
            </a:r>
          </a:p>
          <a:p>
            <a:r>
              <a:rPr lang="en-US" b="1" dirty="0"/>
              <a:t>Program:</a:t>
            </a:r>
            <a:r>
              <a:rPr lang="en-US" dirty="0"/>
              <a:t> A representation of an algorithm</a:t>
            </a:r>
          </a:p>
          <a:p>
            <a:r>
              <a:rPr lang="en-US" b="1" dirty="0"/>
              <a:t>Programming:</a:t>
            </a:r>
            <a:r>
              <a:rPr lang="en-US" dirty="0"/>
              <a:t> The process of developing a program</a:t>
            </a:r>
          </a:p>
          <a:p>
            <a:r>
              <a:rPr lang="en-US" b="1" dirty="0"/>
              <a:t>Software:</a:t>
            </a:r>
            <a:r>
              <a:rPr lang="en-US" dirty="0"/>
              <a:t> Programs and algorithms</a:t>
            </a:r>
          </a:p>
          <a:p>
            <a:r>
              <a:rPr lang="en-US" b="1" dirty="0"/>
              <a:t>Hardware: </a:t>
            </a:r>
            <a:r>
              <a:rPr lang="en-US" dirty="0" smtClean="0"/>
              <a:t>Physical equipment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History of Algorithms</a:t>
            </a:r>
          </a:p>
        </p:txBody>
      </p:sp>
      <p:sp>
        <p:nvSpPr>
          <p:cNvPr id="278531" name="Rectangle 3"/>
          <p:cNvSpPr>
            <a:spLocks noGrp="1" noChangeArrowheads="1"/>
          </p:cNvSpPr>
          <p:nvPr>
            <p:ph type="body" idx="1"/>
          </p:nvPr>
        </p:nvSpPr>
        <p:spPr/>
        <p:txBody>
          <a:bodyPr/>
          <a:lstStyle/>
          <a:p>
            <a:r>
              <a:rPr lang="en-US"/>
              <a:t>The study of algorithms was originally a subject in mathematics.</a:t>
            </a:r>
          </a:p>
          <a:p>
            <a:r>
              <a:rPr lang="en-US"/>
              <a:t>Early examples of algorithms</a:t>
            </a:r>
          </a:p>
          <a:p>
            <a:pPr lvl="1"/>
            <a:r>
              <a:rPr lang="en-US"/>
              <a:t>Long division algorithm</a:t>
            </a:r>
          </a:p>
          <a:p>
            <a:pPr lvl="1"/>
            <a:r>
              <a:rPr lang="en-US"/>
              <a:t>Euclidean Algorithm</a:t>
            </a:r>
          </a:p>
          <a:p>
            <a:r>
              <a:rPr lang="en-US" b="1"/>
              <a:t>Gödel's Incompleteness Theorem</a:t>
            </a:r>
            <a:r>
              <a:rPr lang="en-US"/>
              <a:t>: Some problems cannot be solved by algorithms.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b="0" dirty="0" smtClean="0"/>
              <a:t>Example: </a:t>
            </a:r>
            <a:r>
              <a:rPr lang="en-US" dirty="0" smtClean="0"/>
              <a:t>Euclid’s algorithm</a:t>
            </a:r>
            <a:endParaRPr lang="en-US" dirty="0"/>
          </a:p>
        </p:txBody>
      </p:sp>
      <p:pic>
        <p:nvPicPr>
          <p:cNvPr id="250885" name="Picture 5" descr="00-02"/>
          <p:cNvPicPr>
            <a:picLocks noGrp="1" noChangeAspect="1" noChangeArrowheads="1"/>
          </p:cNvPicPr>
          <p:nvPr>
            <p:ph idx="1"/>
          </p:nvPr>
        </p:nvPicPr>
        <p:blipFill>
          <a:blip r:embed="rId2" cstate="print"/>
          <a:srcRect/>
          <a:stretch>
            <a:fillRect/>
          </a:stretch>
        </p:blipFill>
        <p:spPr>
          <a:xfrm>
            <a:off x="2343150" y="1752600"/>
            <a:ext cx="4362450" cy="441960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305800" cy="1143000"/>
          </a:xfrm>
        </p:spPr>
        <p:txBody>
          <a:bodyPr>
            <a:normAutofit fontScale="90000"/>
          </a:bodyPr>
          <a:lstStyle/>
          <a:p>
            <a:r>
              <a:rPr lang="en-US"/>
              <a:t>Central Questions of Computer Science</a:t>
            </a:r>
          </a:p>
        </p:txBody>
      </p:sp>
      <p:sp>
        <p:nvSpPr>
          <p:cNvPr id="267267" name="Rectangle 3"/>
          <p:cNvSpPr>
            <a:spLocks noGrp="1" noChangeArrowheads="1"/>
          </p:cNvSpPr>
          <p:nvPr>
            <p:ph type="body" idx="1"/>
          </p:nvPr>
        </p:nvSpPr>
        <p:spPr/>
        <p:txBody>
          <a:bodyPr/>
          <a:lstStyle/>
          <a:p>
            <a:pPr>
              <a:lnSpc>
                <a:spcPct val="90000"/>
              </a:lnSpc>
            </a:pPr>
            <a:r>
              <a:rPr lang="en-US"/>
              <a:t>Which problems can be solved by algorithmic processes?</a:t>
            </a:r>
          </a:p>
          <a:p>
            <a:pPr>
              <a:lnSpc>
                <a:spcPct val="90000"/>
              </a:lnSpc>
            </a:pPr>
            <a:r>
              <a:rPr lang="en-US"/>
              <a:t>How can algorithm discovery be made easier?</a:t>
            </a:r>
          </a:p>
          <a:p>
            <a:pPr>
              <a:lnSpc>
                <a:spcPct val="90000"/>
              </a:lnSpc>
            </a:pPr>
            <a:r>
              <a:rPr lang="en-US"/>
              <a:t>How can techniques of representing and communicating algorithms be improved?</a:t>
            </a:r>
          </a:p>
          <a:p>
            <a:pPr>
              <a:lnSpc>
                <a:spcPct val="90000"/>
              </a:lnSpc>
            </a:pPr>
            <a:r>
              <a:rPr lang="en-US"/>
              <a:t>How can characteristics of different algorithms be analyzed and compared?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57200" y="228600"/>
            <a:ext cx="8305800" cy="1143000"/>
          </a:xfrm>
        </p:spPr>
        <p:txBody>
          <a:bodyPr>
            <a:normAutofit fontScale="90000"/>
          </a:bodyPr>
          <a:lstStyle/>
          <a:p>
            <a:r>
              <a:rPr lang="en-US"/>
              <a:t>Central Questions of Computer Science </a:t>
            </a:r>
            <a:r>
              <a:rPr lang="en-US" sz="3200"/>
              <a:t>(continued)</a:t>
            </a:r>
          </a:p>
        </p:txBody>
      </p:sp>
      <p:sp>
        <p:nvSpPr>
          <p:cNvPr id="304131" name="Rectangle 3"/>
          <p:cNvSpPr>
            <a:spLocks noGrp="1" noChangeArrowheads="1"/>
          </p:cNvSpPr>
          <p:nvPr>
            <p:ph type="body" idx="1"/>
          </p:nvPr>
        </p:nvSpPr>
        <p:spPr/>
        <p:txBody>
          <a:bodyPr/>
          <a:lstStyle/>
          <a:p>
            <a:pPr>
              <a:lnSpc>
                <a:spcPct val="90000"/>
              </a:lnSpc>
            </a:pPr>
            <a:r>
              <a:rPr lang="en-US"/>
              <a:t>How can algorithms be used to manipulate information?</a:t>
            </a:r>
          </a:p>
          <a:p>
            <a:pPr>
              <a:lnSpc>
                <a:spcPct val="90000"/>
              </a:lnSpc>
            </a:pPr>
            <a:r>
              <a:rPr lang="en-US"/>
              <a:t>How can algorithms be applied to produce intelligent behavior?</a:t>
            </a:r>
          </a:p>
          <a:p>
            <a:pPr>
              <a:lnSpc>
                <a:spcPct val="90000"/>
              </a:lnSpc>
            </a:pPr>
            <a:r>
              <a:rPr lang="en-US"/>
              <a:t>How does the application of algorithms affect society?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1723</Words>
  <Application>Microsoft Office PowerPoint</Application>
  <PresentationFormat>On-screen Show (4:3)</PresentationFormat>
  <Paragraphs>220</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Introduction to Computer Science</vt:lpstr>
      <vt:lpstr>What is Computer Science?</vt:lpstr>
      <vt:lpstr>Computer Science</vt:lpstr>
      <vt:lpstr>What Will We Cover?</vt:lpstr>
      <vt:lpstr>Terminology</vt:lpstr>
      <vt:lpstr>History of Algorithms</vt:lpstr>
      <vt:lpstr>Example: Euclid’s algorithm</vt:lpstr>
      <vt:lpstr>Central Questions of Computer Science</vt:lpstr>
      <vt:lpstr>Central Questions of Computer Science (continued)</vt:lpstr>
      <vt:lpstr>The central role of algorithms in computer science</vt:lpstr>
      <vt:lpstr>Abstraction</vt:lpstr>
      <vt:lpstr>A Brief History of Computing</vt:lpstr>
      <vt:lpstr>Roots of Computing…</vt:lpstr>
      <vt:lpstr>Roots of Computing…</vt:lpstr>
      <vt:lpstr>1.7 The von Neumann Model</vt:lpstr>
      <vt:lpstr>Roots of Computing…</vt:lpstr>
      <vt:lpstr>Roots of Computing…</vt:lpstr>
      <vt:lpstr>The Second Generation: Transistors </vt:lpstr>
      <vt:lpstr>The Third Generation:  Integrated Circuits (IC)</vt:lpstr>
      <vt:lpstr>Integrated Circuit</vt:lpstr>
      <vt:lpstr>Minicomputer Era</vt:lpstr>
      <vt:lpstr>Personal Computer Era</vt:lpstr>
      <vt:lpstr>Today: Internetworking Era?</vt:lpstr>
      <vt:lpstr>Supercomputers</vt:lpstr>
      <vt:lpstr>CPU Clock Speeds</vt:lpstr>
      <vt:lpstr>Moore’s Law</vt:lpstr>
      <vt:lpstr>Chip Production</vt:lpstr>
      <vt:lpstr>Fabrication</vt:lpstr>
      <vt:lpstr>The Shrinking Chip</vt:lpstr>
      <vt:lpstr>Size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creator>Kenrick</dc:creator>
  <cp:lastModifiedBy>Kenrick</cp:lastModifiedBy>
  <cp:revision>21</cp:revision>
  <dcterms:created xsi:type="dcterms:W3CDTF">2006-08-16T00:00:00Z</dcterms:created>
  <dcterms:modified xsi:type="dcterms:W3CDTF">2009-08-25T08:30:37Z</dcterms:modified>
</cp:coreProperties>
</file>