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256" r:id="rId2"/>
    <p:sldId id="257" r:id="rId3"/>
    <p:sldId id="261" r:id="rId4"/>
    <p:sldId id="262" r:id="rId5"/>
    <p:sldId id="258" r:id="rId6"/>
    <p:sldId id="259" r:id="rId7"/>
    <p:sldId id="260" r:id="rId8"/>
    <p:sldId id="263" r:id="rId9"/>
    <p:sldId id="264" r:id="rId10"/>
    <p:sldId id="266" r:id="rId11"/>
    <p:sldId id="267" r:id="rId12"/>
    <p:sldId id="268" r:id="rId13"/>
    <p:sldId id="277" r:id="rId14"/>
    <p:sldId id="269" r:id="rId15"/>
    <p:sldId id="278" r:id="rId16"/>
    <p:sldId id="270" r:id="rId17"/>
    <p:sldId id="274" r:id="rId18"/>
    <p:sldId id="279" r:id="rId19"/>
    <p:sldId id="265" r:id="rId20"/>
    <p:sldId id="312" r:id="rId21"/>
    <p:sldId id="313" r:id="rId22"/>
    <p:sldId id="280" r:id="rId23"/>
    <p:sldId id="271" r:id="rId24"/>
    <p:sldId id="272" r:id="rId25"/>
    <p:sldId id="275" r:id="rId26"/>
    <p:sldId id="276" r:id="rId27"/>
    <p:sldId id="273" r:id="rId28"/>
    <p:sldId id="281" r:id="rId29"/>
    <p:sldId id="282" r:id="rId30"/>
    <p:sldId id="283" r:id="rId31"/>
    <p:sldId id="284" r:id="rId32"/>
    <p:sldId id="286" r:id="rId33"/>
    <p:sldId id="287" r:id="rId34"/>
    <p:sldId id="288" r:id="rId35"/>
    <p:sldId id="289" r:id="rId36"/>
    <p:sldId id="314" r:id="rId37"/>
    <p:sldId id="315" r:id="rId38"/>
    <p:sldId id="317" r:id="rId39"/>
    <p:sldId id="318" r:id="rId40"/>
    <p:sldId id="319" r:id="rId41"/>
    <p:sldId id="320" r:id="rId42"/>
    <p:sldId id="322" r:id="rId43"/>
    <p:sldId id="324" r:id="rId44"/>
    <p:sldId id="332" r:id="rId45"/>
    <p:sldId id="326" r:id="rId46"/>
    <p:sldId id="330" r:id="rId47"/>
    <p:sldId id="327" r:id="rId48"/>
    <p:sldId id="331" r:id="rId49"/>
    <p:sldId id="328" r:id="rId50"/>
    <p:sldId id="333" r:id="rId51"/>
    <p:sldId id="334" r:id="rId52"/>
    <p:sldId id="292" r:id="rId53"/>
    <p:sldId id="321" r:id="rId54"/>
    <p:sldId id="294" r:id="rId55"/>
    <p:sldId id="295" r:id="rId56"/>
    <p:sldId id="296" r:id="rId57"/>
    <p:sldId id="297" r:id="rId58"/>
    <p:sldId id="298" r:id="rId59"/>
    <p:sldId id="302" r:id="rId60"/>
    <p:sldId id="309" r:id="rId61"/>
    <p:sldId id="335" r:id="rId62"/>
    <p:sldId id="310" r:id="rId63"/>
    <p:sldId id="336" r:id="rId64"/>
    <p:sldId id="338" r:id="rId65"/>
    <p:sldId id="337" r:id="rId66"/>
    <p:sldId id="339" r:id="rId67"/>
    <p:sldId id="340" r:id="rId68"/>
    <p:sldId id="341" r:id="rId69"/>
    <p:sldId id="342" r:id="rId7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E2A1E39-A454-4DC8-AB26-281E7D5DC744}" type="datetimeFigureOut">
              <a:rPr lang="en-US" smtClean="0"/>
              <a:t>10/5/2009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12C6AF2-268E-4618-81D2-D9CDC667F41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97368E6-3AB3-4AF8-94A7-EAD515020105}" type="datetimeFigureOut">
              <a:rPr lang="en-US" smtClean="0"/>
              <a:t>10/4/2009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3099E0A-B777-41DD-9687-C5AB2ACBD05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4DD8135D-F3A9-41CC-8904-AF5F5BD5DF82}" type="slidenum">
              <a:rPr lang="en-US" altLang="en-US"/>
              <a:pPr/>
              <a:t>2</a:t>
            </a:fld>
            <a:endParaRPr lang="en-US" altLang="en-US"/>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34AE100-2B73-42D5-AA18-B1F38A175D3A}" type="slidenum">
              <a:rPr lang="en-US" altLang="en-US"/>
              <a:pPr/>
              <a:t>19</a:t>
            </a:fld>
            <a:endParaRPr lang="en-US" altLang="en-US"/>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4941B61C-6B10-4484-AFE6-3E748C6DA249}" type="slidenum">
              <a:rPr lang="en-US" altLang="en-US"/>
              <a:pPr/>
              <a:t>20</a:t>
            </a:fld>
            <a:endParaRPr lang="en-US" altLang="en-US"/>
          </a:p>
        </p:txBody>
      </p:sp>
      <p:sp>
        <p:nvSpPr>
          <p:cNvPr id="147458" name="Rectangle 2"/>
          <p:cNvSpPr>
            <a:spLocks noChangeArrowheads="1"/>
          </p:cNvSpPr>
          <p:nvPr>
            <p:ph type="sldImg"/>
          </p:nvPr>
        </p:nvSpPr>
        <p:spPr bwMode="auto">
          <a:xfrm>
            <a:off x="1266825" y="727075"/>
            <a:ext cx="4783138" cy="3586163"/>
          </a:xfrm>
          <a:prstGeom prst="rect">
            <a:avLst/>
          </a:prstGeom>
          <a:noFill/>
          <a:ln w="12700" cap="flat">
            <a:solidFill>
              <a:schemeClr val="tx1"/>
            </a:solidFill>
            <a:miter lim="800000"/>
            <a:headEnd/>
            <a:tailEnd/>
          </a:ln>
        </p:spPr>
      </p:sp>
      <p:sp>
        <p:nvSpPr>
          <p:cNvPr id="147459" name="Rectangle 3"/>
          <p:cNvSpPr>
            <a:spLocks noChangeArrowheads="1"/>
          </p:cNvSpPr>
          <p:nvPr>
            <p:ph type="body" idx="1"/>
          </p:nvPr>
        </p:nvSpPr>
        <p:spPr bwMode="auto">
          <a:xfrm>
            <a:off x="974831" y="4560571"/>
            <a:ext cx="5365540" cy="4320540"/>
          </a:xfrm>
          <a:prstGeom prst="rect">
            <a:avLst/>
          </a:prstGeom>
          <a:noFill/>
          <a:ln>
            <a:miter lim="800000"/>
            <a:headEnd/>
            <a:tailEnd/>
          </a:ln>
        </p:spPr>
        <p:txBody>
          <a:bodyPr lIns="97315" tIns="48658" rIns="97315" bIns="48658"/>
          <a:lstStyle/>
          <a:p>
            <a:r>
              <a:rPr lang="en-US"/>
              <a:t>Routers are special-purpose computers with no software. </a:t>
            </a:r>
          </a:p>
          <a:p>
            <a:endParaRPr lang="en-US"/>
          </a:p>
          <a:p>
            <a:r>
              <a:rPr lang="en-US"/>
              <a:t>Routers are the means through which thousands of LANs and WANs are interconnected. A backbone network manages the bulk of network traffic and typically uses a higher-speed protocol than the individual LAN segments.</a:t>
            </a:r>
          </a:p>
          <a:p>
            <a:endParaRPr lang="en-US"/>
          </a:p>
          <a:p>
            <a:r>
              <a:rPr lang="en-US"/>
              <a:t>To gain access to the Internet, organizations generally connect a router between one of its own networks and the closest Internet site. Individuals use telephone dial-up services to connect to a computer or network that is connected to the Internet.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E6A124C-B334-4392-82B2-AC591FDA26BD}" type="slidenum">
              <a:rPr lang="en-US" altLang="en-US"/>
              <a:pPr/>
              <a:t>23</a:t>
            </a:fld>
            <a:endParaRPr lang="en-US" altLang="en-US"/>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A2EDD456-6D5A-4A0B-9258-3644DA82DCB8}" type="slidenum">
              <a:rPr lang="en-US" altLang="en-US"/>
              <a:pPr/>
              <a:t>24</a:t>
            </a:fld>
            <a:endParaRPr lang="en-US" alt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C10A354-33F6-43BB-AE35-5F0721A9CEE1}" type="slidenum">
              <a:rPr lang="en-US">
                <a:latin typeface="Times New Roman" pitchFamily="18" charset="0"/>
                <a:ea typeface="ヒラギノ角ゴ Pro W3" pitchFamily="1" charset="-128"/>
              </a:rPr>
              <a:pPr/>
              <a:t>34</a:t>
            </a:fld>
            <a:endParaRPr lang="en-US">
              <a:latin typeface="Times New Roman" pitchFamily="18" charset="0"/>
              <a:ea typeface="ヒラギノ角ゴ Pro W3" pitchFamily="1" charset="-128"/>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28D9648F-B048-4435-AFC3-19EDB20AFFB6}" type="slidenum">
              <a:rPr lang="en-US" altLang="en-US"/>
              <a:pPr/>
              <a:t>42</a:t>
            </a:fld>
            <a:endParaRPr lang="en-US" altLang="en-US"/>
          </a:p>
        </p:txBody>
      </p:sp>
      <p:sp>
        <p:nvSpPr>
          <p:cNvPr id="150530" name="Rectangle 2"/>
          <p:cNvSpPr>
            <a:spLocks noChangeArrowheads="1"/>
          </p:cNvSpPr>
          <p:nvPr>
            <p:ph type="sldImg"/>
          </p:nvPr>
        </p:nvSpPr>
        <p:spPr bwMode="auto">
          <a:xfrm>
            <a:off x="1266825" y="727075"/>
            <a:ext cx="4783138" cy="3586163"/>
          </a:xfrm>
          <a:prstGeom prst="rect">
            <a:avLst/>
          </a:prstGeom>
          <a:noFill/>
          <a:ln w="12700" cap="flat">
            <a:solidFill>
              <a:schemeClr val="tx1"/>
            </a:solidFill>
            <a:miter lim="800000"/>
            <a:headEnd/>
            <a:tailEnd/>
          </a:ln>
        </p:spPr>
      </p:sp>
      <p:sp>
        <p:nvSpPr>
          <p:cNvPr id="150531" name="Rectangle 3"/>
          <p:cNvSpPr>
            <a:spLocks noChangeArrowheads="1"/>
          </p:cNvSpPr>
          <p:nvPr>
            <p:ph type="body" idx="1"/>
          </p:nvPr>
        </p:nvSpPr>
        <p:spPr bwMode="auto">
          <a:xfrm>
            <a:off x="974831" y="4560571"/>
            <a:ext cx="5365540" cy="4320540"/>
          </a:xfrm>
          <a:prstGeom prst="rect">
            <a:avLst/>
          </a:prstGeom>
          <a:noFill/>
          <a:ln>
            <a:miter lim="800000"/>
            <a:headEnd/>
            <a:tailEnd/>
          </a:ln>
        </p:spPr>
        <p:txBody>
          <a:bodyPr lIns="97315" tIns="48658" rIns="97315" bIns="48658"/>
          <a:lstStyle/>
          <a:p>
            <a:r>
              <a:rPr lang="en-US"/>
              <a:t>Organizations use diverse network technologies that may not be compatible with the technologies of other organizations. Because so many different networks are connected, they must have a common protocol to communicate. The protocol of the Internet is TCP/IP.</a:t>
            </a:r>
          </a:p>
          <a:p>
            <a:endParaRPr lang="en-US"/>
          </a:p>
          <a:p>
            <a:r>
              <a:rPr lang="en-US"/>
              <a:t>TCP control s the packets. IP controls the addressing of individual machines. Packets travel independently to their destination, sometimes following different paths and arriving out of order. The destination computer uses TCP to reassemble the packets based on their identification and sequencing information.</a:t>
            </a:r>
          </a:p>
          <a:p>
            <a:endParaRPr lang="en-US"/>
          </a:p>
          <a:p>
            <a:r>
              <a:rPr lang="en-US"/>
              <a:t>Every computer that uses the Internet must run IP software. The IP defines how a packet must be formed and how a router must forward each packet. TCP helps guarantee delivery of the packets.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1B6A0784-4A97-425D-B0A7-FC4CDDB7D1F3}" type="slidenum">
              <a:rPr lang="en-US" altLang="en-US"/>
              <a:pPr/>
              <a:t>50</a:t>
            </a:fld>
            <a:endParaRPr lang="en-US" altLang="en-US"/>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A40E77C1-5949-4172-ADA2-E719AE6B8A3C}" type="slidenum">
              <a:rPr lang="en-US" altLang="en-US"/>
              <a:pPr/>
              <a:t>5</a:t>
            </a:fld>
            <a:endParaRPr lang="en-US" altLang="en-US"/>
          </a:p>
        </p:txBody>
      </p:sp>
      <p:sp>
        <p:nvSpPr>
          <p:cNvPr id="114690" name="Rectangle 2"/>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4691" name="Rectangle 3"/>
          <p:cNvSpPr>
            <a:spLocks noChangeArrowheads="1"/>
          </p:cNvSpPr>
          <p:nvPr>
            <p:ph type="body" idx="1"/>
          </p:nvPr>
        </p:nvSpPr>
        <p:spPr bwMode="auto">
          <a:xfrm>
            <a:off x="974831" y="4560571"/>
            <a:ext cx="5365540" cy="4320540"/>
          </a:xfrm>
          <a:prstGeom prst="rect">
            <a:avLst/>
          </a:prstGeom>
          <a:solidFill>
            <a:srgbClr val="FFFFFF"/>
          </a:solidFill>
          <a:ln>
            <a:solidFill>
              <a:srgbClr val="000000"/>
            </a:solidFill>
            <a:miter lim="800000"/>
            <a:headEnd/>
            <a:tailEnd/>
          </a:ln>
        </p:spPr>
        <p:txBody>
          <a:bodyPr lIns="96650" tIns="48324" rIns="96650" bIns="48324"/>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66FA2181-4297-492E-9563-23EB2B3EF867}" type="slidenum">
              <a:rPr lang="en-US" altLang="en-US"/>
              <a:pPr/>
              <a:t>6</a:t>
            </a:fld>
            <a:endParaRPr lang="en-US" altLang="en-US"/>
          </a:p>
        </p:txBody>
      </p:sp>
      <p:sp>
        <p:nvSpPr>
          <p:cNvPr id="116738" name="Rectangle 2"/>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6739" name="Rectangle 3"/>
          <p:cNvSpPr>
            <a:spLocks noChangeArrowheads="1"/>
          </p:cNvSpPr>
          <p:nvPr>
            <p:ph type="body" idx="1"/>
          </p:nvPr>
        </p:nvSpPr>
        <p:spPr bwMode="auto">
          <a:xfrm>
            <a:off x="974831" y="4560571"/>
            <a:ext cx="5365540" cy="4320540"/>
          </a:xfrm>
          <a:prstGeom prst="rect">
            <a:avLst/>
          </a:prstGeom>
          <a:solidFill>
            <a:srgbClr val="FFFFFF"/>
          </a:solidFill>
          <a:ln>
            <a:solidFill>
              <a:srgbClr val="000000"/>
            </a:solidFill>
            <a:miter lim="800000"/>
            <a:headEnd/>
            <a:tailEnd/>
          </a:ln>
        </p:spPr>
        <p:txBody>
          <a:bodyPr lIns="96650" tIns="48324" rIns="96650" bIns="48324"/>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9E34DE43-4BB9-4572-837C-88F88593DCCB}" type="slidenum">
              <a:rPr lang="en-US" altLang="en-US"/>
              <a:pPr/>
              <a:t>7</a:t>
            </a:fld>
            <a:endParaRPr lang="en-US" altLang="en-US"/>
          </a:p>
        </p:txBody>
      </p:sp>
      <p:sp>
        <p:nvSpPr>
          <p:cNvPr id="118786" name="Rectangle 2"/>
          <p:cNvSpPr>
            <a:spLocks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118787" name="Rectangle 3"/>
          <p:cNvSpPr>
            <a:spLocks noChangeArrowheads="1"/>
          </p:cNvSpPr>
          <p:nvPr>
            <p:ph type="body" idx="1"/>
          </p:nvPr>
        </p:nvSpPr>
        <p:spPr bwMode="auto">
          <a:xfrm>
            <a:off x="974831" y="4560571"/>
            <a:ext cx="5365540" cy="4320540"/>
          </a:xfrm>
          <a:prstGeom prst="rect">
            <a:avLst/>
          </a:prstGeom>
          <a:solidFill>
            <a:srgbClr val="FFFFFF"/>
          </a:solidFill>
          <a:ln>
            <a:solidFill>
              <a:srgbClr val="000000"/>
            </a:solidFill>
            <a:miter lim="800000"/>
            <a:headEnd/>
            <a:tailEnd/>
          </a:ln>
        </p:spPr>
        <p:txBody>
          <a:bodyPr lIns="96650" tIns="48324" rIns="96650" bIns="48324"/>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C0187128-EB4C-4A14-A163-2CA1811B35F0}" type="slidenum">
              <a:rPr lang="en-US" altLang="en-US"/>
              <a:pPr/>
              <a:t>9</a:t>
            </a:fld>
            <a:endParaRPr lang="en-US" altLang="en-US"/>
          </a:p>
        </p:txBody>
      </p:sp>
      <p:sp>
        <p:nvSpPr>
          <p:cNvPr id="101378" name="Rectangle 2"/>
          <p:cNvSpPr>
            <a:spLocks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3D62F77-377C-4109-9B12-77C777F38789}" type="slidenum">
              <a:rPr lang="en-US" altLang="en-US"/>
              <a:pPr/>
              <a:t>10</a:t>
            </a:fld>
            <a:endParaRPr lang="en-US" altLang="en-US"/>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E28CE41C-599F-454F-9D84-35807BBCBE2B}" type="slidenum">
              <a:rPr lang="en-US" altLang="en-US"/>
              <a:pPr/>
              <a:t>11</a:t>
            </a:fld>
            <a:endParaRPr lang="en-US" altLang="en-US"/>
          </a:p>
        </p:txBody>
      </p:sp>
      <p:sp>
        <p:nvSpPr>
          <p:cNvPr id="97282" name="Rectangle 2"/>
          <p:cNvSpPr>
            <a:spLocks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C3DBF969-3BAB-4320-800B-4D4B02A76243}" type="slidenum">
              <a:rPr lang="en-US" altLang="en-US"/>
              <a:pPr/>
              <a:t>12</a:t>
            </a:fld>
            <a:endParaRPr lang="en-US" altLang="en-US"/>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Chapter 7</a:t>
            </a:r>
          </a:p>
        </p:txBody>
      </p:sp>
      <p:sp>
        <p:nvSpPr>
          <p:cNvPr id="5" name="Rectangle 6"/>
          <p:cNvSpPr>
            <a:spLocks noGrp="1" noChangeArrowheads="1"/>
          </p:cNvSpPr>
          <p:nvPr>
            <p:ph type="ftr" sz="quarter" idx="4"/>
          </p:nvPr>
        </p:nvSpPr>
        <p:spPr>
          <a:ln/>
        </p:spPr>
        <p:txBody>
          <a:bodyPr/>
          <a:lstStyle/>
          <a:p>
            <a:r>
              <a:rPr lang="en-US" altLang="en-US"/>
              <a:t>The Computer Continuum</a:t>
            </a:r>
          </a:p>
        </p:txBody>
      </p:sp>
      <p:sp>
        <p:nvSpPr>
          <p:cNvPr id="6" name="Rectangle 7"/>
          <p:cNvSpPr>
            <a:spLocks noGrp="1" noChangeArrowheads="1"/>
          </p:cNvSpPr>
          <p:nvPr>
            <p:ph type="sldNum" sz="quarter" idx="5"/>
          </p:nvPr>
        </p:nvSpPr>
        <p:spPr>
          <a:ln/>
        </p:spPr>
        <p:txBody>
          <a:bodyPr/>
          <a:lstStyle/>
          <a:p>
            <a:fld id="{575AB195-B594-448C-959F-9F700E51F054}" type="slidenum">
              <a:rPr lang="en-US" altLang="en-US"/>
              <a:pPr/>
              <a:t>13</a:t>
            </a:fld>
            <a:endParaRPr lang="en-US" altLang="en-US"/>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322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22825" y="1752600"/>
            <a:ext cx="3833813" cy="43434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r>
              <a:rPr lang="en-US" altLang="en-US"/>
              <a:t>The Computer Continuum</a:t>
            </a:r>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r>
              <a:rPr lang="en-US" altLang="en-US"/>
              <a:t>7-</a:t>
            </a:r>
            <a:fld id="{63DE4801-8B1D-4431-9D16-5F48578AAAD4}"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10/4/2009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10/4/2009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10/4/2009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10/4/2009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10/4/2009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H4qbLKy32rI"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Networking and the Internet</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ltLang="en-US"/>
              <a:t>The Physical Organization </a:t>
            </a:r>
            <a:br>
              <a:rPr lang="en-US" altLang="en-US"/>
            </a:br>
            <a:r>
              <a:rPr lang="en-US" altLang="en-US"/>
              <a:t>of Networks</a:t>
            </a:r>
          </a:p>
        </p:txBody>
      </p:sp>
      <p:sp>
        <p:nvSpPr>
          <p:cNvPr id="60419" name="Rectangle 3"/>
          <p:cNvSpPr>
            <a:spLocks noGrp="1" noChangeArrowheads="1"/>
          </p:cNvSpPr>
          <p:nvPr>
            <p:ph type="body" sz="half" idx="1"/>
          </p:nvPr>
        </p:nvSpPr>
        <p:spPr>
          <a:xfrm>
            <a:off x="838200" y="1752600"/>
            <a:ext cx="3825875" cy="4343400"/>
          </a:xfrm>
        </p:spPr>
        <p:txBody>
          <a:bodyPr/>
          <a:lstStyle/>
          <a:p>
            <a:r>
              <a:rPr lang="en-US" altLang="en-US" sz="2000"/>
              <a:t>The </a:t>
            </a:r>
            <a:r>
              <a:rPr lang="en-US" altLang="en-US" sz="2000" b="1"/>
              <a:t>bus network</a:t>
            </a:r>
            <a:r>
              <a:rPr lang="en-US" altLang="en-US" sz="2000"/>
              <a:t> - </a:t>
            </a:r>
          </a:p>
          <a:p>
            <a:pPr lvl="1"/>
            <a:r>
              <a:rPr lang="en-US" altLang="en-US" sz="1800"/>
              <a:t>A continuous coaxial cable to which all the devices are attached.</a:t>
            </a:r>
          </a:p>
          <a:p>
            <a:pPr lvl="1"/>
            <a:r>
              <a:rPr lang="en-US" altLang="en-US" sz="1800"/>
              <a:t>All nodes can detect all messages sent along the bus.</a:t>
            </a:r>
          </a:p>
          <a:p>
            <a:r>
              <a:rPr lang="en-US" altLang="en-US" sz="2000"/>
              <a:t>The </a:t>
            </a:r>
            <a:r>
              <a:rPr lang="en-US" altLang="en-US" sz="2000" b="1"/>
              <a:t>ring network</a:t>
            </a:r>
            <a:r>
              <a:rPr lang="en-US" altLang="en-US" sz="2000"/>
              <a:t> -</a:t>
            </a:r>
          </a:p>
          <a:p>
            <a:pPr lvl="1"/>
            <a:r>
              <a:rPr lang="en-US" altLang="en-US" sz="1800"/>
              <a:t>Nodes linked together to form a circle.</a:t>
            </a:r>
          </a:p>
          <a:p>
            <a:pPr lvl="1"/>
            <a:r>
              <a:rPr lang="en-US" altLang="en-US" sz="1800"/>
              <a:t>A message sent out from one node is passed along to each node in between until the target node receives the message.</a:t>
            </a:r>
          </a:p>
          <a:p>
            <a:endParaRPr lang="en-US" altLang="en-US" sz="2000"/>
          </a:p>
          <a:p>
            <a:endParaRPr lang="en-US" altLang="en-US" sz="2000"/>
          </a:p>
        </p:txBody>
      </p:sp>
      <p:pic>
        <p:nvPicPr>
          <p:cNvPr id="60421" name="Picture 5" descr="A:\CH6\BUS.GIF"/>
          <p:cNvPicPr>
            <a:picLocks noChangeAspect="1" noChangeArrowheads="1"/>
          </p:cNvPicPr>
          <p:nvPr/>
        </p:nvPicPr>
        <p:blipFill>
          <a:blip r:embed="rId3" cstate="print"/>
          <a:srcRect/>
          <a:stretch>
            <a:fillRect/>
          </a:stretch>
        </p:blipFill>
        <p:spPr bwMode="auto">
          <a:xfrm>
            <a:off x="5562600" y="2209800"/>
            <a:ext cx="2590800" cy="1619250"/>
          </a:xfrm>
          <a:prstGeom prst="rect">
            <a:avLst/>
          </a:prstGeom>
          <a:noFill/>
        </p:spPr>
      </p:pic>
      <p:pic>
        <p:nvPicPr>
          <p:cNvPr id="60422" name="Picture 6" descr="A:\CH6\STAR.GIF"/>
          <p:cNvPicPr>
            <a:picLocks noChangeAspect="1" noChangeArrowheads="1"/>
          </p:cNvPicPr>
          <p:nvPr/>
        </p:nvPicPr>
        <p:blipFill>
          <a:blip r:embed="rId4" cstate="print"/>
          <a:srcRect/>
          <a:stretch>
            <a:fillRect/>
          </a:stretch>
        </p:blipFill>
        <p:spPr bwMode="auto">
          <a:xfrm>
            <a:off x="5715000" y="4267200"/>
            <a:ext cx="2362200" cy="1771650"/>
          </a:xfrm>
          <a:prstGeom prst="rect">
            <a:avLst/>
          </a:prstGeom>
          <a:noFill/>
        </p:spPr>
      </p:pic>
      <p:sp>
        <p:nvSpPr>
          <p:cNvPr id="60423" name="Text Box 7"/>
          <p:cNvSpPr txBox="1">
            <a:spLocks noChangeArrowheads="1"/>
          </p:cNvSpPr>
          <p:nvPr/>
        </p:nvSpPr>
        <p:spPr bwMode="auto">
          <a:xfrm>
            <a:off x="5927725" y="1828800"/>
            <a:ext cx="1712913" cy="396875"/>
          </a:xfrm>
          <a:prstGeom prst="rect">
            <a:avLst/>
          </a:prstGeom>
          <a:noFill/>
          <a:ln w="9525">
            <a:noFill/>
            <a:miter lim="800000"/>
            <a:headEnd/>
            <a:tailEnd/>
          </a:ln>
          <a:effectLst/>
        </p:spPr>
        <p:txBody>
          <a:bodyPr wrap="none">
            <a:spAutoFit/>
          </a:bodyPr>
          <a:lstStyle/>
          <a:p>
            <a:r>
              <a:rPr lang="en-US" altLang="en-US" sz="2000">
                <a:latin typeface="Times"/>
              </a:rPr>
              <a:t>Linking nodes:</a:t>
            </a:r>
          </a:p>
        </p:txBody>
      </p:sp>
      <p:sp>
        <p:nvSpPr>
          <p:cNvPr id="60425" name="Text Box 9"/>
          <p:cNvSpPr txBox="1">
            <a:spLocks noChangeArrowheads="1"/>
          </p:cNvSpPr>
          <p:nvPr/>
        </p:nvSpPr>
        <p:spPr bwMode="auto">
          <a:xfrm>
            <a:off x="288925" y="6096000"/>
            <a:ext cx="4620624" cy="369332"/>
          </a:xfrm>
          <a:prstGeom prst="rect">
            <a:avLst/>
          </a:prstGeom>
          <a:noFill/>
          <a:ln w="9525">
            <a:noFill/>
            <a:miter lim="800000"/>
            <a:headEnd/>
            <a:tailEnd/>
          </a:ln>
          <a:effectLst/>
        </p:spPr>
        <p:txBody>
          <a:bodyPr wrap="none">
            <a:spAutoFit/>
          </a:bodyPr>
          <a:lstStyle/>
          <a:p>
            <a:r>
              <a:rPr lang="en-US" b="1" dirty="0"/>
              <a:t>Both of these topologies are uncommon today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r>
              <a:rPr lang="en-US" altLang="en-US"/>
              <a:t>The Physical Organization </a:t>
            </a:r>
            <a:br>
              <a:rPr lang="en-US" altLang="en-US"/>
            </a:br>
            <a:r>
              <a:rPr lang="en-US" altLang="en-US"/>
              <a:t>of Networks</a:t>
            </a:r>
          </a:p>
        </p:txBody>
      </p:sp>
      <p:sp>
        <p:nvSpPr>
          <p:cNvPr id="61443" name="Rectangle 3"/>
          <p:cNvSpPr>
            <a:spLocks noGrp="1" noChangeArrowheads="1"/>
          </p:cNvSpPr>
          <p:nvPr>
            <p:ph type="body" sz="half" idx="1"/>
          </p:nvPr>
        </p:nvSpPr>
        <p:spPr>
          <a:xfrm>
            <a:off x="838200" y="1752600"/>
            <a:ext cx="3825875" cy="4343400"/>
          </a:xfrm>
        </p:spPr>
        <p:txBody>
          <a:bodyPr/>
          <a:lstStyle/>
          <a:p>
            <a:r>
              <a:rPr lang="en-US" altLang="en-US" sz="2000"/>
              <a:t>The </a:t>
            </a:r>
            <a:r>
              <a:rPr lang="en-US" altLang="en-US" sz="2000" b="1"/>
              <a:t>star network</a:t>
            </a:r>
            <a:r>
              <a:rPr lang="en-US" altLang="en-US" sz="2000"/>
              <a:t> - </a:t>
            </a:r>
          </a:p>
          <a:p>
            <a:pPr lvl="1"/>
            <a:r>
              <a:rPr lang="en-US" altLang="en-US" sz="1800"/>
              <a:t>Each node is linked to a central node.</a:t>
            </a:r>
          </a:p>
          <a:p>
            <a:pPr lvl="1"/>
            <a:r>
              <a:rPr lang="en-US" altLang="en-US" sz="1800"/>
              <a:t>All messages are routed through the central node, who delivers it to the proper node.</a:t>
            </a:r>
          </a:p>
          <a:p>
            <a:pPr lvl="1"/>
            <a:r>
              <a:rPr lang="en-US" altLang="en-US" sz="1800"/>
              <a:t>Most common today</a:t>
            </a:r>
          </a:p>
          <a:p>
            <a:r>
              <a:rPr lang="en-US" altLang="en-US" sz="2000"/>
              <a:t>The </a:t>
            </a:r>
            <a:r>
              <a:rPr lang="en-US" altLang="en-US" sz="2000" b="1"/>
              <a:t>tree network</a:t>
            </a:r>
            <a:r>
              <a:rPr lang="en-US" altLang="en-US" sz="2000"/>
              <a:t> - (</a:t>
            </a:r>
            <a:r>
              <a:rPr lang="en-US" altLang="en-US" sz="2000" b="1"/>
              <a:t>hierarchical network</a:t>
            </a:r>
            <a:r>
              <a:rPr lang="en-US" altLang="en-US" sz="2000"/>
              <a:t>)</a:t>
            </a:r>
          </a:p>
          <a:p>
            <a:pPr lvl="1"/>
            <a:r>
              <a:rPr lang="en-US" altLang="en-US" sz="1800"/>
              <a:t>Looks like an upside-down tree where end nodes are linked to interior nodes that allow linking through to another end node.</a:t>
            </a:r>
          </a:p>
          <a:p>
            <a:endParaRPr lang="en-US" altLang="en-US" sz="2000"/>
          </a:p>
        </p:txBody>
      </p:sp>
      <p:pic>
        <p:nvPicPr>
          <p:cNvPr id="61445" name="Picture 5" descr="A:\CH6\STAR2.GIF"/>
          <p:cNvPicPr>
            <a:picLocks noChangeAspect="1" noChangeArrowheads="1"/>
          </p:cNvPicPr>
          <p:nvPr/>
        </p:nvPicPr>
        <p:blipFill>
          <a:blip r:embed="rId3" cstate="print"/>
          <a:srcRect/>
          <a:stretch>
            <a:fillRect/>
          </a:stretch>
        </p:blipFill>
        <p:spPr bwMode="auto">
          <a:xfrm>
            <a:off x="5638800" y="2209800"/>
            <a:ext cx="2514600" cy="1898650"/>
          </a:xfrm>
          <a:prstGeom prst="rect">
            <a:avLst/>
          </a:prstGeom>
          <a:noFill/>
        </p:spPr>
      </p:pic>
      <p:pic>
        <p:nvPicPr>
          <p:cNvPr id="61446" name="Picture 6" descr="A:\CH6\TREE.GIF"/>
          <p:cNvPicPr>
            <a:picLocks noChangeAspect="1" noChangeArrowheads="1"/>
          </p:cNvPicPr>
          <p:nvPr/>
        </p:nvPicPr>
        <p:blipFill>
          <a:blip r:embed="rId4" cstate="print"/>
          <a:srcRect/>
          <a:stretch>
            <a:fillRect/>
          </a:stretch>
        </p:blipFill>
        <p:spPr bwMode="auto">
          <a:xfrm>
            <a:off x="5791200" y="4267200"/>
            <a:ext cx="2286000" cy="1876425"/>
          </a:xfrm>
          <a:prstGeom prst="rect">
            <a:avLst/>
          </a:prstGeom>
          <a:noFill/>
        </p:spPr>
      </p:pic>
      <p:sp>
        <p:nvSpPr>
          <p:cNvPr id="61447" name="Text Box 7"/>
          <p:cNvSpPr txBox="1">
            <a:spLocks noChangeArrowheads="1"/>
          </p:cNvSpPr>
          <p:nvPr/>
        </p:nvSpPr>
        <p:spPr bwMode="auto">
          <a:xfrm>
            <a:off x="5927725" y="1828800"/>
            <a:ext cx="1712913" cy="396875"/>
          </a:xfrm>
          <a:prstGeom prst="rect">
            <a:avLst/>
          </a:prstGeom>
          <a:noFill/>
          <a:ln w="9525">
            <a:noFill/>
            <a:miter lim="800000"/>
            <a:headEnd/>
            <a:tailEnd/>
          </a:ln>
          <a:effectLst/>
        </p:spPr>
        <p:txBody>
          <a:bodyPr wrap="none">
            <a:spAutoFit/>
          </a:bodyPr>
          <a:lstStyle/>
          <a:p>
            <a:r>
              <a:rPr lang="en-US" altLang="en-US" sz="2000">
                <a:latin typeface="Times"/>
              </a:rPr>
              <a:t>Linking nodes: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altLang="en-US"/>
              <a:t>The Physical Organization </a:t>
            </a:r>
            <a:br>
              <a:rPr lang="en-US" altLang="en-US"/>
            </a:br>
            <a:r>
              <a:rPr lang="en-US" altLang="en-US"/>
              <a:t>of Networks</a:t>
            </a:r>
          </a:p>
        </p:txBody>
      </p:sp>
      <p:sp>
        <p:nvSpPr>
          <p:cNvPr id="62467" name="Rectangle 3"/>
          <p:cNvSpPr>
            <a:spLocks noGrp="1" noChangeArrowheads="1"/>
          </p:cNvSpPr>
          <p:nvPr>
            <p:ph type="body" sz="half" idx="1"/>
          </p:nvPr>
        </p:nvSpPr>
        <p:spPr>
          <a:xfrm>
            <a:off x="838200" y="1752600"/>
            <a:ext cx="3825875" cy="4343400"/>
          </a:xfrm>
        </p:spPr>
        <p:txBody>
          <a:bodyPr>
            <a:normAutofit fontScale="92500" lnSpcReduction="20000"/>
          </a:bodyPr>
          <a:lstStyle/>
          <a:p>
            <a:r>
              <a:rPr lang="en-US" altLang="en-US" sz="2000" dirty="0"/>
              <a:t>The </a:t>
            </a:r>
            <a:r>
              <a:rPr lang="en-US" altLang="en-US" sz="2000" b="1" dirty="0"/>
              <a:t>fully connected network</a:t>
            </a:r>
            <a:r>
              <a:rPr lang="en-US" altLang="en-US" sz="2000" dirty="0"/>
              <a:t> - </a:t>
            </a:r>
          </a:p>
          <a:p>
            <a:pPr lvl="1"/>
            <a:r>
              <a:rPr lang="en-US" altLang="en-US" sz="1800" dirty="0"/>
              <a:t>All nodes are connected to all other nodes.</a:t>
            </a:r>
          </a:p>
          <a:p>
            <a:pPr lvl="1"/>
            <a:r>
              <a:rPr lang="en-US" altLang="en-US" sz="1800" dirty="0"/>
              <a:t>Typically too expensive to implement, need n(n-1)/2 connections for n nodes</a:t>
            </a:r>
          </a:p>
          <a:p>
            <a:pPr lvl="1"/>
            <a:endParaRPr lang="en-US" altLang="en-US" sz="1800" dirty="0"/>
          </a:p>
          <a:p>
            <a:pPr lvl="1"/>
            <a:endParaRPr lang="en-US" altLang="en-US" sz="1800" dirty="0"/>
          </a:p>
          <a:p>
            <a:r>
              <a:rPr lang="en-US" altLang="en-US" sz="2000" b="1" dirty="0"/>
              <a:t>Internetworking -</a:t>
            </a:r>
            <a:endParaRPr lang="en-US" altLang="en-US" sz="2000" dirty="0"/>
          </a:p>
          <a:p>
            <a:pPr lvl="1"/>
            <a:r>
              <a:rPr lang="en-US" altLang="en-US" sz="1800" dirty="0"/>
              <a:t>Connecting together any number of direct-connected networks.</a:t>
            </a:r>
          </a:p>
          <a:p>
            <a:pPr lvl="1"/>
            <a:r>
              <a:rPr lang="en-US" altLang="en-US" sz="1800" dirty="0"/>
              <a:t>The largest: Internet</a:t>
            </a:r>
            <a:r>
              <a:rPr lang="en-US" altLang="en-US" sz="1800" dirty="0" smtClean="0"/>
              <a:t>.</a:t>
            </a:r>
          </a:p>
          <a:p>
            <a:pPr lvl="1"/>
            <a:r>
              <a:rPr lang="en-US" altLang="en-US" sz="1800" dirty="0" smtClean="0"/>
              <a:t>Some collection of networks: internet</a:t>
            </a:r>
          </a:p>
          <a:p>
            <a:pPr lvl="1"/>
            <a:r>
              <a:rPr lang="en-US" altLang="en-US" sz="1800" dirty="0" smtClean="0"/>
              <a:t>Terms intranet and extranet also used</a:t>
            </a:r>
            <a:endParaRPr lang="en-US" altLang="en-US" sz="1800" dirty="0"/>
          </a:p>
        </p:txBody>
      </p:sp>
      <p:sp>
        <p:nvSpPr>
          <p:cNvPr id="62469" name="Text Box 5"/>
          <p:cNvSpPr txBox="1">
            <a:spLocks noChangeArrowheads="1"/>
          </p:cNvSpPr>
          <p:nvPr/>
        </p:nvSpPr>
        <p:spPr bwMode="auto">
          <a:xfrm>
            <a:off x="5927725" y="1828800"/>
            <a:ext cx="1712913" cy="396875"/>
          </a:xfrm>
          <a:prstGeom prst="rect">
            <a:avLst/>
          </a:prstGeom>
          <a:noFill/>
          <a:ln w="9525">
            <a:noFill/>
            <a:miter lim="800000"/>
            <a:headEnd/>
            <a:tailEnd/>
          </a:ln>
          <a:effectLst/>
        </p:spPr>
        <p:txBody>
          <a:bodyPr wrap="none">
            <a:spAutoFit/>
          </a:bodyPr>
          <a:lstStyle/>
          <a:p>
            <a:r>
              <a:rPr lang="en-US" altLang="en-US" sz="2000">
                <a:latin typeface="Times"/>
              </a:rPr>
              <a:t>Linking nodes:</a:t>
            </a:r>
          </a:p>
        </p:txBody>
      </p:sp>
      <p:pic>
        <p:nvPicPr>
          <p:cNvPr id="62470" name="Picture 6" descr="A:\CH6\OTHER.GIF"/>
          <p:cNvPicPr>
            <a:picLocks noChangeAspect="1" noChangeArrowheads="1"/>
          </p:cNvPicPr>
          <p:nvPr/>
        </p:nvPicPr>
        <p:blipFill>
          <a:blip r:embed="rId3" cstate="print"/>
          <a:srcRect/>
          <a:stretch>
            <a:fillRect/>
          </a:stretch>
        </p:blipFill>
        <p:spPr bwMode="auto">
          <a:xfrm>
            <a:off x="5638800" y="2286000"/>
            <a:ext cx="2286000" cy="1941513"/>
          </a:xfrm>
          <a:prstGeom prst="rect">
            <a:avLst/>
          </a:prstGeom>
          <a:noFill/>
        </p:spPr>
      </p:pic>
      <p:sp>
        <p:nvSpPr>
          <p:cNvPr id="62472" name="Line 8"/>
          <p:cNvSpPr>
            <a:spLocks noChangeShapeType="1"/>
          </p:cNvSpPr>
          <p:nvPr/>
        </p:nvSpPr>
        <p:spPr bwMode="auto">
          <a:xfrm>
            <a:off x="6172200" y="3124200"/>
            <a:ext cx="1066800" cy="0"/>
          </a:xfrm>
          <a:prstGeom prst="line">
            <a:avLst/>
          </a:prstGeom>
          <a:noFill/>
          <a:ln w="9525">
            <a:solidFill>
              <a:srgbClr val="CC3300"/>
            </a:solidFill>
            <a:round/>
            <a:headEnd/>
            <a:tailEnd/>
          </a:ln>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r>
              <a:rPr lang="en-US" altLang="en-US"/>
              <a:t>Hardware Architecture</a:t>
            </a:r>
            <a:br>
              <a:rPr lang="en-US" altLang="en-US"/>
            </a:br>
            <a:r>
              <a:rPr lang="en-US" altLang="en-US"/>
              <a:t>of Networks</a:t>
            </a:r>
          </a:p>
        </p:txBody>
      </p:sp>
      <p:sp>
        <p:nvSpPr>
          <p:cNvPr id="68611" name="Rectangle 3"/>
          <p:cNvSpPr>
            <a:spLocks noGrp="1" noChangeArrowheads="1"/>
          </p:cNvSpPr>
          <p:nvPr>
            <p:ph type="body" idx="1"/>
          </p:nvPr>
        </p:nvSpPr>
        <p:spPr>
          <a:xfrm>
            <a:off x="838200" y="1752600"/>
            <a:ext cx="7818438" cy="563563"/>
          </a:xfrm>
        </p:spPr>
        <p:txBody>
          <a:bodyPr>
            <a:normAutofit lnSpcReduction="10000"/>
          </a:bodyPr>
          <a:lstStyle/>
          <a:p>
            <a:r>
              <a:rPr lang="en-US" altLang="en-US"/>
              <a:t>Types of hardware used to create networks:</a:t>
            </a:r>
          </a:p>
          <a:p>
            <a:endParaRPr lang="en-US" altLang="en-US"/>
          </a:p>
          <a:p>
            <a:endParaRPr lang="en-US" altLang="en-US"/>
          </a:p>
        </p:txBody>
      </p:sp>
      <p:sp>
        <p:nvSpPr>
          <p:cNvPr id="68612" name="Text Box 4"/>
          <p:cNvSpPr txBox="1">
            <a:spLocks noChangeArrowheads="1"/>
          </p:cNvSpPr>
          <p:nvPr/>
        </p:nvSpPr>
        <p:spPr bwMode="auto">
          <a:xfrm>
            <a:off x="914400" y="2667000"/>
            <a:ext cx="7772400" cy="3390900"/>
          </a:xfrm>
          <a:prstGeom prst="rect">
            <a:avLst/>
          </a:prstGeom>
          <a:solidFill>
            <a:srgbClr val="92ADE4"/>
          </a:solidFill>
          <a:ln w="9525">
            <a:noFill/>
            <a:miter lim="800000"/>
            <a:headEnd/>
            <a:tailEnd/>
          </a:ln>
          <a:effectLst/>
        </p:spPr>
        <p:txBody>
          <a:bodyPr>
            <a:spAutoFit/>
          </a:bodyPr>
          <a:lstStyle/>
          <a:p>
            <a:pPr marL="914400" indent="-914400"/>
            <a:r>
              <a:rPr lang="en-US" altLang="en-US" sz="1600">
                <a:latin typeface="Tahoma" pitchFamily="34" charset="0"/>
              </a:rPr>
              <a:t>Hub	A device that repeats or broadcasts the network stream of information to individual nodes ( usually personal computers) </a:t>
            </a:r>
          </a:p>
          <a:p>
            <a:pPr marL="914400" indent="-914400"/>
            <a:endParaRPr lang="en-US" altLang="en-US" sz="1000">
              <a:latin typeface="Tahoma" pitchFamily="34" charset="0"/>
            </a:endParaRPr>
          </a:p>
          <a:p>
            <a:pPr marL="914400" indent="-914400"/>
            <a:r>
              <a:rPr lang="en-US" altLang="en-US" sz="1600">
                <a:latin typeface="Tahoma" pitchFamily="34" charset="0"/>
              </a:rPr>
              <a:t>Switch	A device that receives packets from its input link, and then sorts them and transmits them over the proper link that connects to the node addressed. </a:t>
            </a:r>
          </a:p>
          <a:p>
            <a:pPr marL="914400" indent="-914400"/>
            <a:endParaRPr lang="en-US" altLang="en-US" sz="1000">
              <a:latin typeface="Tahoma" pitchFamily="34" charset="0"/>
            </a:endParaRPr>
          </a:p>
          <a:p>
            <a:pPr marL="914400" indent="-914400"/>
            <a:r>
              <a:rPr lang="en-US" altLang="en-US" sz="1600">
                <a:latin typeface="Tahoma" pitchFamily="34" charset="0"/>
              </a:rPr>
              <a:t>Bridge	Transparently links two local networks that have identical rules of communication. </a:t>
            </a:r>
          </a:p>
          <a:p>
            <a:pPr marL="914400" indent="-914400"/>
            <a:endParaRPr lang="en-US" altLang="en-US" sz="1000">
              <a:latin typeface="Tahoma" pitchFamily="34" charset="0"/>
            </a:endParaRPr>
          </a:p>
          <a:p>
            <a:pPr marL="914400" indent="-914400"/>
            <a:r>
              <a:rPr lang="en-US" altLang="en-US" sz="1600">
                <a:latin typeface="Tahoma" pitchFamily="34" charset="0"/>
              </a:rPr>
              <a:t>Gateway	A link between two different networks that have different rules of communication. </a:t>
            </a:r>
          </a:p>
          <a:p>
            <a:pPr marL="914400" indent="-914400"/>
            <a:endParaRPr lang="en-US" altLang="en-US" sz="1000">
              <a:latin typeface="Tahoma" pitchFamily="34" charset="0"/>
            </a:endParaRPr>
          </a:p>
          <a:p>
            <a:pPr marL="914400" indent="-914400"/>
            <a:r>
              <a:rPr lang="en-US" altLang="en-US" sz="1600">
                <a:latin typeface="Tahoma" pitchFamily="34" charset="0"/>
              </a:rPr>
              <a:t>Router	A node that sends network packets in one of many possible directions to get them to their destination.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cablesandelectronics.com/hub-diagram.jpg"/>
          <p:cNvPicPr>
            <a:picLocks noChangeAspect="1" noChangeArrowheads="1"/>
          </p:cNvPicPr>
          <p:nvPr/>
        </p:nvPicPr>
        <p:blipFill>
          <a:blip r:embed="rId2" cstate="print"/>
          <a:srcRect/>
          <a:stretch>
            <a:fillRect/>
          </a:stretch>
        </p:blipFill>
        <p:spPr bwMode="auto">
          <a:xfrm>
            <a:off x="1981200" y="2438400"/>
            <a:ext cx="4762500" cy="4276726"/>
          </a:xfrm>
          <a:prstGeom prst="rect">
            <a:avLst/>
          </a:prstGeom>
          <a:noFill/>
        </p:spPr>
      </p:pic>
      <p:sp>
        <p:nvSpPr>
          <p:cNvPr id="5" name="Title 4"/>
          <p:cNvSpPr>
            <a:spLocks noGrp="1"/>
          </p:cNvSpPr>
          <p:nvPr>
            <p:ph type="title"/>
          </p:nvPr>
        </p:nvSpPr>
        <p:spPr/>
        <p:txBody>
          <a:bodyPr/>
          <a:lstStyle/>
          <a:p>
            <a:r>
              <a:rPr lang="en-US" dirty="0" smtClean="0"/>
              <a:t>Hub</a:t>
            </a:r>
            <a:endParaRPr lang="en-US" dirty="0"/>
          </a:p>
        </p:txBody>
      </p:sp>
      <p:sp>
        <p:nvSpPr>
          <p:cNvPr id="6" name="Content Placeholder 5"/>
          <p:cNvSpPr>
            <a:spLocks noGrp="1"/>
          </p:cNvSpPr>
          <p:nvPr>
            <p:ph idx="1"/>
          </p:nvPr>
        </p:nvSpPr>
        <p:spPr/>
        <p:txBody>
          <a:bodyPr/>
          <a:lstStyle/>
          <a:p>
            <a:r>
              <a:rPr lang="en-US" dirty="0" smtClean="0"/>
              <a:t>A hub looks like a star configuration but really implements a bus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D:\!-WORK\F&amp;D-6th_Ed\FitzGerald art\CH10\10-12.jpg"/>
          <p:cNvPicPr>
            <a:picLocks noChangeAspect="1" noChangeArrowheads="1"/>
          </p:cNvPicPr>
          <p:nvPr/>
        </p:nvPicPr>
        <p:blipFill>
          <a:blip r:embed="rId2" cstate="print"/>
          <a:srcRect/>
          <a:stretch>
            <a:fillRect/>
          </a:stretch>
        </p:blipFill>
        <p:spPr bwMode="auto">
          <a:xfrm>
            <a:off x="1309688" y="0"/>
            <a:ext cx="6462712" cy="6858000"/>
          </a:xfrm>
          <a:prstGeom prst="rect">
            <a:avLst/>
          </a:prstGeom>
          <a:noFill/>
        </p:spPr>
      </p:pic>
      <p:sp>
        <p:nvSpPr>
          <p:cNvPr id="122883" name="Text Box 3"/>
          <p:cNvSpPr txBox="1">
            <a:spLocks noChangeArrowheads="1"/>
          </p:cNvSpPr>
          <p:nvPr/>
        </p:nvSpPr>
        <p:spPr bwMode="auto">
          <a:xfrm rot="-5400000">
            <a:off x="-1369219" y="3731419"/>
            <a:ext cx="4110038" cy="457200"/>
          </a:xfrm>
          <a:prstGeom prst="rect">
            <a:avLst/>
          </a:prstGeom>
          <a:noFill/>
          <a:ln w="12700">
            <a:noFill/>
            <a:miter lim="800000"/>
            <a:headEnd type="none" w="sm" len="sm"/>
            <a:tailEnd type="none" w="sm" len="sm"/>
          </a:ln>
          <a:effectLst/>
        </p:spPr>
        <p:txBody>
          <a:bodyPr wrap="none">
            <a:spAutoFit/>
          </a:bodyPr>
          <a:lstStyle/>
          <a:p>
            <a:r>
              <a:rPr lang="en-US"/>
              <a:t>Bridge LAN / Backbone Design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A switch is a true star configuration</a:t>
            </a:r>
          </a:p>
          <a:p>
            <a:r>
              <a:rPr lang="en-US" dirty="0" smtClean="0"/>
              <a:t>Consumer devices today are switches, not hubs</a:t>
            </a:r>
            <a:endParaRPr lang="en-US" dirty="0"/>
          </a:p>
        </p:txBody>
      </p:sp>
      <p:pic>
        <p:nvPicPr>
          <p:cNvPr id="39938" name="Picture 2" descr="http://www.cablesandelectronics.com/switch-diagram.jpg"/>
          <p:cNvPicPr>
            <a:picLocks noChangeAspect="1" noChangeArrowheads="1"/>
          </p:cNvPicPr>
          <p:nvPr/>
        </p:nvPicPr>
        <p:blipFill>
          <a:blip r:embed="rId2" cstate="print"/>
          <a:srcRect/>
          <a:stretch>
            <a:fillRect/>
          </a:stretch>
        </p:blipFill>
        <p:spPr bwMode="auto">
          <a:xfrm>
            <a:off x="1828800" y="2495549"/>
            <a:ext cx="4762500" cy="436245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Switches</a:t>
            </a:r>
          </a:p>
        </p:txBody>
      </p:sp>
      <p:pic>
        <p:nvPicPr>
          <p:cNvPr id="22531" name="Picture 3" descr="D:\!-WORK\F&amp;D-6th_Ed\FitzGerald art\CH08\08-04.jpg"/>
          <p:cNvPicPr>
            <a:picLocks noChangeAspect="1" noChangeArrowheads="1"/>
          </p:cNvPicPr>
          <p:nvPr/>
        </p:nvPicPr>
        <p:blipFill>
          <a:blip r:embed="rId2" cstate="print"/>
          <a:srcRect/>
          <a:stretch>
            <a:fillRect/>
          </a:stretch>
        </p:blipFill>
        <p:spPr bwMode="auto">
          <a:xfrm>
            <a:off x="0" y="1981200"/>
            <a:ext cx="9144000" cy="3765550"/>
          </a:xfrm>
          <a:prstGeom prst="rect">
            <a:avLst/>
          </a:prstGeom>
          <a:noFill/>
        </p:spPr>
      </p:pic>
      <p:pic>
        <p:nvPicPr>
          <p:cNvPr id="22532" name="Picture 4" descr="http://www.cisco.com/warp/public/images/1/85/13785.jpg"/>
          <p:cNvPicPr>
            <a:picLocks noChangeAspect="1" noChangeArrowheads="1"/>
          </p:cNvPicPr>
          <p:nvPr/>
        </p:nvPicPr>
        <p:blipFill>
          <a:blip r:embed="rId3" cstate="print"/>
          <a:srcRect/>
          <a:stretch>
            <a:fillRect/>
          </a:stretch>
        </p:blipFill>
        <p:spPr bwMode="auto">
          <a:xfrm>
            <a:off x="3657600" y="1981200"/>
            <a:ext cx="2000250" cy="949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C4FD8603-AC8C-401F-A087-36E5B82C5EBB}" type="slidenum">
              <a:rPr lang="en-US"/>
              <a:pPr>
                <a:defRPr/>
              </a:pPr>
              <a:t>18</a:t>
            </a:fld>
            <a:endParaRPr lang="en-US"/>
          </a:p>
        </p:txBody>
      </p:sp>
      <p:sp>
        <p:nvSpPr>
          <p:cNvPr id="13315" name="Rectangle 2"/>
          <p:cNvSpPr>
            <a:spLocks noGrp="1" noChangeArrowheads="1"/>
          </p:cNvSpPr>
          <p:nvPr>
            <p:ph type="title"/>
          </p:nvPr>
        </p:nvSpPr>
        <p:spPr>
          <a:xfrm>
            <a:off x="457200" y="228600"/>
            <a:ext cx="8382000" cy="1524000"/>
          </a:xfrm>
        </p:spPr>
        <p:txBody>
          <a:bodyPr>
            <a:normAutofit fontScale="90000"/>
          </a:bodyPr>
          <a:lstStyle/>
          <a:p>
            <a:pPr eaLnBrk="1" hangingPunct="1"/>
            <a:r>
              <a:rPr lang="en-US" dirty="0" smtClean="0"/>
              <a:t>Routers </a:t>
            </a:r>
            <a:r>
              <a:rPr lang="en-US" dirty="0" smtClean="0"/>
              <a:t>connecting two </a:t>
            </a:r>
            <a:r>
              <a:rPr lang="en-US" dirty="0" err="1" smtClean="0"/>
              <a:t>WiFi</a:t>
            </a:r>
            <a:r>
              <a:rPr lang="en-US" dirty="0" smtClean="0"/>
              <a:t> networks and an Ethernet network to form an internet</a:t>
            </a:r>
            <a:endParaRPr lang="en-US" b="0" dirty="0" smtClean="0">
              <a:solidFill>
                <a:schemeClr val="tx1"/>
              </a:solidFill>
            </a:endParaRPr>
          </a:p>
        </p:txBody>
      </p:sp>
      <p:pic>
        <p:nvPicPr>
          <p:cNvPr id="13316" name="Picture 9" descr="fig04_05"/>
          <p:cNvPicPr>
            <a:picLocks noChangeAspect="1" noChangeArrowheads="1"/>
          </p:cNvPicPr>
          <p:nvPr/>
        </p:nvPicPr>
        <p:blipFill>
          <a:blip r:embed="rId2" cstate="print"/>
          <a:srcRect/>
          <a:stretch>
            <a:fillRect/>
          </a:stretch>
        </p:blipFill>
        <p:spPr bwMode="auto">
          <a:xfrm>
            <a:off x="1295400" y="1905000"/>
            <a:ext cx="6648450"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r>
              <a:rPr lang="en-US" altLang="en-US"/>
              <a:t>The Physical Organization </a:t>
            </a:r>
            <a:br>
              <a:rPr lang="en-US" altLang="en-US"/>
            </a:br>
            <a:r>
              <a:rPr lang="en-US" altLang="en-US"/>
              <a:t>of Networks</a:t>
            </a:r>
          </a:p>
        </p:txBody>
      </p:sp>
      <p:sp>
        <p:nvSpPr>
          <p:cNvPr id="53251" name="Rectangle 3"/>
          <p:cNvSpPr>
            <a:spLocks noGrp="1" noChangeArrowheads="1"/>
          </p:cNvSpPr>
          <p:nvPr>
            <p:ph type="body" idx="1"/>
          </p:nvPr>
        </p:nvSpPr>
        <p:spPr/>
        <p:txBody>
          <a:bodyPr>
            <a:normAutofit/>
          </a:bodyPr>
          <a:lstStyle/>
          <a:p>
            <a:r>
              <a:rPr lang="en-US" altLang="en-US" b="1" dirty="0"/>
              <a:t>MAN</a:t>
            </a:r>
            <a:r>
              <a:rPr lang="en-US" altLang="en-US" dirty="0"/>
              <a:t> (Metropolitan Area Network)</a:t>
            </a:r>
          </a:p>
          <a:p>
            <a:pPr lvl="1"/>
            <a:r>
              <a:rPr lang="en-US" altLang="en-US" dirty="0"/>
              <a:t>Consists of many local area networks linked together.</a:t>
            </a:r>
          </a:p>
          <a:p>
            <a:pPr lvl="1"/>
            <a:r>
              <a:rPr lang="en-US" altLang="en-US" dirty="0"/>
              <a:t>Span the distance of </a:t>
            </a:r>
            <a:r>
              <a:rPr lang="en-US" altLang="en-US" dirty="0" smtClean="0"/>
              <a:t>several </a:t>
            </a:r>
            <a:r>
              <a:rPr lang="en-US" altLang="en-US" dirty="0"/>
              <a:t>few miles.</a:t>
            </a:r>
          </a:p>
          <a:p>
            <a:pPr lvl="1">
              <a:buNone/>
            </a:pPr>
            <a:endParaRPr lang="en-US" altLang="en-US" dirty="0"/>
          </a:p>
          <a:p>
            <a:r>
              <a:rPr lang="en-US" altLang="en-US" b="1" dirty="0"/>
              <a:t>WAN</a:t>
            </a:r>
            <a:r>
              <a:rPr lang="en-US" altLang="en-US" dirty="0"/>
              <a:t> (Wide Area Network)</a:t>
            </a:r>
          </a:p>
          <a:p>
            <a:pPr lvl="1"/>
            <a:r>
              <a:rPr lang="en-US" altLang="en-US" sz="2400" dirty="0"/>
              <a:t>Consists of a number of computer networks including LANs.</a:t>
            </a:r>
          </a:p>
          <a:p>
            <a:pPr lvl="1"/>
            <a:r>
              <a:rPr lang="en-US" altLang="en-US" sz="2400" dirty="0"/>
              <a:t>Connected by many types of links.</a:t>
            </a:r>
          </a:p>
          <a:p>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altLang="en-US"/>
              <a:t>Introduction: “Everything is Connected to Everything”</a:t>
            </a:r>
          </a:p>
        </p:txBody>
      </p:sp>
      <p:sp>
        <p:nvSpPr>
          <p:cNvPr id="32771" name="Rectangle 3"/>
          <p:cNvSpPr>
            <a:spLocks noGrp="1" noChangeArrowheads="1"/>
          </p:cNvSpPr>
          <p:nvPr>
            <p:ph type="body" idx="1"/>
          </p:nvPr>
        </p:nvSpPr>
        <p:spPr/>
        <p:txBody>
          <a:bodyPr>
            <a:normAutofit fontScale="92500" lnSpcReduction="10000"/>
          </a:bodyPr>
          <a:lstStyle/>
          <a:p>
            <a:pPr>
              <a:lnSpc>
                <a:spcPct val="90000"/>
              </a:lnSpc>
            </a:pPr>
            <a:r>
              <a:rPr lang="en-US" altLang="en-US" dirty="0"/>
              <a:t>Seeds of Networking</a:t>
            </a:r>
          </a:p>
          <a:p>
            <a:pPr lvl="1">
              <a:lnSpc>
                <a:spcPct val="90000"/>
              </a:lnSpc>
            </a:pPr>
            <a:r>
              <a:rPr lang="en-US" altLang="en-US" dirty="0"/>
              <a:t>1966: ARPA (Advanced Research Projects Agency) State Defense Department’s research organization. </a:t>
            </a:r>
          </a:p>
          <a:p>
            <a:pPr lvl="2">
              <a:lnSpc>
                <a:spcPct val="90000"/>
              </a:lnSpc>
            </a:pPr>
            <a:r>
              <a:rPr lang="en-US" altLang="en-US" dirty="0"/>
              <a:t>Focused major development effort on computer networking.</a:t>
            </a:r>
          </a:p>
          <a:p>
            <a:pPr lvl="2">
              <a:lnSpc>
                <a:spcPct val="90000"/>
              </a:lnSpc>
            </a:pPr>
            <a:r>
              <a:rPr lang="en-US" altLang="en-US" dirty="0"/>
              <a:t>ARPA’s Goal: To promote research in advanced future technologies by funding university and industry research proposals.</a:t>
            </a:r>
          </a:p>
          <a:p>
            <a:pPr lvl="3">
              <a:lnSpc>
                <a:spcPct val="90000"/>
              </a:lnSpc>
              <a:spcBef>
                <a:spcPct val="0"/>
              </a:spcBef>
            </a:pPr>
            <a:r>
              <a:rPr kumimoji="0" lang="en-US" dirty="0"/>
              <a:t>Distributed communication system</a:t>
            </a:r>
          </a:p>
          <a:p>
            <a:pPr lvl="3">
              <a:lnSpc>
                <a:spcPct val="90000"/>
              </a:lnSpc>
              <a:spcBef>
                <a:spcPct val="0"/>
              </a:spcBef>
            </a:pPr>
            <a:r>
              <a:rPr kumimoji="0" lang="en-US" dirty="0"/>
              <a:t>Enable research communication</a:t>
            </a:r>
          </a:p>
          <a:p>
            <a:pPr lvl="3">
              <a:lnSpc>
                <a:spcPct val="90000"/>
              </a:lnSpc>
              <a:spcBef>
                <a:spcPct val="0"/>
              </a:spcBef>
            </a:pPr>
            <a:r>
              <a:rPr kumimoji="0" lang="en-US" dirty="0"/>
              <a:t>Enable dissimilar computers to share information</a:t>
            </a:r>
          </a:p>
          <a:p>
            <a:pPr lvl="3">
              <a:lnSpc>
                <a:spcPct val="90000"/>
              </a:lnSpc>
              <a:spcBef>
                <a:spcPct val="0"/>
              </a:spcBef>
            </a:pPr>
            <a:r>
              <a:rPr kumimoji="0" lang="en-US" dirty="0"/>
              <a:t>Reroute information automatically</a:t>
            </a:r>
          </a:p>
          <a:p>
            <a:pPr lvl="3">
              <a:lnSpc>
                <a:spcPct val="90000"/>
              </a:lnSpc>
              <a:spcBef>
                <a:spcPct val="0"/>
              </a:spcBef>
            </a:pPr>
            <a:r>
              <a:rPr kumimoji="0" lang="en-US" dirty="0"/>
              <a:t>Act as a network of networks; internetworking</a:t>
            </a:r>
            <a:endParaRPr lang="en-US" altLang="en-US" dirty="0"/>
          </a:p>
          <a:p>
            <a:pPr lvl="1">
              <a:lnSpc>
                <a:spcPct val="90000"/>
              </a:lnSpc>
            </a:pPr>
            <a:r>
              <a:rPr lang="en-US" altLang="en-US" dirty="0"/>
              <a:t>Result: Thousands of databases became available to </a:t>
            </a:r>
            <a:r>
              <a:rPr lang="en-US" altLang="en-US" dirty="0" smtClean="0"/>
              <a:t>researchers</a:t>
            </a:r>
            <a:endParaRPr lang="en-US" altLang="en-US" dirty="0"/>
          </a:p>
          <a:p>
            <a:pPr lvl="2">
              <a:lnSpc>
                <a:spcPct val="90000"/>
              </a:lnSpc>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noFill/>
          <a:ln/>
        </p:spPr>
        <p:txBody>
          <a:bodyPr lIns="92075" tIns="46038" rIns="92075" bIns="46038"/>
          <a:lstStyle/>
          <a:p>
            <a:r>
              <a:rPr lang="en-US"/>
              <a:t>Connecting Independent Networks </a:t>
            </a:r>
          </a:p>
        </p:txBody>
      </p:sp>
      <p:sp>
        <p:nvSpPr>
          <p:cNvPr id="146435" name="Rectangle 3"/>
          <p:cNvSpPr>
            <a:spLocks noGrp="1" noChangeArrowheads="1"/>
          </p:cNvSpPr>
          <p:nvPr>
            <p:ph type="body" idx="1"/>
          </p:nvPr>
        </p:nvSpPr>
        <p:spPr>
          <a:xfrm>
            <a:off x="685800" y="1981200"/>
            <a:ext cx="8458200" cy="4114800"/>
          </a:xfrm>
          <a:noFill/>
          <a:ln/>
        </p:spPr>
        <p:txBody>
          <a:bodyPr lIns="92075" tIns="46038" rIns="92075" bIns="46038"/>
          <a:lstStyle/>
          <a:p>
            <a:r>
              <a:rPr lang="en-US" dirty="0"/>
              <a:t>Router: fundamental building block of the Internet</a:t>
            </a:r>
          </a:p>
          <a:p>
            <a:pPr lvl="1"/>
            <a:r>
              <a:rPr lang="en-US" dirty="0"/>
              <a:t>Has a processor, memory, and network interface, its own specialized software</a:t>
            </a:r>
          </a:p>
          <a:p>
            <a:pPr lvl="1"/>
            <a:r>
              <a:rPr lang="en-US" dirty="0"/>
              <a:t>Connects LANs to backbone WANs</a:t>
            </a:r>
          </a:p>
          <a:p>
            <a:pPr lvl="1"/>
            <a:r>
              <a:rPr lang="en-US" dirty="0"/>
              <a:t>Forwards </a:t>
            </a:r>
            <a:r>
              <a:rPr lang="en-US" dirty="0" smtClean="0"/>
              <a:t>data from </a:t>
            </a:r>
            <a:r>
              <a:rPr lang="en-US" dirty="0"/>
              <a:t>one network to another</a:t>
            </a:r>
          </a:p>
          <a:p>
            <a:pPr lvl="1"/>
            <a:r>
              <a:rPr lang="en-US" dirty="0"/>
              <a:t>Determines best routes for </a:t>
            </a:r>
            <a:r>
              <a:rPr lang="en-US" dirty="0" smtClean="0"/>
              <a:t>data to </a:t>
            </a:r>
            <a:r>
              <a:rPr lang="en-US" dirty="0"/>
              <a:t>travel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normAutofit fontScale="90000"/>
          </a:bodyPr>
          <a:lstStyle/>
          <a:p>
            <a:r>
              <a:rPr lang="en-US"/>
              <a:t>Routers Enable Different Paths between Networks</a:t>
            </a:r>
          </a:p>
        </p:txBody>
      </p:sp>
      <p:sp>
        <p:nvSpPr>
          <p:cNvPr id="148483" name="Freeform 3"/>
          <p:cNvSpPr>
            <a:spLocks/>
          </p:cNvSpPr>
          <p:nvPr/>
        </p:nvSpPr>
        <p:spPr bwMode="auto">
          <a:xfrm>
            <a:off x="3535363" y="4033838"/>
            <a:ext cx="1401762" cy="546100"/>
          </a:xfrm>
          <a:custGeom>
            <a:avLst/>
            <a:gdLst/>
            <a:ahLst/>
            <a:cxnLst>
              <a:cxn ang="0">
                <a:pos x="397" y="0"/>
              </a:cxn>
              <a:cxn ang="0">
                <a:pos x="333" y="0"/>
              </a:cxn>
              <a:cxn ang="0">
                <a:pos x="269" y="13"/>
              </a:cxn>
              <a:cxn ang="0">
                <a:pos x="205" y="26"/>
              </a:cxn>
              <a:cxn ang="0">
                <a:pos x="154" y="38"/>
              </a:cxn>
              <a:cxn ang="0">
                <a:pos x="103" y="51"/>
              </a:cxn>
              <a:cxn ang="0">
                <a:pos x="64" y="77"/>
              </a:cxn>
              <a:cxn ang="0">
                <a:pos x="39" y="102"/>
              </a:cxn>
              <a:cxn ang="0">
                <a:pos x="13" y="128"/>
              </a:cxn>
              <a:cxn ang="0">
                <a:pos x="0" y="153"/>
              </a:cxn>
              <a:cxn ang="0">
                <a:pos x="0" y="166"/>
              </a:cxn>
              <a:cxn ang="0">
                <a:pos x="13" y="191"/>
              </a:cxn>
              <a:cxn ang="0">
                <a:pos x="26" y="217"/>
              </a:cxn>
              <a:cxn ang="0">
                <a:pos x="51" y="242"/>
              </a:cxn>
              <a:cxn ang="0">
                <a:pos x="77" y="268"/>
              </a:cxn>
              <a:cxn ang="0">
                <a:pos x="128" y="293"/>
              </a:cxn>
              <a:cxn ang="0">
                <a:pos x="167" y="306"/>
              </a:cxn>
              <a:cxn ang="0">
                <a:pos x="231" y="319"/>
              </a:cxn>
              <a:cxn ang="0">
                <a:pos x="282" y="331"/>
              </a:cxn>
              <a:cxn ang="0">
                <a:pos x="346" y="331"/>
              </a:cxn>
              <a:cxn ang="0">
                <a:pos x="423" y="344"/>
              </a:cxn>
              <a:cxn ang="0">
                <a:pos x="461" y="344"/>
              </a:cxn>
              <a:cxn ang="0">
                <a:pos x="538" y="331"/>
              </a:cxn>
              <a:cxn ang="0">
                <a:pos x="602" y="331"/>
              </a:cxn>
              <a:cxn ang="0">
                <a:pos x="653" y="319"/>
              </a:cxn>
              <a:cxn ang="0">
                <a:pos x="717" y="306"/>
              </a:cxn>
              <a:cxn ang="0">
                <a:pos x="755" y="293"/>
              </a:cxn>
              <a:cxn ang="0">
                <a:pos x="807" y="268"/>
              </a:cxn>
              <a:cxn ang="0">
                <a:pos x="832" y="242"/>
              </a:cxn>
              <a:cxn ang="0">
                <a:pos x="858" y="217"/>
              </a:cxn>
              <a:cxn ang="0">
                <a:pos x="871" y="191"/>
              </a:cxn>
              <a:cxn ang="0">
                <a:pos x="883" y="166"/>
              </a:cxn>
              <a:cxn ang="0">
                <a:pos x="883" y="153"/>
              </a:cxn>
              <a:cxn ang="0">
                <a:pos x="871" y="128"/>
              </a:cxn>
              <a:cxn ang="0">
                <a:pos x="845" y="102"/>
              </a:cxn>
              <a:cxn ang="0">
                <a:pos x="807" y="77"/>
              </a:cxn>
              <a:cxn ang="0">
                <a:pos x="768" y="51"/>
              </a:cxn>
              <a:cxn ang="0">
                <a:pos x="730" y="38"/>
              </a:cxn>
              <a:cxn ang="0">
                <a:pos x="679" y="26"/>
              </a:cxn>
              <a:cxn ang="0">
                <a:pos x="615" y="13"/>
              </a:cxn>
              <a:cxn ang="0">
                <a:pos x="551" y="0"/>
              </a:cxn>
              <a:cxn ang="0">
                <a:pos x="487" y="0"/>
              </a:cxn>
              <a:cxn ang="0">
                <a:pos x="435" y="0"/>
              </a:cxn>
            </a:cxnLst>
            <a:rect l="0" t="0" r="r" b="b"/>
            <a:pathLst>
              <a:path w="883" h="344">
                <a:moveTo>
                  <a:pt x="435" y="0"/>
                </a:moveTo>
                <a:lnTo>
                  <a:pt x="423" y="0"/>
                </a:lnTo>
                <a:lnTo>
                  <a:pt x="397" y="0"/>
                </a:lnTo>
                <a:lnTo>
                  <a:pt x="371" y="0"/>
                </a:lnTo>
                <a:lnTo>
                  <a:pt x="346" y="0"/>
                </a:lnTo>
                <a:lnTo>
                  <a:pt x="333" y="0"/>
                </a:lnTo>
                <a:lnTo>
                  <a:pt x="307" y="0"/>
                </a:lnTo>
                <a:lnTo>
                  <a:pt x="282" y="0"/>
                </a:lnTo>
                <a:lnTo>
                  <a:pt x="269" y="13"/>
                </a:lnTo>
                <a:lnTo>
                  <a:pt x="243" y="13"/>
                </a:lnTo>
                <a:lnTo>
                  <a:pt x="231" y="13"/>
                </a:lnTo>
                <a:lnTo>
                  <a:pt x="205" y="26"/>
                </a:lnTo>
                <a:lnTo>
                  <a:pt x="192" y="26"/>
                </a:lnTo>
                <a:lnTo>
                  <a:pt x="167" y="26"/>
                </a:lnTo>
                <a:lnTo>
                  <a:pt x="154" y="38"/>
                </a:lnTo>
                <a:lnTo>
                  <a:pt x="141" y="38"/>
                </a:lnTo>
                <a:lnTo>
                  <a:pt x="128" y="51"/>
                </a:lnTo>
                <a:lnTo>
                  <a:pt x="103" y="51"/>
                </a:lnTo>
                <a:lnTo>
                  <a:pt x="90" y="64"/>
                </a:lnTo>
                <a:lnTo>
                  <a:pt x="77" y="64"/>
                </a:lnTo>
                <a:lnTo>
                  <a:pt x="64" y="77"/>
                </a:lnTo>
                <a:lnTo>
                  <a:pt x="64" y="89"/>
                </a:lnTo>
                <a:lnTo>
                  <a:pt x="51" y="89"/>
                </a:lnTo>
                <a:lnTo>
                  <a:pt x="39" y="102"/>
                </a:lnTo>
                <a:lnTo>
                  <a:pt x="26" y="102"/>
                </a:lnTo>
                <a:lnTo>
                  <a:pt x="26" y="115"/>
                </a:lnTo>
                <a:lnTo>
                  <a:pt x="13" y="128"/>
                </a:lnTo>
                <a:lnTo>
                  <a:pt x="13" y="128"/>
                </a:lnTo>
                <a:lnTo>
                  <a:pt x="13" y="140"/>
                </a:lnTo>
                <a:lnTo>
                  <a:pt x="0" y="153"/>
                </a:lnTo>
                <a:lnTo>
                  <a:pt x="0" y="153"/>
                </a:lnTo>
                <a:lnTo>
                  <a:pt x="0" y="166"/>
                </a:lnTo>
                <a:lnTo>
                  <a:pt x="0" y="166"/>
                </a:lnTo>
                <a:lnTo>
                  <a:pt x="0" y="179"/>
                </a:lnTo>
                <a:lnTo>
                  <a:pt x="0" y="191"/>
                </a:lnTo>
                <a:lnTo>
                  <a:pt x="13" y="191"/>
                </a:lnTo>
                <a:lnTo>
                  <a:pt x="13" y="204"/>
                </a:lnTo>
                <a:lnTo>
                  <a:pt x="13" y="217"/>
                </a:lnTo>
                <a:lnTo>
                  <a:pt x="26" y="217"/>
                </a:lnTo>
                <a:lnTo>
                  <a:pt x="26" y="230"/>
                </a:lnTo>
                <a:lnTo>
                  <a:pt x="39" y="242"/>
                </a:lnTo>
                <a:lnTo>
                  <a:pt x="51" y="242"/>
                </a:lnTo>
                <a:lnTo>
                  <a:pt x="64" y="255"/>
                </a:lnTo>
                <a:lnTo>
                  <a:pt x="64" y="255"/>
                </a:lnTo>
                <a:lnTo>
                  <a:pt x="77" y="268"/>
                </a:lnTo>
                <a:lnTo>
                  <a:pt x="90" y="280"/>
                </a:lnTo>
                <a:lnTo>
                  <a:pt x="103" y="280"/>
                </a:lnTo>
                <a:lnTo>
                  <a:pt x="128" y="293"/>
                </a:lnTo>
                <a:lnTo>
                  <a:pt x="141" y="293"/>
                </a:lnTo>
                <a:lnTo>
                  <a:pt x="154" y="293"/>
                </a:lnTo>
                <a:lnTo>
                  <a:pt x="167" y="306"/>
                </a:lnTo>
                <a:lnTo>
                  <a:pt x="192" y="306"/>
                </a:lnTo>
                <a:lnTo>
                  <a:pt x="205" y="319"/>
                </a:lnTo>
                <a:lnTo>
                  <a:pt x="231" y="319"/>
                </a:lnTo>
                <a:lnTo>
                  <a:pt x="243" y="319"/>
                </a:lnTo>
                <a:lnTo>
                  <a:pt x="269" y="331"/>
                </a:lnTo>
                <a:lnTo>
                  <a:pt x="282" y="331"/>
                </a:lnTo>
                <a:lnTo>
                  <a:pt x="307" y="331"/>
                </a:lnTo>
                <a:lnTo>
                  <a:pt x="333" y="331"/>
                </a:lnTo>
                <a:lnTo>
                  <a:pt x="346" y="331"/>
                </a:lnTo>
                <a:lnTo>
                  <a:pt x="371" y="344"/>
                </a:lnTo>
                <a:lnTo>
                  <a:pt x="397" y="344"/>
                </a:lnTo>
                <a:lnTo>
                  <a:pt x="423" y="344"/>
                </a:lnTo>
                <a:lnTo>
                  <a:pt x="435" y="344"/>
                </a:lnTo>
                <a:lnTo>
                  <a:pt x="435" y="344"/>
                </a:lnTo>
                <a:lnTo>
                  <a:pt x="461" y="344"/>
                </a:lnTo>
                <a:lnTo>
                  <a:pt x="487" y="344"/>
                </a:lnTo>
                <a:lnTo>
                  <a:pt x="512" y="344"/>
                </a:lnTo>
                <a:lnTo>
                  <a:pt x="538" y="331"/>
                </a:lnTo>
                <a:lnTo>
                  <a:pt x="551" y="331"/>
                </a:lnTo>
                <a:lnTo>
                  <a:pt x="576" y="331"/>
                </a:lnTo>
                <a:lnTo>
                  <a:pt x="602" y="331"/>
                </a:lnTo>
                <a:lnTo>
                  <a:pt x="615" y="331"/>
                </a:lnTo>
                <a:lnTo>
                  <a:pt x="640" y="319"/>
                </a:lnTo>
                <a:lnTo>
                  <a:pt x="653" y="319"/>
                </a:lnTo>
                <a:lnTo>
                  <a:pt x="679" y="319"/>
                </a:lnTo>
                <a:lnTo>
                  <a:pt x="691" y="306"/>
                </a:lnTo>
                <a:lnTo>
                  <a:pt x="717" y="306"/>
                </a:lnTo>
                <a:lnTo>
                  <a:pt x="730" y="293"/>
                </a:lnTo>
                <a:lnTo>
                  <a:pt x="743" y="293"/>
                </a:lnTo>
                <a:lnTo>
                  <a:pt x="755" y="293"/>
                </a:lnTo>
                <a:lnTo>
                  <a:pt x="768" y="280"/>
                </a:lnTo>
                <a:lnTo>
                  <a:pt x="794" y="280"/>
                </a:lnTo>
                <a:lnTo>
                  <a:pt x="807" y="268"/>
                </a:lnTo>
                <a:lnTo>
                  <a:pt x="807" y="255"/>
                </a:lnTo>
                <a:lnTo>
                  <a:pt x="819" y="255"/>
                </a:lnTo>
                <a:lnTo>
                  <a:pt x="832" y="242"/>
                </a:lnTo>
                <a:lnTo>
                  <a:pt x="845" y="242"/>
                </a:lnTo>
                <a:lnTo>
                  <a:pt x="858" y="230"/>
                </a:lnTo>
                <a:lnTo>
                  <a:pt x="858" y="217"/>
                </a:lnTo>
                <a:lnTo>
                  <a:pt x="871" y="217"/>
                </a:lnTo>
                <a:lnTo>
                  <a:pt x="871" y="204"/>
                </a:lnTo>
                <a:lnTo>
                  <a:pt x="871" y="191"/>
                </a:lnTo>
                <a:lnTo>
                  <a:pt x="883" y="191"/>
                </a:lnTo>
                <a:lnTo>
                  <a:pt x="883" y="179"/>
                </a:lnTo>
                <a:lnTo>
                  <a:pt x="883" y="166"/>
                </a:lnTo>
                <a:lnTo>
                  <a:pt x="883" y="166"/>
                </a:lnTo>
                <a:lnTo>
                  <a:pt x="883" y="153"/>
                </a:lnTo>
                <a:lnTo>
                  <a:pt x="883" y="153"/>
                </a:lnTo>
                <a:lnTo>
                  <a:pt x="871" y="140"/>
                </a:lnTo>
                <a:lnTo>
                  <a:pt x="871" y="128"/>
                </a:lnTo>
                <a:lnTo>
                  <a:pt x="871" y="128"/>
                </a:lnTo>
                <a:lnTo>
                  <a:pt x="858" y="115"/>
                </a:lnTo>
                <a:lnTo>
                  <a:pt x="858" y="102"/>
                </a:lnTo>
                <a:lnTo>
                  <a:pt x="845" y="102"/>
                </a:lnTo>
                <a:lnTo>
                  <a:pt x="832" y="89"/>
                </a:lnTo>
                <a:lnTo>
                  <a:pt x="819" y="89"/>
                </a:lnTo>
                <a:lnTo>
                  <a:pt x="807" y="77"/>
                </a:lnTo>
                <a:lnTo>
                  <a:pt x="807" y="64"/>
                </a:lnTo>
                <a:lnTo>
                  <a:pt x="794" y="64"/>
                </a:lnTo>
                <a:lnTo>
                  <a:pt x="768" y="51"/>
                </a:lnTo>
                <a:lnTo>
                  <a:pt x="755" y="51"/>
                </a:lnTo>
                <a:lnTo>
                  <a:pt x="743" y="38"/>
                </a:lnTo>
                <a:lnTo>
                  <a:pt x="730" y="38"/>
                </a:lnTo>
                <a:lnTo>
                  <a:pt x="717" y="26"/>
                </a:lnTo>
                <a:lnTo>
                  <a:pt x="691" y="26"/>
                </a:lnTo>
                <a:lnTo>
                  <a:pt x="679" y="26"/>
                </a:lnTo>
                <a:lnTo>
                  <a:pt x="653" y="13"/>
                </a:lnTo>
                <a:lnTo>
                  <a:pt x="640" y="13"/>
                </a:lnTo>
                <a:lnTo>
                  <a:pt x="615" y="13"/>
                </a:lnTo>
                <a:lnTo>
                  <a:pt x="602" y="0"/>
                </a:lnTo>
                <a:lnTo>
                  <a:pt x="576" y="0"/>
                </a:lnTo>
                <a:lnTo>
                  <a:pt x="551" y="0"/>
                </a:lnTo>
                <a:lnTo>
                  <a:pt x="538" y="0"/>
                </a:lnTo>
                <a:lnTo>
                  <a:pt x="512" y="0"/>
                </a:lnTo>
                <a:lnTo>
                  <a:pt x="487" y="0"/>
                </a:lnTo>
                <a:lnTo>
                  <a:pt x="461" y="0"/>
                </a:lnTo>
                <a:lnTo>
                  <a:pt x="435" y="0"/>
                </a:lnTo>
                <a:lnTo>
                  <a:pt x="435" y="0"/>
                </a:lnTo>
                <a:close/>
              </a:path>
            </a:pathLst>
          </a:custGeom>
          <a:solidFill>
            <a:srgbClr val="CCCCCC"/>
          </a:solidFill>
          <a:ln w="9525">
            <a:noFill/>
            <a:round/>
            <a:headEnd/>
            <a:tailEnd/>
          </a:ln>
        </p:spPr>
        <p:txBody>
          <a:bodyPr/>
          <a:lstStyle/>
          <a:p>
            <a:endParaRPr lang="en-US"/>
          </a:p>
        </p:txBody>
      </p:sp>
      <p:sp>
        <p:nvSpPr>
          <p:cNvPr id="148484" name="Freeform 4"/>
          <p:cNvSpPr>
            <a:spLocks/>
          </p:cNvSpPr>
          <p:nvPr/>
        </p:nvSpPr>
        <p:spPr bwMode="auto">
          <a:xfrm>
            <a:off x="3170238" y="4459288"/>
            <a:ext cx="588962" cy="1293812"/>
          </a:xfrm>
          <a:custGeom>
            <a:avLst/>
            <a:gdLst/>
            <a:ahLst/>
            <a:cxnLst>
              <a:cxn ang="0">
                <a:pos x="230" y="815"/>
              </a:cxn>
              <a:cxn ang="0">
                <a:pos x="0" y="815"/>
              </a:cxn>
              <a:cxn ang="0">
                <a:pos x="0" y="0"/>
              </a:cxn>
              <a:cxn ang="0">
                <a:pos x="371" y="0"/>
              </a:cxn>
            </a:cxnLst>
            <a:rect l="0" t="0" r="r" b="b"/>
            <a:pathLst>
              <a:path w="371" h="815">
                <a:moveTo>
                  <a:pt x="230" y="815"/>
                </a:moveTo>
                <a:lnTo>
                  <a:pt x="0" y="815"/>
                </a:lnTo>
                <a:lnTo>
                  <a:pt x="0" y="0"/>
                </a:lnTo>
                <a:lnTo>
                  <a:pt x="371" y="0"/>
                </a:lnTo>
              </a:path>
            </a:pathLst>
          </a:custGeom>
          <a:noFill/>
          <a:ln w="41275">
            <a:solidFill>
              <a:srgbClr val="ACBBD2"/>
            </a:solidFill>
            <a:prstDash val="solid"/>
            <a:round/>
            <a:headEnd/>
            <a:tailEnd/>
          </a:ln>
        </p:spPr>
        <p:txBody>
          <a:bodyPr/>
          <a:lstStyle/>
          <a:p>
            <a:endParaRPr lang="en-US"/>
          </a:p>
        </p:txBody>
      </p:sp>
      <p:sp>
        <p:nvSpPr>
          <p:cNvPr id="148485" name="Freeform 5"/>
          <p:cNvSpPr>
            <a:spLocks/>
          </p:cNvSpPr>
          <p:nvPr/>
        </p:nvSpPr>
        <p:spPr bwMode="auto">
          <a:xfrm>
            <a:off x="3433763" y="5672138"/>
            <a:ext cx="244475" cy="141287"/>
          </a:xfrm>
          <a:custGeom>
            <a:avLst/>
            <a:gdLst/>
            <a:ahLst/>
            <a:cxnLst>
              <a:cxn ang="0">
                <a:pos x="26" y="39"/>
              </a:cxn>
              <a:cxn ang="0">
                <a:pos x="0" y="0"/>
              </a:cxn>
              <a:cxn ang="0">
                <a:pos x="0" y="0"/>
              </a:cxn>
              <a:cxn ang="0">
                <a:pos x="0" y="0"/>
              </a:cxn>
              <a:cxn ang="0">
                <a:pos x="26" y="0"/>
              </a:cxn>
              <a:cxn ang="0">
                <a:pos x="51" y="13"/>
              </a:cxn>
              <a:cxn ang="0">
                <a:pos x="77" y="26"/>
              </a:cxn>
              <a:cxn ang="0">
                <a:pos x="77" y="26"/>
              </a:cxn>
              <a:cxn ang="0">
                <a:pos x="103" y="39"/>
              </a:cxn>
              <a:cxn ang="0">
                <a:pos x="128" y="39"/>
              </a:cxn>
              <a:cxn ang="0">
                <a:pos x="154" y="51"/>
              </a:cxn>
              <a:cxn ang="0">
                <a:pos x="154" y="51"/>
              </a:cxn>
              <a:cxn ang="0">
                <a:pos x="128" y="51"/>
              </a:cxn>
              <a:cxn ang="0">
                <a:pos x="103" y="51"/>
              </a:cxn>
              <a:cxn ang="0">
                <a:pos x="77" y="64"/>
              </a:cxn>
              <a:cxn ang="0">
                <a:pos x="77" y="64"/>
              </a:cxn>
              <a:cxn ang="0">
                <a:pos x="51" y="64"/>
              </a:cxn>
              <a:cxn ang="0">
                <a:pos x="13" y="77"/>
              </a:cxn>
              <a:cxn ang="0">
                <a:pos x="0" y="89"/>
              </a:cxn>
              <a:cxn ang="0">
                <a:pos x="0" y="89"/>
              </a:cxn>
              <a:cxn ang="0">
                <a:pos x="0" y="89"/>
              </a:cxn>
              <a:cxn ang="0">
                <a:pos x="26" y="39"/>
              </a:cxn>
            </a:cxnLst>
            <a:rect l="0" t="0" r="r" b="b"/>
            <a:pathLst>
              <a:path w="154" h="89">
                <a:moveTo>
                  <a:pt x="26" y="39"/>
                </a:moveTo>
                <a:lnTo>
                  <a:pt x="0" y="0"/>
                </a:lnTo>
                <a:lnTo>
                  <a:pt x="0" y="0"/>
                </a:lnTo>
                <a:lnTo>
                  <a:pt x="0" y="0"/>
                </a:lnTo>
                <a:lnTo>
                  <a:pt x="26" y="0"/>
                </a:lnTo>
                <a:lnTo>
                  <a:pt x="51" y="13"/>
                </a:lnTo>
                <a:lnTo>
                  <a:pt x="77" y="26"/>
                </a:lnTo>
                <a:lnTo>
                  <a:pt x="77" y="26"/>
                </a:lnTo>
                <a:lnTo>
                  <a:pt x="103" y="39"/>
                </a:lnTo>
                <a:lnTo>
                  <a:pt x="128" y="39"/>
                </a:lnTo>
                <a:lnTo>
                  <a:pt x="154" y="51"/>
                </a:lnTo>
                <a:lnTo>
                  <a:pt x="154" y="51"/>
                </a:lnTo>
                <a:lnTo>
                  <a:pt x="128" y="51"/>
                </a:lnTo>
                <a:lnTo>
                  <a:pt x="103" y="51"/>
                </a:lnTo>
                <a:lnTo>
                  <a:pt x="77" y="64"/>
                </a:lnTo>
                <a:lnTo>
                  <a:pt x="77" y="64"/>
                </a:lnTo>
                <a:lnTo>
                  <a:pt x="51" y="64"/>
                </a:lnTo>
                <a:lnTo>
                  <a:pt x="13" y="77"/>
                </a:lnTo>
                <a:lnTo>
                  <a:pt x="0" y="89"/>
                </a:lnTo>
                <a:lnTo>
                  <a:pt x="0" y="89"/>
                </a:lnTo>
                <a:lnTo>
                  <a:pt x="0" y="89"/>
                </a:lnTo>
                <a:lnTo>
                  <a:pt x="26" y="39"/>
                </a:lnTo>
                <a:close/>
              </a:path>
            </a:pathLst>
          </a:custGeom>
          <a:solidFill>
            <a:srgbClr val="ACBBD2"/>
          </a:solidFill>
          <a:ln w="9525">
            <a:noFill/>
            <a:round/>
            <a:headEnd/>
            <a:tailEnd/>
          </a:ln>
        </p:spPr>
        <p:txBody>
          <a:bodyPr/>
          <a:lstStyle/>
          <a:p>
            <a:endParaRPr lang="en-US"/>
          </a:p>
        </p:txBody>
      </p:sp>
      <p:sp>
        <p:nvSpPr>
          <p:cNvPr id="148486" name="Freeform 6"/>
          <p:cNvSpPr>
            <a:spLocks/>
          </p:cNvSpPr>
          <p:nvPr/>
        </p:nvSpPr>
        <p:spPr bwMode="auto">
          <a:xfrm>
            <a:off x="5770563" y="3022600"/>
            <a:ext cx="1951037" cy="768350"/>
          </a:xfrm>
          <a:custGeom>
            <a:avLst/>
            <a:gdLst/>
            <a:ahLst/>
            <a:cxnLst>
              <a:cxn ang="0">
                <a:pos x="576" y="0"/>
              </a:cxn>
              <a:cxn ang="0">
                <a:pos x="499" y="0"/>
              </a:cxn>
              <a:cxn ang="0">
                <a:pos x="435" y="13"/>
              </a:cxn>
              <a:cxn ang="0">
                <a:pos x="384" y="13"/>
              </a:cxn>
              <a:cxn ang="0">
                <a:pos x="320" y="26"/>
              </a:cxn>
              <a:cxn ang="0">
                <a:pos x="269" y="38"/>
              </a:cxn>
              <a:cxn ang="0">
                <a:pos x="218" y="51"/>
              </a:cxn>
              <a:cxn ang="0">
                <a:pos x="167" y="77"/>
              </a:cxn>
              <a:cxn ang="0">
                <a:pos x="128" y="89"/>
              </a:cxn>
              <a:cxn ang="0">
                <a:pos x="90" y="115"/>
              </a:cxn>
              <a:cxn ang="0">
                <a:pos x="64" y="140"/>
              </a:cxn>
              <a:cxn ang="0">
                <a:pos x="39" y="166"/>
              </a:cxn>
              <a:cxn ang="0">
                <a:pos x="13" y="191"/>
              </a:cxn>
              <a:cxn ang="0">
                <a:pos x="13" y="217"/>
              </a:cxn>
              <a:cxn ang="0">
                <a:pos x="0" y="242"/>
              </a:cxn>
              <a:cxn ang="0">
                <a:pos x="0" y="255"/>
              </a:cxn>
              <a:cxn ang="0">
                <a:pos x="13" y="280"/>
              </a:cxn>
              <a:cxn ang="0">
                <a:pos x="26" y="306"/>
              </a:cxn>
              <a:cxn ang="0">
                <a:pos x="51" y="331"/>
              </a:cxn>
              <a:cxn ang="0">
                <a:pos x="77" y="357"/>
              </a:cxn>
              <a:cxn ang="0">
                <a:pos x="115" y="382"/>
              </a:cxn>
              <a:cxn ang="0">
                <a:pos x="154" y="395"/>
              </a:cxn>
              <a:cxn ang="0">
                <a:pos x="192" y="421"/>
              </a:cxn>
              <a:cxn ang="0">
                <a:pos x="243" y="433"/>
              </a:cxn>
              <a:cxn ang="0">
                <a:pos x="307" y="446"/>
              </a:cxn>
              <a:cxn ang="0">
                <a:pos x="359" y="459"/>
              </a:cxn>
              <a:cxn ang="0">
                <a:pos x="423" y="472"/>
              </a:cxn>
              <a:cxn ang="0">
                <a:pos x="487" y="472"/>
              </a:cxn>
              <a:cxn ang="0">
                <a:pos x="551" y="484"/>
              </a:cxn>
              <a:cxn ang="0">
                <a:pos x="615" y="484"/>
              </a:cxn>
              <a:cxn ang="0">
                <a:pos x="666" y="484"/>
              </a:cxn>
              <a:cxn ang="0">
                <a:pos x="730" y="484"/>
              </a:cxn>
              <a:cxn ang="0">
                <a:pos x="794" y="472"/>
              </a:cxn>
              <a:cxn ang="0">
                <a:pos x="858" y="459"/>
              </a:cxn>
              <a:cxn ang="0">
                <a:pos x="922" y="459"/>
              </a:cxn>
              <a:cxn ang="0">
                <a:pos x="973" y="433"/>
              </a:cxn>
              <a:cxn ang="0">
                <a:pos x="1024" y="421"/>
              </a:cxn>
              <a:cxn ang="0">
                <a:pos x="1063" y="408"/>
              </a:cxn>
              <a:cxn ang="0">
                <a:pos x="1114" y="382"/>
              </a:cxn>
              <a:cxn ang="0">
                <a:pos x="1152" y="370"/>
              </a:cxn>
              <a:cxn ang="0">
                <a:pos x="1178" y="344"/>
              </a:cxn>
              <a:cxn ang="0">
                <a:pos x="1203" y="319"/>
              </a:cxn>
              <a:cxn ang="0">
                <a:pos x="1216" y="293"/>
              </a:cxn>
              <a:cxn ang="0">
                <a:pos x="1229" y="268"/>
              </a:cxn>
              <a:cxn ang="0">
                <a:pos x="1229" y="242"/>
              </a:cxn>
              <a:cxn ang="0">
                <a:pos x="1229" y="217"/>
              </a:cxn>
              <a:cxn ang="0">
                <a:pos x="1229" y="191"/>
              </a:cxn>
              <a:cxn ang="0">
                <a:pos x="1203" y="166"/>
              </a:cxn>
              <a:cxn ang="0">
                <a:pos x="1191" y="140"/>
              </a:cxn>
              <a:cxn ang="0">
                <a:pos x="1152" y="127"/>
              </a:cxn>
              <a:cxn ang="0">
                <a:pos x="1127" y="102"/>
              </a:cxn>
              <a:cxn ang="0">
                <a:pos x="1088" y="77"/>
              </a:cxn>
              <a:cxn ang="0">
                <a:pos x="1037" y="64"/>
              </a:cxn>
              <a:cxn ang="0">
                <a:pos x="986" y="51"/>
              </a:cxn>
              <a:cxn ang="0">
                <a:pos x="935" y="26"/>
              </a:cxn>
              <a:cxn ang="0">
                <a:pos x="883" y="26"/>
              </a:cxn>
              <a:cxn ang="0">
                <a:pos x="819" y="13"/>
              </a:cxn>
              <a:cxn ang="0">
                <a:pos x="755" y="0"/>
              </a:cxn>
              <a:cxn ang="0">
                <a:pos x="691" y="0"/>
              </a:cxn>
              <a:cxn ang="0">
                <a:pos x="615" y="0"/>
              </a:cxn>
            </a:cxnLst>
            <a:rect l="0" t="0" r="r" b="b"/>
            <a:pathLst>
              <a:path w="1229" h="484">
                <a:moveTo>
                  <a:pt x="615" y="0"/>
                </a:moveTo>
                <a:lnTo>
                  <a:pt x="589" y="0"/>
                </a:lnTo>
                <a:lnTo>
                  <a:pt x="576" y="0"/>
                </a:lnTo>
                <a:lnTo>
                  <a:pt x="551" y="0"/>
                </a:lnTo>
                <a:lnTo>
                  <a:pt x="525" y="0"/>
                </a:lnTo>
                <a:lnTo>
                  <a:pt x="499" y="0"/>
                </a:lnTo>
                <a:lnTo>
                  <a:pt x="487" y="0"/>
                </a:lnTo>
                <a:lnTo>
                  <a:pt x="461" y="0"/>
                </a:lnTo>
                <a:lnTo>
                  <a:pt x="435" y="13"/>
                </a:lnTo>
                <a:lnTo>
                  <a:pt x="423" y="13"/>
                </a:lnTo>
                <a:lnTo>
                  <a:pt x="397" y="13"/>
                </a:lnTo>
                <a:lnTo>
                  <a:pt x="384" y="13"/>
                </a:lnTo>
                <a:lnTo>
                  <a:pt x="359" y="26"/>
                </a:lnTo>
                <a:lnTo>
                  <a:pt x="333" y="26"/>
                </a:lnTo>
                <a:lnTo>
                  <a:pt x="320" y="26"/>
                </a:lnTo>
                <a:lnTo>
                  <a:pt x="307" y="26"/>
                </a:lnTo>
                <a:lnTo>
                  <a:pt x="282" y="38"/>
                </a:lnTo>
                <a:lnTo>
                  <a:pt x="269" y="38"/>
                </a:lnTo>
                <a:lnTo>
                  <a:pt x="243" y="51"/>
                </a:lnTo>
                <a:lnTo>
                  <a:pt x="231" y="51"/>
                </a:lnTo>
                <a:lnTo>
                  <a:pt x="218" y="51"/>
                </a:lnTo>
                <a:lnTo>
                  <a:pt x="192" y="64"/>
                </a:lnTo>
                <a:lnTo>
                  <a:pt x="179" y="64"/>
                </a:lnTo>
                <a:lnTo>
                  <a:pt x="167" y="77"/>
                </a:lnTo>
                <a:lnTo>
                  <a:pt x="154" y="77"/>
                </a:lnTo>
                <a:lnTo>
                  <a:pt x="141" y="89"/>
                </a:lnTo>
                <a:lnTo>
                  <a:pt x="128" y="89"/>
                </a:lnTo>
                <a:lnTo>
                  <a:pt x="115" y="102"/>
                </a:lnTo>
                <a:lnTo>
                  <a:pt x="103" y="102"/>
                </a:lnTo>
                <a:lnTo>
                  <a:pt x="90" y="115"/>
                </a:lnTo>
                <a:lnTo>
                  <a:pt x="77" y="127"/>
                </a:lnTo>
                <a:lnTo>
                  <a:pt x="64" y="127"/>
                </a:lnTo>
                <a:lnTo>
                  <a:pt x="64" y="140"/>
                </a:lnTo>
                <a:lnTo>
                  <a:pt x="51" y="140"/>
                </a:lnTo>
                <a:lnTo>
                  <a:pt x="39" y="153"/>
                </a:lnTo>
                <a:lnTo>
                  <a:pt x="39" y="166"/>
                </a:lnTo>
                <a:lnTo>
                  <a:pt x="26" y="166"/>
                </a:lnTo>
                <a:lnTo>
                  <a:pt x="26" y="178"/>
                </a:lnTo>
                <a:lnTo>
                  <a:pt x="13" y="191"/>
                </a:lnTo>
                <a:lnTo>
                  <a:pt x="13" y="191"/>
                </a:lnTo>
                <a:lnTo>
                  <a:pt x="13" y="204"/>
                </a:lnTo>
                <a:lnTo>
                  <a:pt x="13" y="217"/>
                </a:lnTo>
                <a:lnTo>
                  <a:pt x="0" y="217"/>
                </a:lnTo>
                <a:lnTo>
                  <a:pt x="0" y="229"/>
                </a:lnTo>
                <a:lnTo>
                  <a:pt x="0" y="242"/>
                </a:lnTo>
                <a:lnTo>
                  <a:pt x="0" y="242"/>
                </a:lnTo>
                <a:lnTo>
                  <a:pt x="0" y="255"/>
                </a:lnTo>
                <a:lnTo>
                  <a:pt x="0" y="255"/>
                </a:lnTo>
                <a:lnTo>
                  <a:pt x="13" y="268"/>
                </a:lnTo>
                <a:lnTo>
                  <a:pt x="13" y="280"/>
                </a:lnTo>
                <a:lnTo>
                  <a:pt x="13" y="280"/>
                </a:lnTo>
                <a:lnTo>
                  <a:pt x="13" y="293"/>
                </a:lnTo>
                <a:lnTo>
                  <a:pt x="26" y="306"/>
                </a:lnTo>
                <a:lnTo>
                  <a:pt x="26" y="306"/>
                </a:lnTo>
                <a:lnTo>
                  <a:pt x="39" y="319"/>
                </a:lnTo>
                <a:lnTo>
                  <a:pt x="39" y="331"/>
                </a:lnTo>
                <a:lnTo>
                  <a:pt x="51" y="331"/>
                </a:lnTo>
                <a:lnTo>
                  <a:pt x="64" y="344"/>
                </a:lnTo>
                <a:lnTo>
                  <a:pt x="64" y="344"/>
                </a:lnTo>
                <a:lnTo>
                  <a:pt x="77" y="357"/>
                </a:lnTo>
                <a:lnTo>
                  <a:pt x="90" y="370"/>
                </a:lnTo>
                <a:lnTo>
                  <a:pt x="103" y="370"/>
                </a:lnTo>
                <a:lnTo>
                  <a:pt x="115" y="382"/>
                </a:lnTo>
                <a:lnTo>
                  <a:pt x="128" y="382"/>
                </a:lnTo>
                <a:lnTo>
                  <a:pt x="141" y="395"/>
                </a:lnTo>
                <a:lnTo>
                  <a:pt x="154" y="395"/>
                </a:lnTo>
                <a:lnTo>
                  <a:pt x="167" y="408"/>
                </a:lnTo>
                <a:lnTo>
                  <a:pt x="179" y="408"/>
                </a:lnTo>
                <a:lnTo>
                  <a:pt x="192" y="421"/>
                </a:lnTo>
                <a:lnTo>
                  <a:pt x="218" y="421"/>
                </a:lnTo>
                <a:lnTo>
                  <a:pt x="231" y="433"/>
                </a:lnTo>
                <a:lnTo>
                  <a:pt x="243" y="433"/>
                </a:lnTo>
                <a:lnTo>
                  <a:pt x="269" y="433"/>
                </a:lnTo>
                <a:lnTo>
                  <a:pt x="282" y="446"/>
                </a:lnTo>
                <a:lnTo>
                  <a:pt x="307" y="446"/>
                </a:lnTo>
                <a:lnTo>
                  <a:pt x="320" y="459"/>
                </a:lnTo>
                <a:lnTo>
                  <a:pt x="333" y="459"/>
                </a:lnTo>
                <a:lnTo>
                  <a:pt x="359" y="459"/>
                </a:lnTo>
                <a:lnTo>
                  <a:pt x="384" y="459"/>
                </a:lnTo>
                <a:lnTo>
                  <a:pt x="397" y="472"/>
                </a:lnTo>
                <a:lnTo>
                  <a:pt x="423" y="472"/>
                </a:lnTo>
                <a:lnTo>
                  <a:pt x="435" y="472"/>
                </a:lnTo>
                <a:lnTo>
                  <a:pt x="461" y="472"/>
                </a:lnTo>
                <a:lnTo>
                  <a:pt x="487" y="472"/>
                </a:lnTo>
                <a:lnTo>
                  <a:pt x="499" y="484"/>
                </a:lnTo>
                <a:lnTo>
                  <a:pt x="525" y="484"/>
                </a:lnTo>
                <a:lnTo>
                  <a:pt x="551" y="484"/>
                </a:lnTo>
                <a:lnTo>
                  <a:pt x="576" y="484"/>
                </a:lnTo>
                <a:lnTo>
                  <a:pt x="589" y="484"/>
                </a:lnTo>
                <a:lnTo>
                  <a:pt x="615" y="484"/>
                </a:lnTo>
                <a:lnTo>
                  <a:pt x="615" y="484"/>
                </a:lnTo>
                <a:lnTo>
                  <a:pt x="640" y="484"/>
                </a:lnTo>
                <a:lnTo>
                  <a:pt x="666" y="484"/>
                </a:lnTo>
                <a:lnTo>
                  <a:pt x="691" y="484"/>
                </a:lnTo>
                <a:lnTo>
                  <a:pt x="704" y="484"/>
                </a:lnTo>
                <a:lnTo>
                  <a:pt x="730" y="484"/>
                </a:lnTo>
                <a:lnTo>
                  <a:pt x="755" y="472"/>
                </a:lnTo>
                <a:lnTo>
                  <a:pt x="781" y="472"/>
                </a:lnTo>
                <a:lnTo>
                  <a:pt x="794" y="472"/>
                </a:lnTo>
                <a:lnTo>
                  <a:pt x="819" y="472"/>
                </a:lnTo>
                <a:lnTo>
                  <a:pt x="832" y="472"/>
                </a:lnTo>
                <a:lnTo>
                  <a:pt x="858" y="459"/>
                </a:lnTo>
                <a:lnTo>
                  <a:pt x="883" y="459"/>
                </a:lnTo>
                <a:lnTo>
                  <a:pt x="896" y="459"/>
                </a:lnTo>
                <a:lnTo>
                  <a:pt x="922" y="459"/>
                </a:lnTo>
                <a:lnTo>
                  <a:pt x="935" y="446"/>
                </a:lnTo>
                <a:lnTo>
                  <a:pt x="947" y="446"/>
                </a:lnTo>
                <a:lnTo>
                  <a:pt x="973" y="433"/>
                </a:lnTo>
                <a:lnTo>
                  <a:pt x="986" y="433"/>
                </a:lnTo>
                <a:lnTo>
                  <a:pt x="1011" y="433"/>
                </a:lnTo>
                <a:lnTo>
                  <a:pt x="1024" y="421"/>
                </a:lnTo>
                <a:lnTo>
                  <a:pt x="1037" y="421"/>
                </a:lnTo>
                <a:lnTo>
                  <a:pt x="1050" y="408"/>
                </a:lnTo>
                <a:lnTo>
                  <a:pt x="1063" y="408"/>
                </a:lnTo>
                <a:lnTo>
                  <a:pt x="1088" y="395"/>
                </a:lnTo>
                <a:lnTo>
                  <a:pt x="1101" y="395"/>
                </a:lnTo>
                <a:lnTo>
                  <a:pt x="1114" y="382"/>
                </a:lnTo>
                <a:lnTo>
                  <a:pt x="1127" y="382"/>
                </a:lnTo>
                <a:lnTo>
                  <a:pt x="1139" y="370"/>
                </a:lnTo>
                <a:lnTo>
                  <a:pt x="1152" y="370"/>
                </a:lnTo>
                <a:lnTo>
                  <a:pt x="1152" y="357"/>
                </a:lnTo>
                <a:lnTo>
                  <a:pt x="1165" y="344"/>
                </a:lnTo>
                <a:lnTo>
                  <a:pt x="1178" y="344"/>
                </a:lnTo>
                <a:lnTo>
                  <a:pt x="1191" y="331"/>
                </a:lnTo>
                <a:lnTo>
                  <a:pt x="1191" y="331"/>
                </a:lnTo>
                <a:lnTo>
                  <a:pt x="1203" y="319"/>
                </a:lnTo>
                <a:lnTo>
                  <a:pt x="1203" y="306"/>
                </a:lnTo>
                <a:lnTo>
                  <a:pt x="1216" y="306"/>
                </a:lnTo>
                <a:lnTo>
                  <a:pt x="1216" y="293"/>
                </a:lnTo>
                <a:lnTo>
                  <a:pt x="1229" y="280"/>
                </a:lnTo>
                <a:lnTo>
                  <a:pt x="1229" y="280"/>
                </a:lnTo>
                <a:lnTo>
                  <a:pt x="1229" y="268"/>
                </a:lnTo>
                <a:lnTo>
                  <a:pt x="1229" y="255"/>
                </a:lnTo>
                <a:lnTo>
                  <a:pt x="1229" y="255"/>
                </a:lnTo>
                <a:lnTo>
                  <a:pt x="1229" y="242"/>
                </a:lnTo>
                <a:lnTo>
                  <a:pt x="1229" y="242"/>
                </a:lnTo>
                <a:lnTo>
                  <a:pt x="1229" y="229"/>
                </a:lnTo>
                <a:lnTo>
                  <a:pt x="1229" y="217"/>
                </a:lnTo>
                <a:lnTo>
                  <a:pt x="1229" y="217"/>
                </a:lnTo>
                <a:lnTo>
                  <a:pt x="1229" y="204"/>
                </a:lnTo>
                <a:lnTo>
                  <a:pt x="1229" y="191"/>
                </a:lnTo>
                <a:lnTo>
                  <a:pt x="1216" y="191"/>
                </a:lnTo>
                <a:lnTo>
                  <a:pt x="1216" y="178"/>
                </a:lnTo>
                <a:lnTo>
                  <a:pt x="1203" y="166"/>
                </a:lnTo>
                <a:lnTo>
                  <a:pt x="1203" y="166"/>
                </a:lnTo>
                <a:lnTo>
                  <a:pt x="1191" y="153"/>
                </a:lnTo>
                <a:lnTo>
                  <a:pt x="1191" y="140"/>
                </a:lnTo>
                <a:lnTo>
                  <a:pt x="1178" y="140"/>
                </a:lnTo>
                <a:lnTo>
                  <a:pt x="1165" y="127"/>
                </a:lnTo>
                <a:lnTo>
                  <a:pt x="1152" y="127"/>
                </a:lnTo>
                <a:lnTo>
                  <a:pt x="1152" y="115"/>
                </a:lnTo>
                <a:lnTo>
                  <a:pt x="1139" y="102"/>
                </a:lnTo>
                <a:lnTo>
                  <a:pt x="1127" y="102"/>
                </a:lnTo>
                <a:lnTo>
                  <a:pt x="1114" y="89"/>
                </a:lnTo>
                <a:lnTo>
                  <a:pt x="1101" y="89"/>
                </a:lnTo>
                <a:lnTo>
                  <a:pt x="1088" y="77"/>
                </a:lnTo>
                <a:lnTo>
                  <a:pt x="1063" y="77"/>
                </a:lnTo>
                <a:lnTo>
                  <a:pt x="1050" y="64"/>
                </a:lnTo>
                <a:lnTo>
                  <a:pt x="1037" y="64"/>
                </a:lnTo>
                <a:lnTo>
                  <a:pt x="1024" y="51"/>
                </a:lnTo>
                <a:lnTo>
                  <a:pt x="1011" y="51"/>
                </a:lnTo>
                <a:lnTo>
                  <a:pt x="986" y="51"/>
                </a:lnTo>
                <a:lnTo>
                  <a:pt x="973" y="38"/>
                </a:lnTo>
                <a:lnTo>
                  <a:pt x="947" y="38"/>
                </a:lnTo>
                <a:lnTo>
                  <a:pt x="935" y="26"/>
                </a:lnTo>
                <a:lnTo>
                  <a:pt x="922" y="26"/>
                </a:lnTo>
                <a:lnTo>
                  <a:pt x="896" y="26"/>
                </a:lnTo>
                <a:lnTo>
                  <a:pt x="883" y="26"/>
                </a:lnTo>
                <a:lnTo>
                  <a:pt x="858" y="13"/>
                </a:lnTo>
                <a:lnTo>
                  <a:pt x="832" y="13"/>
                </a:lnTo>
                <a:lnTo>
                  <a:pt x="819" y="13"/>
                </a:lnTo>
                <a:lnTo>
                  <a:pt x="794" y="13"/>
                </a:lnTo>
                <a:lnTo>
                  <a:pt x="781" y="0"/>
                </a:lnTo>
                <a:lnTo>
                  <a:pt x="755" y="0"/>
                </a:lnTo>
                <a:lnTo>
                  <a:pt x="730" y="0"/>
                </a:lnTo>
                <a:lnTo>
                  <a:pt x="704" y="0"/>
                </a:lnTo>
                <a:lnTo>
                  <a:pt x="691" y="0"/>
                </a:lnTo>
                <a:lnTo>
                  <a:pt x="666" y="0"/>
                </a:lnTo>
                <a:lnTo>
                  <a:pt x="640" y="0"/>
                </a:lnTo>
                <a:lnTo>
                  <a:pt x="615" y="0"/>
                </a:lnTo>
                <a:lnTo>
                  <a:pt x="615" y="0"/>
                </a:lnTo>
                <a:close/>
              </a:path>
            </a:pathLst>
          </a:custGeom>
          <a:solidFill>
            <a:srgbClr val="CCCCCC"/>
          </a:solidFill>
          <a:ln w="9525">
            <a:noFill/>
            <a:round/>
            <a:headEnd/>
            <a:tailEnd/>
          </a:ln>
        </p:spPr>
        <p:txBody>
          <a:bodyPr/>
          <a:lstStyle/>
          <a:p>
            <a:endParaRPr lang="en-US"/>
          </a:p>
        </p:txBody>
      </p:sp>
      <p:sp>
        <p:nvSpPr>
          <p:cNvPr id="148487" name="Freeform 7"/>
          <p:cNvSpPr>
            <a:spLocks/>
          </p:cNvSpPr>
          <p:nvPr/>
        </p:nvSpPr>
        <p:spPr bwMode="auto">
          <a:xfrm>
            <a:off x="4897438" y="3892550"/>
            <a:ext cx="1787525" cy="344488"/>
          </a:xfrm>
          <a:custGeom>
            <a:avLst/>
            <a:gdLst/>
            <a:ahLst/>
            <a:cxnLst>
              <a:cxn ang="0">
                <a:pos x="0" y="217"/>
              </a:cxn>
              <a:cxn ang="0">
                <a:pos x="1126" y="217"/>
              </a:cxn>
              <a:cxn ang="0">
                <a:pos x="1126" y="0"/>
              </a:cxn>
            </a:cxnLst>
            <a:rect l="0" t="0" r="r" b="b"/>
            <a:pathLst>
              <a:path w="1126" h="217">
                <a:moveTo>
                  <a:pt x="0" y="217"/>
                </a:moveTo>
                <a:lnTo>
                  <a:pt x="1126" y="217"/>
                </a:lnTo>
                <a:lnTo>
                  <a:pt x="1126" y="0"/>
                </a:lnTo>
              </a:path>
            </a:pathLst>
          </a:custGeom>
          <a:noFill/>
          <a:ln w="41275">
            <a:solidFill>
              <a:srgbClr val="ACBBD2"/>
            </a:solidFill>
            <a:prstDash val="solid"/>
            <a:round/>
            <a:headEnd/>
            <a:tailEnd/>
          </a:ln>
        </p:spPr>
        <p:txBody>
          <a:bodyPr/>
          <a:lstStyle/>
          <a:p>
            <a:endParaRPr lang="en-US"/>
          </a:p>
        </p:txBody>
      </p:sp>
      <p:sp>
        <p:nvSpPr>
          <p:cNvPr id="148488" name="Freeform 8"/>
          <p:cNvSpPr>
            <a:spLocks/>
          </p:cNvSpPr>
          <p:nvPr/>
        </p:nvSpPr>
        <p:spPr bwMode="auto">
          <a:xfrm>
            <a:off x="6624638" y="3751263"/>
            <a:ext cx="141287" cy="242887"/>
          </a:xfrm>
          <a:custGeom>
            <a:avLst/>
            <a:gdLst/>
            <a:ahLst/>
            <a:cxnLst>
              <a:cxn ang="0">
                <a:pos x="38" y="127"/>
              </a:cxn>
              <a:cxn ang="0">
                <a:pos x="89" y="153"/>
              </a:cxn>
              <a:cxn ang="0">
                <a:pos x="89" y="153"/>
              </a:cxn>
              <a:cxn ang="0">
                <a:pos x="89" y="153"/>
              </a:cxn>
              <a:cxn ang="0">
                <a:pos x="89" y="127"/>
              </a:cxn>
              <a:cxn ang="0">
                <a:pos x="64" y="102"/>
              </a:cxn>
              <a:cxn ang="0">
                <a:pos x="64" y="76"/>
              </a:cxn>
              <a:cxn ang="0">
                <a:pos x="64" y="76"/>
              </a:cxn>
              <a:cxn ang="0">
                <a:pos x="51" y="51"/>
              </a:cxn>
              <a:cxn ang="0">
                <a:pos x="51" y="25"/>
              </a:cxn>
              <a:cxn ang="0">
                <a:pos x="38" y="0"/>
              </a:cxn>
              <a:cxn ang="0">
                <a:pos x="38" y="0"/>
              </a:cxn>
              <a:cxn ang="0">
                <a:pos x="38" y="25"/>
              </a:cxn>
              <a:cxn ang="0">
                <a:pos x="25" y="51"/>
              </a:cxn>
              <a:cxn ang="0">
                <a:pos x="25" y="76"/>
              </a:cxn>
              <a:cxn ang="0">
                <a:pos x="25" y="76"/>
              </a:cxn>
              <a:cxn ang="0">
                <a:pos x="13" y="102"/>
              </a:cxn>
              <a:cxn ang="0">
                <a:pos x="0" y="127"/>
              </a:cxn>
              <a:cxn ang="0">
                <a:pos x="0" y="153"/>
              </a:cxn>
              <a:cxn ang="0">
                <a:pos x="0" y="153"/>
              </a:cxn>
              <a:cxn ang="0">
                <a:pos x="0" y="153"/>
              </a:cxn>
              <a:cxn ang="0">
                <a:pos x="38" y="127"/>
              </a:cxn>
            </a:cxnLst>
            <a:rect l="0" t="0" r="r" b="b"/>
            <a:pathLst>
              <a:path w="89" h="153">
                <a:moveTo>
                  <a:pt x="38" y="127"/>
                </a:moveTo>
                <a:lnTo>
                  <a:pt x="89" y="153"/>
                </a:lnTo>
                <a:lnTo>
                  <a:pt x="89" y="153"/>
                </a:lnTo>
                <a:lnTo>
                  <a:pt x="89" y="153"/>
                </a:lnTo>
                <a:lnTo>
                  <a:pt x="89" y="127"/>
                </a:lnTo>
                <a:lnTo>
                  <a:pt x="64" y="102"/>
                </a:lnTo>
                <a:lnTo>
                  <a:pt x="64" y="76"/>
                </a:lnTo>
                <a:lnTo>
                  <a:pt x="64" y="76"/>
                </a:lnTo>
                <a:lnTo>
                  <a:pt x="51" y="51"/>
                </a:lnTo>
                <a:lnTo>
                  <a:pt x="51" y="25"/>
                </a:lnTo>
                <a:lnTo>
                  <a:pt x="38" y="0"/>
                </a:lnTo>
                <a:lnTo>
                  <a:pt x="38" y="0"/>
                </a:lnTo>
                <a:lnTo>
                  <a:pt x="38" y="25"/>
                </a:lnTo>
                <a:lnTo>
                  <a:pt x="25" y="51"/>
                </a:lnTo>
                <a:lnTo>
                  <a:pt x="25" y="76"/>
                </a:lnTo>
                <a:lnTo>
                  <a:pt x="25" y="76"/>
                </a:lnTo>
                <a:lnTo>
                  <a:pt x="13" y="102"/>
                </a:lnTo>
                <a:lnTo>
                  <a:pt x="0" y="127"/>
                </a:lnTo>
                <a:lnTo>
                  <a:pt x="0" y="153"/>
                </a:lnTo>
                <a:lnTo>
                  <a:pt x="0" y="153"/>
                </a:lnTo>
                <a:lnTo>
                  <a:pt x="0" y="153"/>
                </a:lnTo>
                <a:lnTo>
                  <a:pt x="38" y="127"/>
                </a:lnTo>
                <a:close/>
              </a:path>
            </a:pathLst>
          </a:custGeom>
          <a:solidFill>
            <a:srgbClr val="ACBBD2"/>
          </a:solidFill>
          <a:ln w="9525">
            <a:noFill/>
            <a:round/>
            <a:headEnd/>
            <a:tailEnd/>
          </a:ln>
        </p:spPr>
        <p:txBody>
          <a:bodyPr/>
          <a:lstStyle/>
          <a:p>
            <a:endParaRPr lang="en-US"/>
          </a:p>
        </p:txBody>
      </p:sp>
      <p:sp>
        <p:nvSpPr>
          <p:cNvPr id="148489" name="Freeform 9"/>
          <p:cNvSpPr>
            <a:spLocks/>
          </p:cNvSpPr>
          <p:nvPr/>
        </p:nvSpPr>
        <p:spPr bwMode="auto">
          <a:xfrm>
            <a:off x="3495675" y="3994150"/>
            <a:ext cx="1401763" cy="546100"/>
          </a:xfrm>
          <a:custGeom>
            <a:avLst/>
            <a:gdLst/>
            <a:ahLst/>
            <a:cxnLst>
              <a:cxn ang="0">
                <a:pos x="396" y="0"/>
              </a:cxn>
              <a:cxn ang="0">
                <a:pos x="332" y="0"/>
              </a:cxn>
              <a:cxn ang="0">
                <a:pos x="268" y="12"/>
              </a:cxn>
              <a:cxn ang="0">
                <a:pos x="204" y="25"/>
              </a:cxn>
              <a:cxn ang="0">
                <a:pos x="153" y="38"/>
              </a:cxn>
              <a:cxn ang="0">
                <a:pos x="102" y="51"/>
              </a:cxn>
              <a:cxn ang="0">
                <a:pos x="64" y="76"/>
              </a:cxn>
              <a:cxn ang="0">
                <a:pos x="38" y="102"/>
              </a:cxn>
              <a:cxn ang="0">
                <a:pos x="12" y="127"/>
              </a:cxn>
              <a:cxn ang="0">
                <a:pos x="0" y="153"/>
              </a:cxn>
              <a:cxn ang="0">
                <a:pos x="0" y="165"/>
              </a:cxn>
              <a:cxn ang="0">
                <a:pos x="12" y="191"/>
              </a:cxn>
              <a:cxn ang="0">
                <a:pos x="25" y="216"/>
              </a:cxn>
              <a:cxn ang="0">
                <a:pos x="51" y="242"/>
              </a:cxn>
              <a:cxn ang="0">
                <a:pos x="76" y="267"/>
              </a:cxn>
              <a:cxn ang="0">
                <a:pos x="128" y="293"/>
              </a:cxn>
              <a:cxn ang="0">
                <a:pos x="166" y="305"/>
              </a:cxn>
              <a:cxn ang="0">
                <a:pos x="230" y="318"/>
              </a:cxn>
              <a:cxn ang="0">
                <a:pos x="281" y="331"/>
              </a:cxn>
              <a:cxn ang="0">
                <a:pos x="345" y="331"/>
              </a:cxn>
              <a:cxn ang="0">
                <a:pos x="422" y="344"/>
              </a:cxn>
              <a:cxn ang="0">
                <a:pos x="460" y="344"/>
              </a:cxn>
              <a:cxn ang="0">
                <a:pos x="537" y="331"/>
              </a:cxn>
              <a:cxn ang="0">
                <a:pos x="601" y="331"/>
              </a:cxn>
              <a:cxn ang="0">
                <a:pos x="652" y="318"/>
              </a:cxn>
              <a:cxn ang="0">
                <a:pos x="716" y="305"/>
              </a:cxn>
              <a:cxn ang="0">
                <a:pos x="755" y="293"/>
              </a:cxn>
              <a:cxn ang="0">
                <a:pos x="806" y="267"/>
              </a:cxn>
              <a:cxn ang="0">
                <a:pos x="832" y="242"/>
              </a:cxn>
              <a:cxn ang="0">
                <a:pos x="857" y="216"/>
              </a:cxn>
              <a:cxn ang="0">
                <a:pos x="870" y="191"/>
              </a:cxn>
              <a:cxn ang="0">
                <a:pos x="883" y="165"/>
              </a:cxn>
              <a:cxn ang="0">
                <a:pos x="883" y="153"/>
              </a:cxn>
              <a:cxn ang="0">
                <a:pos x="870" y="127"/>
              </a:cxn>
              <a:cxn ang="0">
                <a:pos x="844" y="102"/>
              </a:cxn>
              <a:cxn ang="0">
                <a:pos x="806" y="76"/>
              </a:cxn>
              <a:cxn ang="0">
                <a:pos x="768" y="51"/>
              </a:cxn>
              <a:cxn ang="0">
                <a:pos x="729" y="38"/>
              </a:cxn>
              <a:cxn ang="0">
                <a:pos x="678" y="25"/>
              </a:cxn>
              <a:cxn ang="0">
                <a:pos x="614" y="12"/>
              </a:cxn>
              <a:cxn ang="0">
                <a:pos x="550" y="0"/>
              </a:cxn>
              <a:cxn ang="0">
                <a:pos x="486" y="0"/>
              </a:cxn>
              <a:cxn ang="0">
                <a:pos x="435" y="0"/>
              </a:cxn>
            </a:cxnLst>
            <a:rect l="0" t="0" r="r" b="b"/>
            <a:pathLst>
              <a:path w="883" h="344">
                <a:moveTo>
                  <a:pt x="435" y="0"/>
                </a:moveTo>
                <a:lnTo>
                  <a:pt x="422" y="0"/>
                </a:lnTo>
                <a:lnTo>
                  <a:pt x="396" y="0"/>
                </a:lnTo>
                <a:lnTo>
                  <a:pt x="371" y="0"/>
                </a:lnTo>
                <a:lnTo>
                  <a:pt x="345" y="0"/>
                </a:lnTo>
                <a:lnTo>
                  <a:pt x="332" y="0"/>
                </a:lnTo>
                <a:lnTo>
                  <a:pt x="307" y="0"/>
                </a:lnTo>
                <a:lnTo>
                  <a:pt x="281" y="0"/>
                </a:lnTo>
                <a:lnTo>
                  <a:pt x="268" y="12"/>
                </a:lnTo>
                <a:lnTo>
                  <a:pt x="243" y="12"/>
                </a:lnTo>
                <a:lnTo>
                  <a:pt x="230" y="12"/>
                </a:lnTo>
                <a:lnTo>
                  <a:pt x="204" y="25"/>
                </a:lnTo>
                <a:lnTo>
                  <a:pt x="192" y="25"/>
                </a:lnTo>
                <a:lnTo>
                  <a:pt x="166" y="25"/>
                </a:lnTo>
                <a:lnTo>
                  <a:pt x="153" y="38"/>
                </a:lnTo>
                <a:lnTo>
                  <a:pt x="140" y="38"/>
                </a:lnTo>
                <a:lnTo>
                  <a:pt x="128" y="51"/>
                </a:lnTo>
                <a:lnTo>
                  <a:pt x="102" y="51"/>
                </a:lnTo>
                <a:lnTo>
                  <a:pt x="89" y="63"/>
                </a:lnTo>
                <a:lnTo>
                  <a:pt x="76" y="63"/>
                </a:lnTo>
                <a:lnTo>
                  <a:pt x="64" y="76"/>
                </a:lnTo>
                <a:lnTo>
                  <a:pt x="64" y="89"/>
                </a:lnTo>
                <a:lnTo>
                  <a:pt x="51" y="89"/>
                </a:lnTo>
                <a:lnTo>
                  <a:pt x="38" y="102"/>
                </a:lnTo>
                <a:lnTo>
                  <a:pt x="25" y="102"/>
                </a:lnTo>
                <a:lnTo>
                  <a:pt x="25" y="114"/>
                </a:lnTo>
                <a:lnTo>
                  <a:pt x="12" y="127"/>
                </a:lnTo>
                <a:lnTo>
                  <a:pt x="12" y="127"/>
                </a:lnTo>
                <a:lnTo>
                  <a:pt x="12" y="140"/>
                </a:lnTo>
                <a:lnTo>
                  <a:pt x="0" y="153"/>
                </a:lnTo>
                <a:lnTo>
                  <a:pt x="0" y="153"/>
                </a:lnTo>
                <a:lnTo>
                  <a:pt x="0" y="165"/>
                </a:lnTo>
                <a:lnTo>
                  <a:pt x="0" y="165"/>
                </a:lnTo>
                <a:lnTo>
                  <a:pt x="0" y="178"/>
                </a:lnTo>
                <a:lnTo>
                  <a:pt x="0" y="191"/>
                </a:lnTo>
                <a:lnTo>
                  <a:pt x="12" y="191"/>
                </a:lnTo>
                <a:lnTo>
                  <a:pt x="12" y="204"/>
                </a:lnTo>
                <a:lnTo>
                  <a:pt x="12" y="216"/>
                </a:lnTo>
                <a:lnTo>
                  <a:pt x="25" y="216"/>
                </a:lnTo>
                <a:lnTo>
                  <a:pt x="25" y="229"/>
                </a:lnTo>
                <a:lnTo>
                  <a:pt x="38" y="242"/>
                </a:lnTo>
                <a:lnTo>
                  <a:pt x="51" y="242"/>
                </a:lnTo>
                <a:lnTo>
                  <a:pt x="64" y="255"/>
                </a:lnTo>
                <a:lnTo>
                  <a:pt x="64" y="255"/>
                </a:lnTo>
                <a:lnTo>
                  <a:pt x="76" y="267"/>
                </a:lnTo>
                <a:lnTo>
                  <a:pt x="89" y="280"/>
                </a:lnTo>
                <a:lnTo>
                  <a:pt x="102" y="280"/>
                </a:lnTo>
                <a:lnTo>
                  <a:pt x="128" y="293"/>
                </a:lnTo>
                <a:lnTo>
                  <a:pt x="140" y="293"/>
                </a:lnTo>
                <a:lnTo>
                  <a:pt x="153" y="293"/>
                </a:lnTo>
                <a:lnTo>
                  <a:pt x="166" y="305"/>
                </a:lnTo>
                <a:lnTo>
                  <a:pt x="192" y="305"/>
                </a:lnTo>
                <a:lnTo>
                  <a:pt x="204" y="318"/>
                </a:lnTo>
                <a:lnTo>
                  <a:pt x="230" y="318"/>
                </a:lnTo>
                <a:lnTo>
                  <a:pt x="243" y="318"/>
                </a:lnTo>
                <a:lnTo>
                  <a:pt x="268" y="331"/>
                </a:lnTo>
                <a:lnTo>
                  <a:pt x="281" y="331"/>
                </a:lnTo>
                <a:lnTo>
                  <a:pt x="307" y="331"/>
                </a:lnTo>
                <a:lnTo>
                  <a:pt x="332" y="331"/>
                </a:lnTo>
                <a:lnTo>
                  <a:pt x="345" y="331"/>
                </a:lnTo>
                <a:lnTo>
                  <a:pt x="371" y="344"/>
                </a:lnTo>
                <a:lnTo>
                  <a:pt x="396" y="344"/>
                </a:lnTo>
                <a:lnTo>
                  <a:pt x="422" y="344"/>
                </a:lnTo>
                <a:lnTo>
                  <a:pt x="435" y="344"/>
                </a:lnTo>
                <a:lnTo>
                  <a:pt x="435" y="344"/>
                </a:lnTo>
                <a:lnTo>
                  <a:pt x="460" y="344"/>
                </a:lnTo>
                <a:lnTo>
                  <a:pt x="486" y="344"/>
                </a:lnTo>
                <a:lnTo>
                  <a:pt x="512" y="344"/>
                </a:lnTo>
                <a:lnTo>
                  <a:pt x="537" y="331"/>
                </a:lnTo>
                <a:lnTo>
                  <a:pt x="550" y="331"/>
                </a:lnTo>
                <a:lnTo>
                  <a:pt x="576" y="331"/>
                </a:lnTo>
                <a:lnTo>
                  <a:pt x="601" y="331"/>
                </a:lnTo>
                <a:lnTo>
                  <a:pt x="614" y="331"/>
                </a:lnTo>
                <a:lnTo>
                  <a:pt x="640" y="318"/>
                </a:lnTo>
                <a:lnTo>
                  <a:pt x="652" y="318"/>
                </a:lnTo>
                <a:lnTo>
                  <a:pt x="678" y="318"/>
                </a:lnTo>
                <a:lnTo>
                  <a:pt x="691" y="305"/>
                </a:lnTo>
                <a:lnTo>
                  <a:pt x="716" y="305"/>
                </a:lnTo>
                <a:lnTo>
                  <a:pt x="729" y="293"/>
                </a:lnTo>
                <a:lnTo>
                  <a:pt x="742" y="293"/>
                </a:lnTo>
                <a:lnTo>
                  <a:pt x="755" y="293"/>
                </a:lnTo>
                <a:lnTo>
                  <a:pt x="768" y="280"/>
                </a:lnTo>
                <a:lnTo>
                  <a:pt x="793" y="280"/>
                </a:lnTo>
                <a:lnTo>
                  <a:pt x="806" y="267"/>
                </a:lnTo>
                <a:lnTo>
                  <a:pt x="806" y="255"/>
                </a:lnTo>
                <a:lnTo>
                  <a:pt x="819" y="255"/>
                </a:lnTo>
                <a:lnTo>
                  <a:pt x="832" y="242"/>
                </a:lnTo>
                <a:lnTo>
                  <a:pt x="844" y="242"/>
                </a:lnTo>
                <a:lnTo>
                  <a:pt x="857" y="229"/>
                </a:lnTo>
                <a:lnTo>
                  <a:pt x="857" y="216"/>
                </a:lnTo>
                <a:lnTo>
                  <a:pt x="870" y="216"/>
                </a:lnTo>
                <a:lnTo>
                  <a:pt x="870" y="204"/>
                </a:lnTo>
                <a:lnTo>
                  <a:pt x="870" y="191"/>
                </a:lnTo>
                <a:lnTo>
                  <a:pt x="883" y="191"/>
                </a:lnTo>
                <a:lnTo>
                  <a:pt x="883" y="178"/>
                </a:lnTo>
                <a:lnTo>
                  <a:pt x="883" y="165"/>
                </a:lnTo>
                <a:lnTo>
                  <a:pt x="883" y="165"/>
                </a:lnTo>
                <a:lnTo>
                  <a:pt x="883" y="153"/>
                </a:lnTo>
                <a:lnTo>
                  <a:pt x="883" y="153"/>
                </a:lnTo>
                <a:lnTo>
                  <a:pt x="870" y="140"/>
                </a:lnTo>
                <a:lnTo>
                  <a:pt x="870" y="127"/>
                </a:lnTo>
                <a:lnTo>
                  <a:pt x="870" y="127"/>
                </a:lnTo>
                <a:lnTo>
                  <a:pt x="857" y="114"/>
                </a:lnTo>
                <a:lnTo>
                  <a:pt x="857" y="102"/>
                </a:lnTo>
                <a:lnTo>
                  <a:pt x="844" y="102"/>
                </a:lnTo>
                <a:lnTo>
                  <a:pt x="832" y="89"/>
                </a:lnTo>
                <a:lnTo>
                  <a:pt x="819" y="89"/>
                </a:lnTo>
                <a:lnTo>
                  <a:pt x="806" y="76"/>
                </a:lnTo>
                <a:lnTo>
                  <a:pt x="806" y="63"/>
                </a:lnTo>
                <a:lnTo>
                  <a:pt x="793" y="63"/>
                </a:lnTo>
                <a:lnTo>
                  <a:pt x="768" y="51"/>
                </a:lnTo>
                <a:lnTo>
                  <a:pt x="755" y="51"/>
                </a:lnTo>
                <a:lnTo>
                  <a:pt x="742" y="38"/>
                </a:lnTo>
                <a:lnTo>
                  <a:pt x="729" y="38"/>
                </a:lnTo>
                <a:lnTo>
                  <a:pt x="716" y="25"/>
                </a:lnTo>
                <a:lnTo>
                  <a:pt x="691" y="25"/>
                </a:lnTo>
                <a:lnTo>
                  <a:pt x="678" y="25"/>
                </a:lnTo>
                <a:lnTo>
                  <a:pt x="652" y="12"/>
                </a:lnTo>
                <a:lnTo>
                  <a:pt x="640" y="12"/>
                </a:lnTo>
                <a:lnTo>
                  <a:pt x="614" y="12"/>
                </a:lnTo>
                <a:lnTo>
                  <a:pt x="601" y="0"/>
                </a:lnTo>
                <a:lnTo>
                  <a:pt x="576" y="0"/>
                </a:lnTo>
                <a:lnTo>
                  <a:pt x="550" y="0"/>
                </a:lnTo>
                <a:lnTo>
                  <a:pt x="537" y="0"/>
                </a:lnTo>
                <a:lnTo>
                  <a:pt x="512" y="0"/>
                </a:lnTo>
                <a:lnTo>
                  <a:pt x="486" y="0"/>
                </a:lnTo>
                <a:lnTo>
                  <a:pt x="460" y="0"/>
                </a:lnTo>
                <a:lnTo>
                  <a:pt x="435" y="0"/>
                </a:lnTo>
                <a:lnTo>
                  <a:pt x="435" y="0"/>
                </a:lnTo>
                <a:close/>
              </a:path>
            </a:pathLst>
          </a:custGeom>
          <a:solidFill>
            <a:srgbClr val="6EAF93"/>
          </a:solidFill>
          <a:ln w="9525">
            <a:noFill/>
            <a:round/>
            <a:headEnd/>
            <a:tailEnd/>
          </a:ln>
        </p:spPr>
        <p:txBody>
          <a:bodyPr/>
          <a:lstStyle/>
          <a:p>
            <a:endParaRPr lang="en-US"/>
          </a:p>
        </p:txBody>
      </p:sp>
      <p:sp>
        <p:nvSpPr>
          <p:cNvPr id="148490" name="Freeform 10"/>
          <p:cNvSpPr>
            <a:spLocks/>
          </p:cNvSpPr>
          <p:nvPr/>
        </p:nvSpPr>
        <p:spPr bwMode="auto">
          <a:xfrm>
            <a:off x="3495675" y="3994150"/>
            <a:ext cx="1401763" cy="546100"/>
          </a:xfrm>
          <a:custGeom>
            <a:avLst/>
            <a:gdLst/>
            <a:ahLst/>
            <a:cxnLst>
              <a:cxn ang="0">
                <a:pos x="396" y="0"/>
              </a:cxn>
              <a:cxn ang="0">
                <a:pos x="332" y="0"/>
              </a:cxn>
              <a:cxn ang="0">
                <a:pos x="268" y="12"/>
              </a:cxn>
              <a:cxn ang="0">
                <a:pos x="204" y="25"/>
              </a:cxn>
              <a:cxn ang="0">
                <a:pos x="153" y="38"/>
              </a:cxn>
              <a:cxn ang="0">
                <a:pos x="102" y="51"/>
              </a:cxn>
              <a:cxn ang="0">
                <a:pos x="64" y="76"/>
              </a:cxn>
              <a:cxn ang="0">
                <a:pos x="38" y="102"/>
              </a:cxn>
              <a:cxn ang="0">
                <a:pos x="12" y="127"/>
              </a:cxn>
              <a:cxn ang="0">
                <a:pos x="0" y="153"/>
              </a:cxn>
              <a:cxn ang="0">
                <a:pos x="0" y="165"/>
              </a:cxn>
              <a:cxn ang="0">
                <a:pos x="12" y="191"/>
              </a:cxn>
              <a:cxn ang="0">
                <a:pos x="25" y="216"/>
              </a:cxn>
              <a:cxn ang="0">
                <a:pos x="51" y="242"/>
              </a:cxn>
              <a:cxn ang="0">
                <a:pos x="76" y="267"/>
              </a:cxn>
              <a:cxn ang="0">
                <a:pos x="128" y="293"/>
              </a:cxn>
              <a:cxn ang="0">
                <a:pos x="166" y="305"/>
              </a:cxn>
              <a:cxn ang="0">
                <a:pos x="230" y="318"/>
              </a:cxn>
              <a:cxn ang="0">
                <a:pos x="281" y="331"/>
              </a:cxn>
              <a:cxn ang="0">
                <a:pos x="345" y="331"/>
              </a:cxn>
              <a:cxn ang="0">
                <a:pos x="422" y="344"/>
              </a:cxn>
              <a:cxn ang="0">
                <a:pos x="460" y="344"/>
              </a:cxn>
              <a:cxn ang="0">
                <a:pos x="537" y="331"/>
              </a:cxn>
              <a:cxn ang="0">
                <a:pos x="601" y="331"/>
              </a:cxn>
              <a:cxn ang="0">
                <a:pos x="652" y="318"/>
              </a:cxn>
              <a:cxn ang="0">
                <a:pos x="716" y="305"/>
              </a:cxn>
              <a:cxn ang="0">
                <a:pos x="755" y="293"/>
              </a:cxn>
              <a:cxn ang="0">
                <a:pos x="806" y="267"/>
              </a:cxn>
              <a:cxn ang="0">
                <a:pos x="832" y="242"/>
              </a:cxn>
              <a:cxn ang="0">
                <a:pos x="857" y="216"/>
              </a:cxn>
              <a:cxn ang="0">
                <a:pos x="870" y="191"/>
              </a:cxn>
              <a:cxn ang="0">
                <a:pos x="883" y="165"/>
              </a:cxn>
              <a:cxn ang="0">
                <a:pos x="883" y="153"/>
              </a:cxn>
              <a:cxn ang="0">
                <a:pos x="870" y="127"/>
              </a:cxn>
              <a:cxn ang="0">
                <a:pos x="844" y="102"/>
              </a:cxn>
              <a:cxn ang="0">
                <a:pos x="806" y="76"/>
              </a:cxn>
              <a:cxn ang="0">
                <a:pos x="768" y="51"/>
              </a:cxn>
              <a:cxn ang="0">
                <a:pos x="729" y="38"/>
              </a:cxn>
              <a:cxn ang="0">
                <a:pos x="678" y="25"/>
              </a:cxn>
              <a:cxn ang="0">
                <a:pos x="614" y="12"/>
              </a:cxn>
              <a:cxn ang="0">
                <a:pos x="550" y="0"/>
              </a:cxn>
              <a:cxn ang="0">
                <a:pos x="486" y="0"/>
              </a:cxn>
              <a:cxn ang="0">
                <a:pos x="435" y="0"/>
              </a:cxn>
            </a:cxnLst>
            <a:rect l="0" t="0" r="r" b="b"/>
            <a:pathLst>
              <a:path w="883" h="344">
                <a:moveTo>
                  <a:pt x="435" y="0"/>
                </a:moveTo>
                <a:lnTo>
                  <a:pt x="422" y="0"/>
                </a:lnTo>
                <a:lnTo>
                  <a:pt x="396" y="0"/>
                </a:lnTo>
                <a:lnTo>
                  <a:pt x="371" y="0"/>
                </a:lnTo>
                <a:lnTo>
                  <a:pt x="345" y="0"/>
                </a:lnTo>
                <a:lnTo>
                  <a:pt x="332" y="0"/>
                </a:lnTo>
                <a:lnTo>
                  <a:pt x="307" y="0"/>
                </a:lnTo>
                <a:lnTo>
                  <a:pt x="281" y="0"/>
                </a:lnTo>
                <a:lnTo>
                  <a:pt x="268" y="12"/>
                </a:lnTo>
                <a:lnTo>
                  <a:pt x="243" y="12"/>
                </a:lnTo>
                <a:lnTo>
                  <a:pt x="230" y="12"/>
                </a:lnTo>
                <a:lnTo>
                  <a:pt x="204" y="25"/>
                </a:lnTo>
                <a:lnTo>
                  <a:pt x="192" y="25"/>
                </a:lnTo>
                <a:lnTo>
                  <a:pt x="166" y="25"/>
                </a:lnTo>
                <a:lnTo>
                  <a:pt x="153" y="38"/>
                </a:lnTo>
                <a:lnTo>
                  <a:pt x="140" y="38"/>
                </a:lnTo>
                <a:lnTo>
                  <a:pt x="128" y="51"/>
                </a:lnTo>
                <a:lnTo>
                  <a:pt x="102" y="51"/>
                </a:lnTo>
                <a:lnTo>
                  <a:pt x="89" y="63"/>
                </a:lnTo>
                <a:lnTo>
                  <a:pt x="76" y="63"/>
                </a:lnTo>
                <a:lnTo>
                  <a:pt x="64" y="76"/>
                </a:lnTo>
                <a:lnTo>
                  <a:pt x="64" y="89"/>
                </a:lnTo>
                <a:lnTo>
                  <a:pt x="51" y="89"/>
                </a:lnTo>
                <a:lnTo>
                  <a:pt x="38" y="102"/>
                </a:lnTo>
                <a:lnTo>
                  <a:pt x="25" y="102"/>
                </a:lnTo>
                <a:lnTo>
                  <a:pt x="25" y="114"/>
                </a:lnTo>
                <a:lnTo>
                  <a:pt x="12" y="127"/>
                </a:lnTo>
                <a:lnTo>
                  <a:pt x="12" y="127"/>
                </a:lnTo>
                <a:lnTo>
                  <a:pt x="12" y="140"/>
                </a:lnTo>
                <a:lnTo>
                  <a:pt x="0" y="153"/>
                </a:lnTo>
                <a:lnTo>
                  <a:pt x="0" y="153"/>
                </a:lnTo>
                <a:lnTo>
                  <a:pt x="0" y="165"/>
                </a:lnTo>
                <a:lnTo>
                  <a:pt x="0" y="165"/>
                </a:lnTo>
                <a:lnTo>
                  <a:pt x="0" y="178"/>
                </a:lnTo>
                <a:lnTo>
                  <a:pt x="0" y="191"/>
                </a:lnTo>
                <a:lnTo>
                  <a:pt x="12" y="191"/>
                </a:lnTo>
                <a:lnTo>
                  <a:pt x="12" y="204"/>
                </a:lnTo>
                <a:lnTo>
                  <a:pt x="12" y="216"/>
                </a:lnTo>
                <a:lnTo>
                  <a:pt x="25" y="216"/>
                </a:lnTo>
                <a:lnTo>
                  <a:pt x="25" y="229"/>
                </a:lnTo>
                <a:lnTo>
                  <a:pt x="38" y="242"/>
                </a:lnTo>
                <a:lnTo>
                  <a:pt x="51" y="242"/>
                </a:lnTo>
                <a:lnTo>
                  <a:pt x="64" y="255"/>
                </a:lnTo>
                <a:lnTo>
                  <a:pt x="64" y="255"/>
                </a:lnTo>
                <a:lnTo>
                  <a:pt x="76" y="267"/>
                </a:lnTo>
                <a:lnTo>
                  <a:pt x="89" y="280"/>
                </a:lnTo>
                <a:lnTo>
                  <a:pt x="102" y="280"/>
                </a:lnTo>
                <a:lnTo>
                  <a:pt x="128" y="293"/>
                </a:lnTo>
                <a:lnTo>
                  <a:pt x="140" y="293"/>
                </a:lnTo>
                <a:lnTo>
                  <a:pt x="153" y="293"/>
                </a:lnTo>
                <a:lnTo>
                  <a:pt x="166" y="305"/>
                </a:lnTo>
                <a:lnTo>
                  <a:pt x="192" y="305"/>
                </a:lnTo>
                <a:lnTo>
                  <a:pt x="204" y="318"/>
                </a:lnTo>
                <a:lnTo>
                  <a:pt x="230" y="318"/>
                </a:lnTo>
                <a:lnTo>
                  <a:pt x="243" y="318"/>
                </a:lnTo>
                <a:lnTo>
                  <a:pt x="268" y="331"/>
                </a:lnTo>
                <a:lnTo>
                  <a:pt x="281" y="331"/>
                </a:lnTo>
                <a:lnTo>
                  <a:pt x="307" y="331"/>
                </a:lnTo>
                <a:lnTo>
                  <a:pt x="332" y="331"/>
                </a:lnTo>
                <a:lnTo>
                  <a:pt x="345" y="331"/>
                </a:lnTo>
                <a:lnTo>
                  <a:pt x="371" y="344"/>
                </a:lnTo>
                <a:lnTo>
                  <a:pt x="396" y="344"/>
                </a:lnTo>
                <a:lnTo>
                  <a:pt x="422" y="344"/>
                </a:lnTo>
                <a:lnTo>
                  <a:pt x="435" y="344"/>
                </a:lnTo>
                <a:lnTo>
                  <a:pt x="435" y="344"/>
                </a:lnTo>
                <a:lnTo>
                  <a:pt x="460" y="344"/>
                </a:lnTo>
                <a:lnTo>
                  <a:pt x="486" y="344"/>
                </a:lnTo>
                <a:lnTo>
                  <a:pt x="512" y="344"/>
                </a:lnTo>
                <a:lnTo>
                  <a:pt x="537" y="331"/>
                </a:lnTo>
                <a:lnTo>
                  <a:pt x="550" y="331"/>
                </a:lnTo>
                <a:lnTo>
                  <a:pt x="576" y="331"/>
                </a:lnTo>
                <a:lnTo>
                  <a:pt x="601" y="331"/>
                </a:lnTo>
                <a:lnTo>
                  <a:pt x="614" y="331"/>
                </a:lnTo>
                <a:lnTo>
                  <a:pt x="640" y="318"/>
                </a:lnTo>
                <a:lnTo>
                  <a:pt x="652" y="318"/>
                </a:lnTo>
                <a:lnTo>
                  <a:pt x="678" y="318"/>
                </a:lnTo>
                <a:lnTo>
                  <a:pt x="691" y="305"/>
                </a:lnTo>
                <a:lnTo>
                  <a:pt x="716" y="305"/>
                </a:lnTo>
                <a:lnTo>
                  <a:pt x="729" y="293"/>
                </a:lnTo>
                <a:lnTo>
                  <a:pt x="742" y="293"/>
                </a:lnTo>
                <a:lnTo>
                  <a:pt x="755" y="293"/>
                </a:lnTo>
                <a:lnTo>
                  <a:pt x="768" y="280"/>
                </a:lnTo>
                <a:lnTo>
                  <a:pt x="793" y="280"/>
                </a:lnTo>
                <a:lnTo>
                  <a:pt x="806" y="267"/>
                </a:lnTo>
                <a:lnTo>
                  <a:pt x="806" y="255"/>
                </a:lnTo>
                <a:lnTo>
                  <a:pt x="819" y="255"/>
                </a:lnTo>
                <a:lnTo>
                  <a:pt x="832" y="242"/>
                </a:lnTo>
                <a:lnTo>
                  <a:pt x="844" y="242"/>
                </a:lnTo>
                <a:lnTo>
                  <a:pt x="857" y="229"/>
                </a:lnTo>
                <a:lnTo>
                  <a:pt x="857" y="216"/>
                </a:lnTo>
                <a:lnTo>
                  <a:pt x="870" y="216"/>
                </a:lnTo>
                <a:lnTo>
                  <a:pt x="870" y="204"/>
                </a:lnTo>
                <a:lnTo>
                  <a:pt x="870" y="191"/>
                </a:lnTo>
                <a:lnTo>
                  <a:pt x="883" y="191"/>
                </a:lnTo>
                <a:lnTo>
                  <a:pt x="883" y="178"/>
                </a:lnTo>
                <a:lnTo>
                  <a:pt x="883" y="165"/>
                </a:lnTo>
                <a:lnTo>
                  <a:pt x="883" y="165"/>
                </a:lnTo>
                <a:lnTo>
                  <a:pt x="883" y="153"/>
                </a:lnTo>
                <a:lnTo>
                  <a:pt x="883" y="153"/>
                </a:lnTo>
                <a:lnTo>
                  <a:pt x="870" y="140"/>
                </a:lnTo>
                <a:lnTo>
                  <a:pt x="870" y="127"/>
                </a:lnTo>
                <a:lnTo>
                  <a:pt x="870" y="127"/>
                </a:lnTo>
                <a:lnTo>
                  <a:pt x="857" y="114"/>
                </a:lnTo>
                <a:lnTo>
                  <a:pt x="857" y="102"/>
                </a:lnTo>
                <a:lnTo>
                  <a:pt x="844" y="102"/>
                </a:lnTo>
                <a:lnTo>
                  <a:pt x="832" y="89"/>
                </a:lnTo>
                <a:lnTo>
                  <a:pt x="819" y="89"/>
                </a:lnTo>
                <a:lnTo>
                  <a:pt x="806" y="76"/>
                </a:lnTo>
                <a:lnTo>
                  <a:pt x="806" y="63"/>
                </a:lnTo>
                <a:lnTo>
                  <a:pt x="793" y="63"/>
                </a:lnTo>
                <a:lnTo>
                  <a:pt x="768" y="51"/>
                </a:lnTo>
                <a:lnTo>
                  <a:pt x="755" y="51"/>
                </a:lnTo>
                <a:lnTo>
                  <a:pt x="742" y="38"/>
                </a:lnTo>
                <a:lnTo>
                  <a:pt x="729" y="38"/>
                </a:lnTo>
                <a:lnTo>
                  <a:pt x="716" y="25"/>
                </a:lnTo>
                <a:lnTo>
                  <a:pt x="691" y="25"/>
                </a:lnTo>
                <a:lnTo>
                  <a:pt x="678" y="25"/>
                </a:lnTo>
                <a:lnTo>
                  <a:pt x="652" y="12"/>
                </a:lnTo>
                <a:lnTo>
                  <a:pt x="640" y="12"/>
                </a:lnTo>
                <a:lnTo>
                  <a:pt x="614" y="12"/>
                </a:lnTo>
                <a:lnTo>
                  <a:pt x="601" y="0"/>
                </a:lnTo>
                <a:lnTo>
                  <a:pt x="576" y="0"/>
                </a:lnTo>
                <a:lnTo>
                  <a:pt x="550" y="0"/>
                </a:lnTo>
                <a:lnTo>
                  <a:pt x="537" y="0"/>
                </a:lnTo>
                <a:lnTo>
                  <a:pt x="512" y="0"/>
                </a:lnTo>
                <a:lnTo>
                  <a:pt x="486" y="0"/>
                </a:lnTo>
                <a:lnTo>
                  <a:pt x="460" y="0"/>
                </a:lnTo>
                <a:lnTo>
                  <a:pt x="435" y="0"/>
                </a:lnTo>
                <a:lnTo>
                  <a:pt x="435" y="0"/>
                </a:lnTo>
              </a:path>
            </a:pathLst>
          </a:custGeom>
          <a:noFill/>
          <a:ln w="0">
            <a:solidFill>
              <a:srgbClr val="6EAF93"/>
            </a:solidFill>
            <a:prstDash val="solid"/>
            <a:round/>
            <a:headEnd/>
            <a:tailEnd/>
          </a:ln>
        </p:spPr>
        <p:txBody>
          <a:bodyPr/>
          <a:lstStyle/>
          <a:p>
            <a:endParaRPr lang="en-US"/>
          </a:p>
        </p:txBody>
      </p:sp>
      <p:sp>
        <p:nvSpPr>
          <p:cNvPr id="148491" name="Freeform 11"/>
          <p:cNvSpPr>
            <a:spLocks/>
          </p:cNvSpPr>
          <p:nvPr/>
        </p:nvSpPr>
        <p:spPr bwMode="auto">
          <a:xfrm>
            <a:off x="3475038" y="3973513"/>
            <a:ext cx="1401762" cy="546100"/>
          </a:xfrm>
          <a:custGeom>
            <a:avLst/>
            <a:gdLst/>
            <a:ahLst/>
            <a:cxnLst>
              <a:cxn ang="0">
                <a:pos x="397" y="0"/>
              </a:cxn>
              <a:cxn ang="0">
                <a:pos x="333" y="0"/>
              </a:cxn>
              <a:cxn ang="0">
                <a:pos x="269" y="13"/>
              </a:cxn>
              <a:cxn ang="0">
                <a:pos x="205" y="25"/>
              </a:cxn>
              <a:cxn ang="0">
                <a:pos x="153" y="38"/>
              </a:cxn>
              <a:cxn ang="0">
                <a:pos x="102" y="51"/>
              </a:cxn>
              <a:cxn ang="0">
                <a:pos x="64" y="76"/>
              </a:cxn>
              <a:cxn ang="0">
                <a:pos x="38" y="102"/>
              </a:cxn>
              <a:cxn ang="0">
                <a:pos x="13" y="127"/>
              </a:cxn>
              <a:cxn ang="0">
                <a:pos x="0" y="153"/>
              </a:cxn>
              <a:cxn ang="0">
                <a:pos x="0" y="166"/>
              </a:cxn>
              <a:cxn ang="0">
                <a:pos x="13" y="191"/>
              </a:cxn>
              <a:cxn ang="0">
                <a:pos x="25" y="217"/>
              </a:cxn>
              <a:cxn ang="0">
                <a:pos x="51" y="242"/>
              </a:cxn>
              <a:cxn ang="0">
                <a:pos x="77" y="268"/>
              </a:cxn>
              <a:cxn ang="0">
                <a:pos x="128" y="293"/>
              </a:cxn>
              <a:cxn ang="0">
                <a:pos x="166" y="306"/>
              </a:cxn>
              <a:cxn ang="0">
                <a:pos x="230" y="318"/>
              </a:cxn>
              <a:cxn ang="0">
                <a:pos x="281" y="331"/>
              </a:cxn>
              <a:cxn ang="0">
                <a:pos x="345" y="331"/>
              </a:cxn>
              <a:cxn ang="0">
                <a:pos x="422" y="344"/>
              </a:cxn>
              <a:cxn ang="0">
                <a:pos x="461" y="344"/>
              </a:cxn>
              <a:cxn ang="0">
                <a:pos x="537" y="331"/>
              </a:cxn>
              <a:cxn ang="0">
                <a:pos x="601" y="331"/>
              </a:cxn>
              <a:cxn ang="0">
                <a:pos x="653" y="318"/>
              </a:cxn>
              <a:cxn ang="0">
                <a:pos x="717" y="306"/>
              </a:cxn>
              <a:cxn ang="0">
                <a:pos x="755" y="293"/>
              </a:cxn>
              <a:cxn ang="0">
                <a:pos x="806" y="268"/>
              </a:cxn>
              <a:cxn ang="0">
                <a:pos x="832" y="242"/>
              </a:cxn>
              <a:cxn ang="0">
                <a:pos x="857" y="217"/>
              </a:cxn>
              <a:cxn ang="0">
                <a:pos x="870" y="191"/>
              </a:cxn>
              <a:cxn ang="0">
                <a:pos x="883" y="166"/>
              </a:cxn>
              <a:cxn ang="0">
                <a:pos x="883" y="153"/>
              </a:cxn>
              <a:cxn ang="0">
                <a:pos x="870" y="127"/>
              </a:cxn>
              <a:cxn ang="0">
                <a:pos x="845" y="102"/>
              </a:cxn>
              <a:cxn ang="0">
                <a:pos x="806" y="76"/>
              </a:cxn>
              <a:cxn ang="0">
                <a:pos x="768" y="51"/>
              </a:cxn>
              <a:cxn ang="0">
                <a:pos x="729" y="38"/>
              </a:cxn>
              <a:cxn ang="0">
                <a:pos x="678" y="25"/>
              </a:cxn>
              <a:cxn ang="0">
                <a:pos x="614" y="13"/>
              </a:cxn>
              <a:cxn ang="0">
                <a:pos x="550" y="0"/>
              </a:cxn>
              <a:cxn ang="0">
                <a:pos x="486" y="0"/>
              </a:cxn>
              <a:cxn ang="0">
                <a:pos x="435" y="0"/>
              </a:cxn>
            </a:cxnLst>
            <a:rect l="0" t="0" r="r" b="b"/>
            <a:pathLst>
              <a:path w="883" h="344">
                <a:moveTo>
                  <a:pt x="435" y="0"/>
                </a:moveTo>
                <a:lnTo>
                  <a:pt x="422" y="0"/>
                </a:lnTo>
                <a:lnTo>
                  <a:pt x="397" y="0"/>
                </a:lnTo>
                <a:lnTo>
                  <a:pt x="371" y="0"/>
                </a:lnTo>
                <a:lnTo>
                  <a:pt x="345" y="0"/>
                </a:lnTo>
                <a:lnTo>
                  <a:pt x="333" y="0"/>
                </a:lnTo>
                <a:lnTo>
                  <a:pt x="307" y="0"/>
                </a:lnTo>
                <a:lnTo>
                  <a:pt x="281" y="0"/>
                </a:lnTo>
                <a:lnTo>
                  <a:pt x="269" y="13"/>
                </a:lnTo>
                <a:lnTo>
                  <a:pt x="243" y="13"/>
                </a:lnTo>
                <a:lnTo>
                  <a:pt x="230" y="13"/>
                </a:lnTo>
                <a:lnTo>
                  <a:pt x="205" y="25"/>
                </a:lnTo>
                <a:lnTo>
                  <a:pt x="192" y="25"/>
                </a:lnTo>
                <a:lnTo>
                  <a:pt x="166" y="25"/>
                </a:lnTo>
                <a:lnTo>
                  <a:pt x="153" y="38"/>
                </a:lnTo>
                <a:lnTo>
                  <a:pt x="141" y="38"/>
                </a:lnTo>
                <a:lnTo>
                  <a:pt x="128" y="51"/>
                </a:lnTo>
                <a:lnTo>
                  <a:pt x="102" y="51"/>
                </a:lnTo>
                <a:lnTo>
                  <a:pt x="89" y="64"/>
                </a:lnTo>
                <a:lnTo>
                  <a:pt x="77" y="64"/>
                </a:lnTo>
                <a:lnTo>
                  <a:pt x="64" y="76"/>
                </a:lnTo>
                <a:lnTo>
                  <a:pt x="64" y="89"/>
                </a:lnTo>
                <a:lnTo>
                  <a:pt x="51" y="89"/>
                </a:lnTo>
                <a:lnTo>
                  <a:pt x="38" y="102"/>
                </a:lnTo>
                <a:lnTo>
                  <a:pt x="25" y="102"/>
                </a:lnTo>
                <a:lnTo>
                  <a:pt x="25" y="115"/>
                </a:lnTo>
                <a:lnTo>
                  <a:pt x="13" y="127"/>
                </a:lnTo>
                <a:lnTo>
                  <a:pt x="13" y="127"/>
                </a:lnTo>
                <a:lnTo>
                  <a:pt x="13" y="140"/>
                </a:lnTo>
                <a:lnTo>
                  <a:pt x="0" y="153"/>
                </a:lnTo>
                <a:lnTo>
                  <a:pt x="0" y="153"/>
                </a:lnTo>
                <a:lnTo>
                  <a:pt x="0" y="166"/>
                </a:lnTo>
                <a:lnTo>
                  <a:pt x="0" y="166"/>
                </a:lnTo>
                <a:lnTo>
                  <a:pt x="0" y="178"/>
                </a:lnTo>
                <a:lnTo>
                  <a:pt x="0" y="191"/>
                </a:lnTo>
                <a:lnTo>
                  <a:pt x="13" y="191"/>
                </a:lnTo>
                <a:lnTo>
                  <a:pt x="13" y="204"/>
                </a:lnTo>
                <a:lnTo>
                  <a:pt x="13" y="217"/>
                </a:lnTo>
                <a:lnTo>
                  <a:pt x="25" y="217"/>
                </a:lnTo>
                <a:lnTo>
                  <a:pt x="25" y="229"/>
                </a:lnTo>
                <a:lnTo>
                  <a:pt x="38" y="242"/>
                </a:lnTo>
                <a:lnTo>
                  <a:pt x="51" y="242"/>
                </a:lnTo>
                <a:lnTo>
                  <a:pt x="64" y="255"/>
                </a:lnTo>
                <a:lnTo>
                  <a:pt x="64" y="255"/>
                </a:lnTo>
                <a:lnTo>
                  <a:pt x="77" y="268"/>
                </a:lnTo>
                <a:lnTo>
                  <a:pt x="89" y="280"/>
                </a:lnTo>
                <a:lnTo>
                  <a:pt x="102" y="280"/>
                </a:lnTo>
                <a:lnTo>
                  <a:pt x="128" y="293"/>
                </a:lnTo>
                <a:lnTo>
                  <a:pt x="141" y="293"/>
                </a:lnTo>
                <a:lnTo>
                  <a:pt x="153" y="293"/>
                </a:lnTo>
                <a:lnTo>
                  <a:pt x="166" y="306"/>
                </a:lnTo>
                <a:lnTo>
                  <a:pt x="192" y="306"/>
                </a:lnTo>
                <a:lnTo>
                  <a:pt x="205" y="318"/>
                </a:lnTo>
                <a:lnTo>
                  <a:pt x="230" y="318"/>
                </a:lnTo>
                <a:lnTo>
                  <a:pt x="243" y="318"/>
                </a:lnTo>
                <a:lnTo>
                  <a:pt x="269" y="331"/>
                </a:lnTo>
                <a:lnTo>
                  <a:pt x="281" y="331"/>
                </a:lnTo>
                <a:lnTo>
                  <a:pt x="307" y="331"/>
                </a:lnTo>
                <a:lnTo>
                  <a:pt x="333" y="331"/>
                </a:lnTo>
                <a:lnTo>
                  <a:pt x="345" y="331"/>
                </a:lnTo>
                <a:lnTo>
                  <a:pt x="371" y="344"/>
                </a:lnTo>
                <a:lnTo>
                  <a:pt x="397" y="344"/>
                </a:lnTo>
                <a:lnTo>
                  <a:pt x="422" y="344"/>
                </a:lnTo>
                <a:lnTo>
                  <a:pt x="435" y="344"/>
                </a:lnTo>
                <a:lnTo>
                  <a:pt x="435" y="344"/>
                </a:lnTo>
                <a:lnTo>
                  <a:pt x="461" y="344"/>
                </a:lnTo>
                <a:lnTo>
                  <a:pt x="486" y="344"/>
                </a:lnTo>
                <a:lnTo>
                  <a:pt x="512" y="344"/>
                </a:lnTo>
                <a:lnTo>
                  <a:pt x="537" y="331"/>
                </a:lnTo>
                <a:lnTo>
                  <a:pt x="550" y="331"/>
                </a:lnTo>
                <a:lnTo>
                  <a:pt x="576" y="331"/>
                </a:lnTo>
                <a:lnTo>
                  <a:pt x="601" y="331"/>
                </a:lnTo>
                <a:lnTo>
                  <a:pt x="614" y="331"/>
                </a:lnTo>
                <a:lnTo>
                  <a:pt x="640" y="318"/>
                </a:lnTo>
                <a:lnTo>
                  <a:pt x="653" y="318"/>
                </a:lnTo>
                <a:lnTo>
                  <a:pt x="678" y="318"/>
                </a:lnTo>
                <a:lnTo>
                  <a:pt x="691" y="306"/>
                </a:lnTo>
                <a:lnTo>
                  <a:pt x="717" y="306"/>
                </a:lnTo>
                <a:lnTo>
                  <a:pt x="729" y="293"/>
                </a:lnTo>
                <a:lnTo>
                  <a:pt x="742" y="293"/>
                </a:lnTo>
                <a:lnTo>
                  <a:pt x="755" y="293"/>
                </a:lnTo>
                <a:lnTo>
                  <a:pt x="768" y="280"/>
                </a:lnTo>
                <a:lnTo>
                  <a:pt x="793" y="280"/>
                </a:lnTo>
                <a:lnTo>
                  <a:pt x="806" y="268"/>
                </a:lnTo>
                <a:lnTo>
                  <a:pt x="806" y="255"/>
                </a:lnTo>
                <a:lnTo>
                  <a:pt x="819" y="255"/>
                </a:lnTo>
                <a:lnTo>
                  <a:pt x="832" y="242"/>
                </a:lnTo>
                <a:lnTo>
                  <a:pt x="845" y="242"/>
                </a:lnTo>
                <a:lnTo>
                  <a:pt x="857" y="229"/>
                </a:lnTo>
                <a:lnTo>
                  <a:pt x="857" y="217"/>
                </a:lnTo>
                <a:lnTo>
                  <a:pt x="870" y="217"/>
                </a:lnTo>
                <a:lnTo>
                  <a:pt x="870" y="204"/>
                </a:lnTo>
                <a:lnTo>
                  <a:pt x="870" y="191"/>
                </a:lnTo>
                <a:lnTo>
                  <a:pt x="883" y="191"/>
                </a:lnTo>
                <a:lnTo>
                  <a:pt x="883" y="178"/>
                </a:lnTo>
                <a:lnTo>
                  <a:pt x="883" y="166"/>
                </a:lnTo>
                <a:lnTo>
                  <a:pt x="883" y="166"/>
                </a:lnTo>
                <a:lnTo>
                  <a:pt x="883" y="153"/>
                </a:lnTo>
                <a:lnTo>
                  <a:pt x="883" y="153"/>
                </a:lnTo>
                <a:lnTo>
                  <a:pt x="870" y="140"/>
                </a:lnTo>
                <a:lnTo>
                  <a:pt x="870" y="127"/>
                </a:lnTo>
                <a:lnTo>
                  <a:pt x="870" y="127"/>
                </a:lnTo>
                <a:lnTo>
                  <a:pt x="857" y="115"/>
                </a:lnTo>
                <a:lnTo>
                  <a:pt x="857" y="102"/>
                </a:lnTo>
                <a:lnTo>
                  <a:pt x="845" y="102"/>
                </a:lnTo>
                <a:lnTo>
                  <a:pt x="832" y="89"/>
                </a:lnTo>
                <a:lnTo>
                  <a:pt x="819" y="89"/>
                </a:lnTo>
                <a:lnTo>
                  <a:pt x="806" y="76"/>
                </a:lnTo>
                <a:lnTo>
                  <a:pt x="806" y="64"/>
                </a:lnTo>
                <a:lnTo>
                  <a:pt x="793" y="64"/>
                </a:lnTo>
                <a:lnTo>
                  <a:pt x="768" y="51"/>
                </a:lnTo>
                <a:lnTo>
                  <a:pt x="755" y="51"/>
                </a:lnTo>
                <a:lnTo>
                  <a:pt x="742" y="38"/>
                </a:lnTo>
                <a:lnTo>
                  <a:pt x="729" y="38"/>
                </a:lnTo>
                <a:lnTo>
                  <a:pt x="717" y="25"/>
                </a:lnTo>
                <a:lnTo>
                  <a:pt x="691" y="25"/>
                </a:lnTo>
                <a:lnTo>
                  <a:pt x="678" y="25"/>
                </a:lnTo>
                <a:lnTo>
                  <a:pt x="653" y="13"/>
                </a:lnTo>
                <a:lnTo>
                  <a:pt x="640" y="13"/>
                </a:lnTo>
                <a:lnTo>
                  <a:pt x="614" y="13"/>
                </a:lnTo>
                <a:lnTo>
                  <a:pt x="601" y="0"/>
                </a:lnTo>
                <a:lnTo>
                  <a:pt x="576" y="0"/>
                </a:lnTo>
                <a:lnTo>
                  <a:pt x="550" y="0"/>
                </a:lnTo>
                <a:lnTo>
                  <a:pt x="537" y="0"/>
                </a:lnTo>
                <a:lnTo>
                  <a:pt x="512" y="0"/>
                </a:lnTo>
                <a:lnTo>
                  <a:pt x="486" y="0"/>
                </a:lnTo>
                <a:lnTo>
                  <a:pt x="461" y="0"/>
                </a:lnTo>
                <a:lnTo>
                  <a:pt x="435" y="0"/>
                </a:lnTo>
                <a:lnTo>
                  <a:pt x="435" y="0"/>
                </a:lnTo>
                <a:close/>
              </a:path>
            </a:pathLst>
          </a:custGeom>
          <a:solidFill>
            <a:srgbClr val="C1DECB"/>
          </a:solidFill>
          <a:ln w="9525">
            <a:noFill/>
            <a:round/>
            <a:headEnd/>
            <a:tailEnd/>
          </a:ln>
        </p:spPr>
        <p:txBody>
          <a:bodyPr/>
          <a:lstStyle/>
          <a:p>
            <a:endParaRPr lang="en-US"/>
          </a:p>
        </p:txBody>
      </p:sp>
      <p:sp>
        <p:nvSpPr>
          <p:cNvPr id="148492" name="Freeform 12"/>
          <p:cNvSpPr>
            <a:spLocks/>
          </p:cNvSpPr>
          <p:nvPr/>
        </p:nvSpPr>
        <p:spPr bwMode="auto">
          <a:xfrm>
            <a:off x="3475038" y="3973513"/>
            <a:ext cx="1401762" cy="546100"/>
          </a:xfrm>
          <a:custGeom>
            <a:avLst/>
            <a:gdLst/>
            <a:ahLst/>
            <a:cxnLst>
              <a:cxn ang="0">
                <a:pos x="397" y="0"/>
              </a:cxn>
              <a:cxn ang="0">
                <a:pos x="333" y="0"/>
              </a:cxn>
              <a:cxn ang="0">
                <a:pos x="269" y="13"/>
              </a:cxn>
              <a:cxn ang="0">
                <a:pos x="205" y="25"/>
              </a:cxn>
              <a:cxn ang="0">
                <a:pos x="153" y="38"/>
              </a:cxn>
              <a:cxn ang="0">
                <a:pos x="102" y="51"/>
              </a:cxn>
              <a:cxn ang="0">
                <a:pos x="64" y="76"/>
              </a:cxn>
              <a:cxn ang="0">
                <a:pos x="38" y="102"/>
              </a:cxn>
              <a:cxn ang="0">
                <a:pos x="13" y="127"/>
              </a:cxn>
              <a:cxn ang="0">
                <a:pos x="0" y="153"/>
              </a:cxn>
              <a:cxn ang="0">
                <a:pos x="0" y="166"/>
              </a:cxn>
              <a:cxn ang="0">
                <a:pos x="13" y="191"/>
              </a:cxn>
              <a:cxn ang="0">
                <a:pos x="25" y="217"/>
              </a:cxn>
              <a:cxn ang="0">
                <a:pos x="51" y="242"/>
              </a:cxn>
              <a:cxn ang="0">
                <a:pos x="77" y="268"/>
              </a:cxn>
              <a:cxn ang="0">
                <a:pos x="128" y="293"/>
              </a:cxn>
              <a:cxn ang="0">
                <a:pos x="166" y="306"/>
              </a:cxn>
              <a:cxn ang="0">
                <a:pos x="230" y="318"/>
              </a:cxn>
              <a:cxn ang="0">
                <a:pos x="281" y="331"/>
              </a:cxn>
              <a:cxn ang="0">
                <a:pos x="345" y="331"/>
              </a:cxn>
              <a:cxn ang="0">
                <a:pos x="422" y="344"/>
              </a:cxn>
              <a:cxn ang="0">
                <a:pos x="461" y="344"/>
              </a:cxn>
              <a:cxn ang="0">
                <a:pos x="537" y="331"/>
              </a:cxn>
              <a:cxn ang="0">
                <a:pos x="601" y="331"/>
              </a:cxn>
              <a:cxn ang="0">
                <a:pos x="653" y="318"/>
              </a:cxn>
              <a:cxn ang="0">
                <a:pos x="717" y="306"/>
              </a:cxn>
              <a:cxn ang="0">
                <a:pos x="755" y="293"/>
              </a:cxn>
              <a:cxn ang="0">
                <a:pos x="806" y="268"/>
              </a:cxn>
              <a:cxn ang="0">
                <a:pos x="832" y="242"/>
              </a:cxn>
              <a:cxn ang="0">
                <a:pos x="857" y="217"/>
              </a:cxn>
              <a:cxn ang="0">
                <a:pos x="870" y="191"/>
              </a:cxn>
              <a:cxn ang="0">
                <a:pos x="883" y="166"/>
              </a:cxn>
              <a:cxn ang="0">
                <a:pos x="883" y="153"/>
              </a:cxn>
              <a:cxn ang="0">
                <a:pos x="870" y="127"/>
              </a:cxn>
              <a:cxn ang="0">
                <a:pos x="845" y="102"/>
              </a:cxn>
              <a:cxn ang="0">
                <a:pos x="806" y="76"/>
              </a:cxn>
              <a:cxn ang="0">
                <a:pos x="768" y="51"/>
              </a:cxn>
              <a:cxn ang="0">
                <a:pos x="729" y="38"/>
              </a:cxn>
              <a:cxn ang="0">
                <a:pos x="678" y="25"/>
              </a:cxn>
              <a:cxn ang="0">
                <a:pos x="614" y="13"/>
              </a:cxn>
              <a:cxn ang="0">
                <a:pos x="550" y="0"/>
              </a:cxn>
              <a:cxn ang="0">
                <a:pos x="486" y="0"/>
              </a:cxn>
              <a:cxn ang="0">
                <a:pos x="435" y="0"/>
              </a:cxn>
            </a:cxnLst>
            <a:rect l="0" t="0" r="r" b="b"/>
            <a:pathLst>
              <a:path w="883" h="344">
                <a:moveTo>
                  <a:pt x="435" y="0"/>
                </a:moveTo>
                <a:lnTo>
                  <a:pt x="422" y="0"/>
                </a:lnTo>
                <a:lnTo>
                  <a:pt x="397" y="0"/>
                </a:lnTo>
                <a:lnTo>
                  <a:pt x="371" y="0"/>
                </a:lnTo>
                <a:lnTo>
                  <a:pt x="345" y="0"/>
                </a:lnTo>
                <a:lnTo>
                  <a:pt x="333" y="0"/>
                </a:lnTo>
                <a:lnTo>
                  <a:pt x="307" y="0"/>
                </a:lnTo>
                <a:lnTo>
                  <a:pt x="281" y="0"/>
                </a:lnTo>
                <a:lnTo>
                  <a:pt x="269" y="13"/>
                </a:lnTo>
                <a:lnTo>
                  <a:pt x="243" y="13"/>
                </a:lnTo>
                <a:lnTo>
                  <a:pt x="230" y="13"/>
                </a:lnTo>
                <a:lnTo>
                  <a:pt x="205" y="25"/>
                </a:lnTo>
                <a:lnTo>
                  <a:pt x="192" y="25"/>
                </a:lnTo>
                <a:lnTo>
                  <a:pt x="166" y="25"/>
                </a:lnTo>
                <a:lnTo>
                  <a:pt x="153" y="38"/>
                </a:lnTo>
                <a:lnTo>
                  <a:pt x="141" y="38"/>
                </a:lnTo>
                <a:lnTo>
                  <a:pt x="128" y="51"/>
                </a:lnTo>
                <a:lnTo>
                  <a:pt x="102" y="51"/>
                </a:lnTo>
                <a:lnTo>
                  <a:pt x="89" y="64"/>
                </a:lnTo>
                <a:lnTo>
                  <a:pt x="77" y="64"/>
                </a:lnTo>
                <a:lnTo>
                  <a:pt x="64" y="76"/>
                </a:lnTo>
                <a:lnTo>
                  <a:pt x="64" y="89"/>
                </a:lnTo>
                <a:lnTo>
                  <a:pt x="51" y="89"/>
                </a:lnTo>
                <a:lnTo>
                  <a:pt x="38" y="102"/>
                </a:lnTo>
                <a:lnTo>
                  <a:pt x="25" y="102"/>
                </a:lnTo>
                <a:lnTo>
                  <a:pt x="25" y="115"/>
                </a:lnTo>
                <a:lnTo>
                  <a:pt x="13" y="127"/>
                </a:lnTo>
                <a:lnTo>
                  <a:pt x="13" y="127"/>
                </a:lnTo>
                <a:lnTo>
                  <a:pt x="13" y="140"/>
                </a:lnTo>
                <a:lnTo>
                  <a:pt x="0" y="153"/>
                </a:lnTo>
                <a:lnTo>
                  <a:pt x="0" y="153"/>
                </a:lnTo>
                <a:lnTo>
                  <a:pt x="0" y="166"/>
                </a:lnTo>
                <a:lnTo>
                  <a:pt x="0" y="166"/>
                </a:lnTo>
                <a:lnTo>
                  <a:pt x="0" y="178"/>
                </a:lnTo>
                <a:lnTo>
                  <a:pt x="0" y="191"/>
                </a:lnTo>
                <a:lnTo>
                  <a:pt x="13" y="191"/>
                </a:lnTo>
                <a:lnTo>
                  <a:pt x="13" y="204"/>
                </a:lnTo>
                <a:lnTo>
                  <a:pt x="13" y="217"/>
                </a:lnTo>
                <a:lnTo>
                  <a:pt x="25" y="217"/>
                </a:lnTo>
                <a:lnTo>
                  <a:pt x="25" y="229"/>
                </a:lnTo>
                <a:lnTo>
                  <a:pt x="38" y="242"/>
                </a:lnTo>
                <a:lnTo>
                  <a:pt x="51" y="242"/>
                </a:lnTo>
                <a:lnTo>
                  <a:pt x="64" y="255"/>
                </a:lnTo>
                <a:lnTo>
                  <a:pt x="64" y="255"/>
                </a:lnTo>
                <a:lnTo>
                  <a:pt x="77" y="268"/>
                </a:lnTo>
                <a:lnTo>
                  <a:pt x="89" y="280"/>
                </a:lnTo>
                <a:lnTo>
                  <a:pt x="102" y="280"/>
                </a:lnTo>
                <a:lnTo>
                  <a:pt x="128" y="293"/>
                </a:lnTo>
                <a:lnTo>
                  <a:pt x="141" y="293"/>
                </a:lnTo>
                <a:lnTo>
                  <a:pt x="153" y="293"/>
                </a:lnTo>
                <a:lnTo>
                  <a:pt x="166" y="306"/>
                </a:lnTo>
                <a:lnTo>
                  <a:pt x="192" y="306"/>
                </a:lnTo>
                <a:lnTo>
                  <a:pt x="205" y="318"/>
                </a:lnTo>
                <a:lnTo>
                  <a:pt x="230" y="318"/>
                </a:lnTo>
                <a:lnTo>
                  <a:pt x="243" y="318"/>
                </a:lnTo>
                <a:lnTo>
                  <a:pt x="269" y="331"/>
                </a:lnTo>
                <a:lnTo>
                  <a:pt x="281" y="331"/>
                </a:lnTo>
                <a:lnTo>
                  <a:pt x="307" y="331"/>
                </a:lnTo>
                <a:lnTo>
                  <a:pt x="333" y="331"/>
                </a:lnTo>
                <a:lnTo>
                  <a:pt x="345" y="331"/>
                </a:lnTo>
                <a:lnTo>
                  <a:pt x="371" y="344"/>
                </a:lnTo>
                <a:lnTo>
                  <a:pt x="397" y="344"/>
                </a:lnTo>
                <a:lnTo>
                  <a:pt x="422" y="344"/>
                </a:lnTo>
                <a:lnTo>
                  <a:pt x="435" y="344"/>
                </a:lnTo>
                <a:lnTo>
                  <a:pt x="435" y="344"/>
                </a:lnTo>
                <a:lnTo>
                  <a:pt x="461" y="344"/>
                </a:lnTo>
                <a:lnTo>
                  <a:pt x="486" y="344"/>
                </a:lnTo>
                <a:lnTo>
                  <a:pt x="512" y="344"/>
                </a:lnTo>
                <a:lnTo>
                  <a:pt x="537" y="331"/>
                </a:lnTo>
                <a:lnTo>
                  <a:pt x="550" y="331"/>
                </a:lnTo>
                <a:lnTo>
                  <a:pt x="576" y="331"/>
                </a:lnTo>
                <a:lnTo>
                  <a:pt x="601" y="331"/>
                </a:lnTo>
                <a:lnTo>
                  <a:pt x="614" y="331"/>
                </a:lnTo>
                <a:lnTo>
                  <a:pt x="640" y="318"/>
                </a:lnTo>
                <a:lnTo>
                  <a:pt x="653" y="318"/>
                </a:lnTo>
                <a:lnTo>
                  <a:pt x="678" y="318"/>
                </a:lnTo>
                <a:lnTo>
                  <a:pt x="691" y="306"/>
                </a:lnTo>
                <a:lnTo>
                  <a:pt x="717" y="306"/>
                </a:lnTo>
                <a:lnTo>
                  <a:pt x="729" y="293"/>
                </a:lnTo>
                <a:lnTo>
                  <a:pt x="742" y="293"/>
                </a:lnTo>
                <a:lnTo>
                  <a:pt x="755" y="293"/>
                </a:lnTo>
                <a:lnTo>
                  <a:pt x="768" y="280"/>
                </a:lnTo>
                <a:lnTo>
                  <a:pt x="793" y="280"/>
                </a:lnTo>
                <a:lnTo>
                  <a:pt x="806" y="268"/>
                </a:lnTo>
                <a:lnTo>
                  <a:pt x="806" y="255"/>
                </a:lnTo>
                <a:lnTo>
                  <a:pt x="819" y="255"/>
                </a:lnTo>
                <a:lnTo>
                  <a:pt x="832" y="242"/>
                </a:lnTo>
                <a:lnTo>
                  <a:pt x="845" y="242"/>
                </a:lnTo>
                <a:lnTo>
                  <a:pt x="857" y="229"/>
                </a:lnTo>
                <a:lnTo>
                  <a:pt x="857" y="217"/>
                </a:lnTo>
                <a:lnTo>
                  <a:pt x="870" y="217"/>
                </a:lnTo>
                <a:lnTo>
                  <a:pt x="870" y="204"/>
                </a:lnTo>
                <a:lnTo>
                  <a:pt x="870" y="191"/>
                </a:lnTo>
                <a:lnTo>
                  <a:pt x="883" y="191"/>
                </a:lnTo>
                <a:lnTo>
                  <a:pt x="883" y="178"/>
                </a:lnTo>
                <a:lnTo>
                  <a:pt x="883" y="166"/>
                </a:lnTo>
                <a:lnTo>
                  <a:pt x="883" y="166"/>
                </a:lnTo>
                <a:lnTo>
                  <a:pt x="883" y="153"/>
                </a:lnTo>
                <a:lnTo>
                  <a:pt x="883" y="153"/>
                </a:lnTo>
                <a:lnTo>
                  <a:pt x="870" y="140"/>
                </a:lnTo>
                <a:lnTo>
                  <a:pt x="870" y="127"/>
                </a:lnTo>
                <a:lnTo>
                  <a:pt x="870" y="127"/>
                </a:lnTo>
                <a:lnTo>
                  <a:pt x="857" y="115"/>
                </a:lnTo>
                <a:lnTo>
                  <a:pt x="857" y="102"/>
                </a:lnTo>
                <a:lnTo>
                  <a:pt x="845" y="102"/>
                </a:lnTo>
                <a:lnTo>
                  <a:pt x="832" y="89"/>
                </a:lnTo>
                <a:lnTo>
                  <a:pt x="819" y="89"/>
                </a:lnTo>
                <a:lnTo>
                  <a:pt x="806" y="76"/>
                </a:lnTo>
                <a:lnTo>
                  <a:pt x="806" y="64"/>
                </a:lnTo>
                <a:lnTo>
                  <a:pt x="793" y="64"/>
                </a:lnTo>
                <a:lnTo>
                  <a:pt x="768" y="51"/>
                </a:lnTo>
                <a:lnTo>
                  <a:pt x="755" y="51"/>
                </a:lnTo>
                <a:lnTo>
                  <a:pt x="742" y="38"/>
                </a:lnTo>
                <a:lnTo>
                  <a:pt x="729" y="38"/>
                </a:lnTo>
                <a:lnTo>
                  <a:pt x="717" y="25"/>
                </a:lnTo>
                <a:lnTo>
                  <a:pt x="691" y="25"/>
                </a:lnTo>
                <a:lnTo>
                  <a:pt x="678" y="25"/>
                </a:lnTo>
                <a:lnTo>
                  <a:pt x="653" y="13"/>
                </a:lnTo>
                <a:lnTo>
                  <a:pt x="640" y="13"/>
                </a:lnTo>
                <a:lnTo>
                  <a:pt x="614" y="13"/>
                </a:lnTo>
                <a:lnTo>
                  <a:pt x="601" y="0"/>
                </a:lnTo>
                <a:lnTo>
                  <a:pt x="576" y="0"/>
                </a:lnTo>
                <a:lnTo>
                  <a:pt x="550" y="0"/>
                </a:lnTo>
                <a:lnTo>
                  <a:pt x="537" y="0"/>
                </a:lnTo>
                <a:lnTo>
                  <a:pt x="512" y="0"/>
                </a:lnTo>
                <a:lnTo>
                  <a:pt x="486" y="0"/>
                </a:lnTo>
                <a:lnTo>
                  <a:pt x="461" y="0"/>
                </a:lnTo>
                <a:lnTo>
                  <a:pt x="435" y="0"/>
                </a:lnTo>
                <a:lnTo>
                  <a:pt x="435" y="0"/>
                </a:lnTo>
              </a:path>
            </a:pathLst>
          </a:custGeom>
          <a:noFill/>
          <a:ln w="0">
            <a:solidFill>
              <a:srgbClr val="C1DECB"/>
            </a:solidFill>
            <a:prstDash val="solid"/>
            <a:round/>
            <a:headEnd/>
            <a:tailEnd/>
          </a:ln>
        </p:spPr>
        <p:txBody>
          <a:bodyPr/>
          <a:lstStyle/>
          <a:p>
            <a:endParaRPr lang="en-US"/>
          </a:p>
        </p:txBody>
      </p:sp>
      <p:sp>
        <p:nvSpPr>
          <p:cNvPr id="148493" name="Rectangle 13"/>
          <p:cNvSpPr>
            <a:spLocks noChangeArrowheads="1"/>
          </p:cNvSpPr>
          <p:nvPr/>
        </p:nvSpPr>
        <p:spPr bwMode="auto">
          <a:xfrm>
            <a:off x="3902075" y="4114800"/>
            <a:ext cx="650875" cy="303213"/>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Router</a:t>
            </a:r>
            <a:endParaRPr lang="en-US"/>
          </a:p>
        </p:txBody>
      </p:sp>
      <p:sp>
        <p:nvSpPr>
          <p:cNvPr id="148494" name="Rectangle 14"/>
          <p:cNvSpPr>
            <a:spLocks noChangeArrowheads="1"/>
          </p:cNvSpPr>
          <p:nvPr/>
        </p:nvSpPr>
        <p:spPr bwMode="auto">
          <a:xfrm>
            <a:off x="2581275" y="3973513"/>
            <a:ext cx="630238"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1</a:t>
            </a:r>
            <a:endParaRPr lang="en-US"/>
          </a:p>
        </p:txBody>
      </p:sp>
      <p:sp>
        <p:nvSpPr>
          <p:cNvPr id="148495" name="Rectangle 15"/>
          <p:cNvSpPr>
            <a:spLocks noChangeArrowheads="1"/>
          </p:cNvSpPr>
          <p:nvPr/>
        </p:nvSpPr>
        <p:spPr bwMode="auto">
          <a:xfrm>
            <a:off x="2560638" y="4984750"/>
            <a:ext cx="630237" cy="303213"/>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6</a:t>
            </a:r>
            <a:endParaRPr lang="en-US"/>
          </a:p>
        </p:txBody>
      </p:sp>
      <p:sp>
        <p:nvSpPr>
          <p:cNvPr id="148496" name="Rectangle 16"/>
          <p:cNvSpPr>
            <a:spLocks noChangeArrowheads="1"/>
          </p:cNvSpPr>
          <p:nvPr/>
        </p:nvSpPr>
        <p:spPr bwMode="auto">
          <a:xfrm>
            <a:off x="4714875" y="4903788"/>
            <a:ext cx="630238"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5</a:t>
            </a:r>
            <a:endParaRPr lang="en-US"/>
          </a:p>
        </p:txBody>
      </p:sp>
      <p:sp>
        <p:nvSpPr>
          <p:cNvPr id="148497" name="Rectangle 17"/>
          <p:cNvSpPr>
            <a:spLocks noChangeArrowheads="1"/>
          </p:cNvSpPr>
          <p:nvPr/>
        </p:nvSpPr>
        <p:spPr bwMode="auto">
          <a:xfrm>
            <a:off x="4897438" y="3082925"/>
            <a:ext cx="630237" cy="303213"/>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3</a:t>
            </a:r>
            <a:endParaRPr lang="en-US"/>
          </a:p>
        </p:txBody>
      </p:sp>
      <p:sp>
        <p:nvSpPr>
          <p:cNvPr id="148498" name="Rectangle 18"/>
          <p:cNvSpPr>
            <a:spLocks noChangeArrowheads="1"/>
          </p:cNvSpPr>
          <p:nvPr/>
        </p:nvSpPr>
        <p:spPr bwMode="auto">
          <a:xfrm>
            <a:off x="5465763" y="3973513"/>
            <a:ext cx="630237"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4</a:t>
            </a:r>
            <a:endParaRPr lang="en-US"/>
          </a:p>
        </p:txBody>
      </p:sp>
      <p:sp>
        <p:nvSpPr>
          <p:cNvPr id="148499" name="Rectangle 19"/>
          <p:cNvSpPr>
            <a:spLocks noChangeArrowheads="1"/>
          </p:cNvSpPr>
          <p:nvPr/>
        </p:nvSpPr>
        <p:spPr bwMode="auto">
          <a:xfrm>
            <a:off x="3657600" y="2192338"/>
            <a:ext cx="630238"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Path 2</a:t>
            </a:r>
            <a:endParaRPr lang="en-US"/>
          </a:p>
        </p:txBody>
      </p:sp>
      <p:sp>
        <p:nvSpPr>
          <p:cNvPr id="148500" name="Freeform 20"/>
          <p:cNvSpPr>
            <a:spLocks/>
          </p:cNvSpPr>
          <p:nvPr/>
        </p:nvSpPr>
        <p:spPr bwMode="auto">
          <a:xfrm>
            <a:off x="1482725" y="2112963"/>
            <a:ext cx="1951038" cy="788987"/>
          </a:xfrm>
          <a:custGeom>
            <a:avLst/>
            <a:gdLst/>
            <a:ahLst/>
            <a:cxnLst>
              <a:cxn ang="0">
                <a:pos x="576" y="0"/>
              </a:cxn>
              <a:cxn ang="0">
                <a:pos x="500" y="12"/>
              </a:cxn>
              <a:cxn ang="0">
                <a:pos x="436" y="12"/>
              </a:cxn>
              <a:cxn ang="0">
                <a:pos x="384" y="25"/>
              </a:cxn>
              <a:cxn ang="0">
                <a:pos x="320" y="38"/>
              </a:cxn>
              <a:cxn ang="0">
                <a:pos x="269" y="51"/>
              </a:cxn>
              <a:cxn ang="0">
                <a:pos x="218" y="63"/>
              </a:cxn>
              <a:cxn ang="0">
                <a:pos x="167" y="76"/>
              </a:cxn>
              <a:cxn ang="0">
                <a:pos x="128" y="102"/>
              </a:cxn>
              <a:cxn ang="0">
                <a:pos x="90" y="127"/>
              </a:cxn>
              <a:cxn ang="0">
                <a:pos x="64" y="140"/>
              </a:cxn>
              <a:cxn ang="0">
                <a:pos x="39" y="165"/>
              </a:cxn>
              <a:cxn ang="0">
                <a:pos x="13" y="191"/>
              </a:cxn>
              <a:cxn ang="0">
                <a:pos x="13" y="216"/>
              </a:cxn>
              <a:cxn ang="0">
                <a:pos x="0" y="242"/>
              </a:cxn>
              <a:cxn ang="0">
                <a:pos x="0" y="267"/>
              </a:cxn>
              <a:cxn ang="0">
                <a:pos x="13" y="293"/>
              </a:cxn>
              <a:cxn ang="0">
                <a:pos x="26" y="318"/>
              </a:cxn>
              <a:cxn ang="0">
                <a:pos x="52" y="344"/>
              </a:cxn>
              <a:cxn ang="0">
                <a:pos x="77" y="369"/>
              </a:cxn>
              <a:cxn ang="0">
                <a:pos x="116" y="382"/>
              </a:cxn>
              <a:cxn ang="0">
                <a:pos x="154" y="407"/>
              </a:cxn>
              <a:cxn ang="0">
                <a:pos x="205" y="420"/>
              </a:cxn>
              <a:cxn ang="0">
                <a:pos x="244" y="446"/>
              </a:cxn>
              <a:cxn ang="0">
                <a:pos x="308" y="458"/>
              </a:cxn>
              <a:cxn ang="0">
                <a:pos x="359" y="471"/>
              </a:cxn>
              <a:cxn ang="0">
                <a:pos x="423" y="484"/>
              </a:cxn>
              <a:cxn ang="0">
                <a:pos x="487" y="484"/>
              </a:cxn>
              <a:cxn ang="0">
                <a:pos x="551" y="484"/>
              </a:cxn>
              <a:cxn ang="0">
                <a:pos x="615" y="497"/>
              </a:cxn>
              <a:cxn ang="0">
                <a:pos x="666" y="484"/>
              </a:cxn>
              <a:cxn ang="0">
                <a:pos x="730" y="484"/>
              </a:cxn>
              <a:cxn ang="0">
                <a:pos x="794" y="484"/>
              </a:cxn>
              <a:cxn ang="0">
                <a:pos x="858" y="471"/>
              </a:cxn>
              <a:cxn ang="0">
                <a:pos x="922" y="458"/>
              </a:cxn>
              <a:cxn ang="0">
                <a:pos x="973" y="446"/>
              </a:cxn>
              <a:cxn ang="0">
                <a:pos x="1024" y="433"/>
              </a:cxn>
              <a:cxn ang="0">
                <a:pos x="1063" y="407"/>
              </a:cxn>
              <a:cxn ang="0">
                <a:pos x="1114" y="395"/>
              </a:cxn>
              <a:cxn ang="0">
                <a:pos x="1152" y="369"/>
              </a:cxn>
              <a:cxn ang="0">
                <a:pos x="1178" y="344"/>
              </a:cxn>
              <a:cxn ang="0">
                <a:pos x="1204" y="331"/>
              </a:cxn>
              <a:cxn ang="0">
                <a:pos x="1216" y="305"/>
              </a:cxn>
              <a:cxn ang="0">
                <a:pos x="1229" y="280"/>
              </a:cxn>
              <a:cxn ang="0">
                <a:pos x="1229" y="242"/>
              </a:cxn>
              <a:cxn ang="0">
                <a:pos x="1229" y="229"/>
              </a:cxn>
              <a:cxn ang="0">
                <a:pos x="1229" y="204"/>
              </a:cxn>
              <a:cxn ang="0">
                <a:pos x="1204" y="178"/>
              </a:cxn>
              <a:cxn ang="0">
                <a:pos x="1191" y="153"/>
              </a:cxn>
              <a:cxn ang="0">
                <a:pos x="1152" y="127"/>
              </a:cxn>
              <a:cxn ang="0">
                <a:pos x="1127" y="114"/>
              </a:cxn>
              <a:cxn ang="0">
                <a:pos x="1088" y="89"/>
              </a:cxn>
              <a:cxn ang="0">
                <a:pos x="1037" y="76"/>
              </a:cxn>
              <a:cxn ang="0">
                <a:pos x="986" y="51"/>
              </a:cxn>
              <a:cxn ang="0">
                <a:pos x="935" y="38"/>
              </a:cxn>
              <a:cxn ang="0">
                <a:pos x="884" y="25"/>
              </a:cxn>
              <a:cxn ang="0">
                <a:pos x="820" y="12"/>
              </a:cxn>
              <a:cxn ang="0">
                <a:pos x="756" y="12"/>
              </a:cxn>
              <a:cxn ang="0">
                <a:pos x="692" y="12"/>
              </a:cxn>
              <a:cxn ang="0">
                <a:pos x="615" y="0"/>
              </a:cxn>
            </a:cxnLst>
            <a:rect l="0" t="0" r="r" b="b"/>
            <a:pathLst>
              <a:path w="1229" h="497">
                <a:moveTo>
                  <a:pt x="615" y="0"/>
                </a:moveTo>
                <a:lnTo>
                  <a:pt x="602" y="0"/>
                </a:lnTo>
                <a:lnTo>
                  <a:pt x="576" y="0"/>
                </a:lnTo>
                <a:lnTo>
                  <a:pt x="551" y="12"/>
                </a:lnTo>
                <a:lnTo>
                  <a:pt x="525" y="12"/>
                </a:lnTo>
                <a:lnTo>
                  <a:pt x="500" y="12"/>
                </a:lnTo>
                <a:lnTo>
                  <a:pt x="487" y="12"/>
                </a:lnTo>
                <a:lnTo>
                  <a:pt x="461" y="12"/>
                </a:lnTo>
                <a:lnTo>
                  <a:pt x="436" y="12"/>
                </a:lnTo>
                <a:lnTo>
                  <a:pt x="423" y="12"/>
                </a:lnTo>
                <a:lnTo>
                  <a:pt x="397" y="25"/>
                </a:lnTo>
                <a:lnTo>
                  <a:pt x="384" y="25"/>
                </a:lnTo>
                <a:lnTo>
                  <a:pt x="359" y="25"/>
                </a:lnTo>
                <a:lnTo>
                  <a:pt x="346" y="25"/>
                </a:lnTo>
                <a:lnTo>
                  <a:pt x="320" y="38"/>
                </a:lnTo>
                <a:lnTo>
                  <a:pt x="308" y="38"/>
                </a:lnTo>
                <a:lnTo>
                  <a:pt x="282" y="38"/>
                </a:lnTo>
                <a:lnTo>
                  <a:pt x="269" y="51"/>
                </a:lnTo>
                <a:lnTo>
                  <a:pt x="244" y="51"/>
                </a:lnTo>
                <a:lnTo>
                  <a:pt x="231" y="63"/>
                </a:lnTo>
                <a:lnTo>
                  <a:pt x="218" y="63"/>
                </a:lnTo>
                <a:lnTo>
                  <a:pt x="205" y="76"/>
                </a:lnTo>
                <a:lnTo>
                  <a:pt x="180" y="76"/>
                </a:lnTo>
                <a:lnTo>
                  <a:pt x="167" y="76"/>
                </a:lnTo>
                <a:lnTo>
                  <a:pt x="154" y="89"/>
                </a:lnTo>
                <a:lnTo>
                  <a:pt x="141" y="89"/>
                </a:lnTo>
                <a:lnTo>
                  <a:pt x="128" y="102"/>
                </a:lnTo>
                <a:lnTo>
                  <a:pt x="116" y="114"/>
                </a:lnTo>
                <a:lnTo>
                  <a:pt x="103" y="114"/>
                </a:lnTo>
                <a:lnTo>
                  <a:pt x="90" y="127"/>
                </a:lnTo>
                <a:lnTo>
                  <a:pt x="77" y="127"/>
                </a:lnTo>
                <a:lnTo>
                  <a:pt x="64" y="140"/>
                </a:lnTo>
                <a:lnTo>
                  <a:pt x="64" y="140"/>
                </a:lnTo>
                <a:lnTo>
                  <a:pt x="52" y="153"/>
                </a:lnTo>
                <a:lnTo>
                  <a:pt x="39" y="165"/>
                </a:lnTo>
                <a:lnTo>
                  <a:pt x="39" y="165"/>
                </a:lnTo>
                <a:lnTo>
                  <a:pt x="26" y="178"/>
                </a:lnTo>
                <a:lnTo>
                  <a:pt x="26" y="191"/>
                </a:lnTo>
                <a:lnTo>
                  <a:pt x="13" y="191"/>
                </a:lnTo>
                <a:lnTo>
                  <a:pt x="13" y="204"/>
                </a:lnTo>
                <a:lnTo>
                  <a:pt x="13" y="216"/>
                </a:lnTo>
                <a:lnTo>
                  <a:pt x="13" y="216"/>
                </a:lnTo>
                <a:lnTo>
                  <a:pt x="0" y="229"/>
                </a:lnTo>
                <a:lnTo>
                  <a:pt x="0" y="242"/>
                </a:lnTo>
                <a:lnTo>
                  <a:pt x="0" y="242"/>
                </a:lnTo>
                <a:lnTo>
                  <a:pt x="0" y="242"/>
                </a:lnTo>
                <a:lnTo>
                  <a:pt x="0" y="254"/>
                </a:lnTo>
                <a:lnTo>
                  <a:pt x="0" y="267"/>
                </a:lnTo>
                <a:lnTo>
                  <a:pt x="13" y="280"/>
                </a:lnTo>
                <a:lnTo>
                  <a:pt x="13" y="280"/>
                </a:lnTo>
                <a:lnTo>
                  <a:pt x="13" y="293"/>
                </a:lnTo>
                <a:lnTo>
                  <a:pt x="13" y="305"/>
                </a:lnTo>
                <a:lnTo>
                  <a:pt x="26" y="305"/>
                </a:lnTo>
                <a:lnTo>
                  <a:pt x="26" y="318"/>
                </a:lnTo>
                <a:lnTo>
                  <a:pt x="39" y="331"/>
                </a:lnTo>
                <a:lnTo>
                  <a:pt x="39" y="331"/>
                </a:lnTo>
                <a:lnTo>
                  <a:pt x="52" y="344"/>
                </a:lnTo>
                <a:lnTo>
                  <a:pt x="64" y="344"/>
                </a:lnTo>
                <a:lnTo>
                  <a:pt x="64" y="356"/>
                </a:lnTo>
                <a:lnTo>
                  <a:pt x="77" y="369"/>
                </a:lnTo>
                <a:lnTo>
                  <a:pt x="90" y="369"/>
                </a:lnTo>
                <a:lnTo>
                  <a:pt x="103" y="382"/>
                </a:lnTo>
                <a:lnTo>
                  <a:pt x="116" y="382"/>
                </a:lnTo>
                <a:lnTo>
                  <a:pt x="128" y="395"/>
                </a:lnTo>
                <a:lnTo>
                  <a:pt x="141" y="395"/>
                </a:lnTo>
                <a:lnTo>
                  <a:pt x="154" y="407"/>
                </a:lnTo>
                <a:lnTo>
                  <a:pt x="167" y="407"/>
                </a:lnTo>
                <a:lnTo>
                  <a:pt x="180" y="420"/>
                </a:lnTo>
                <a:lnTo>
                  <a:pt x="205" y="420"/>
                </a:lnTo>
                <a:lnTo>
                  <a:pt x="218" y="433"/>
                </a:lnTo>
                <a:lnTo>
                  <a:pt x="231" y="433"/>
                </a:lnTo>
                <a:lnTo>
                  <a:pt x="244" y="446"/>
                </a:lnTo>
                <a:lnTo>
                  <a:pt x="269" y="446"/>
                </a:lnTo>
                <a:lnTo>
                  <a:pt x="282" y="446"/>
                </a:lnTo>
                <a:lnTo>
                  <a:pt x="308" y="458"/>
                </a:lnTo>
                <a:lnTo>
                  <a:pt x="320" y="458"/>
                </a:lnTo>
                <a:lnTo>
                  <a:pt x="346" y="458"/>
                </a:lnTo>
                <a:lnTo>
                  <a:pt x="359" y="471"/>
                </a:lnTo>
                <a:lnTo>
                  <a:pt x="384" y="471"/>
                </a:lnTo>
                <a:lnTo>
                  <a:pt x="397" y="471"/>
                </a:lnTo>
                <a:lnTo>
                  <a:pt x="423" y="484"/>
                </a:lnTo>
                <a:lnTo>
                  <a:pt x="436" y="484"/>
                </a:lnTo>
                <a:lnTo>
                  <a:pt x="461" y="484"/>
                </a:lnTo>
                <a:lnTo>
                  <a:pt x="487" y="484"/>
                </a:lnTo>
                <a:lnTo>
                  <a:pt x="500" y="484"/>
                </a:lnTo>
                <a:lnTo>
                  <a:pt x="525" y="484"/>
                </a:lnTo>
                <a:lnTo>
                  <a:pt x="551" y="484"/>
                </a:lnTo>
                <a:lnTo>
                  <a:pt x="576" y="484"/>
                </a:lnTo>
                <a:lnTo>
                  <a:pt x="602" y="497"/>
                </a:lnTo>
                <a:lnTo>
                  <a:pt x="615" y="497"/>
                </a:lnTo>
                <a:lnTo>
                  <a:pt x="615" y="497"/>
                </a:lnTo>
                <a:lnTo>
                  <a:pt x="640" y="497"/>
                </a:lnTo>
                <a:lnTo>
                  <a:pt x="666" y="484"/>
                </a:lnTo>
                <a:lnTo>
                  <a:pt x="692" y="484"/>
                </a:lnTo>
                <a:lnTo>
                  <a:pt x="704" y="484"/>
                </a:lnTo>
                <a:lnTo>
                  <a:pt x="730" y="484"/>
                </a:lnTo>
                <a:lnTo>
                  <a:pt x="756" y="484"/>
                </a:lnTo>
                <a:lnTo>
                  <a:pt x="781" y="484"/>
                </a:lnTo>
                <a:lnTo>
                  <a:pt x="794" y="484"/>
                </a:lnTo>
                <a:lnTo>
                  <a:pt x="820" y="484"/>
                </a:lnTo>
                <a:lnTo>
                  <a:pt x="832" y="471"/>
                </a:lnTo>
                <a:lnTo>
                  <a:pt x="858" y="471"/>
                </a:lnTo>
                <a:lnTo>
                  <a:pt x="884" y="471"/>
                </a:lnTo>
                <a:lnTo>
                  <a:pt x="896" y="458"/>
                </a:lnTo>
                <a:lnTo>
                  <a:pt x="922" y="458"/>
                </a:lnTo>
                <a:lnTo>
                  <a:pt x="935" y="458"/>
                </a:lnTo>
                <a:lnTo>
                  <a:pt x="960" y="446"/>
                </a:lnTo>
                <a:lnTo>
                  <a:pt x="973" y="446"/>
                </a:lnTo>
                <a:lnTo>
                  <a:pt x="986" y="446"/>
                </a:lnTo>
                <a:lnTo>
                  <a:pt x="1012" y="433"/>
                </a:lnTo>
                <a:lnTo>
                  <a:pt x="1024" y="433"/>
                </a:lnTo>
                <a:lnTo>
                  <a:pt x="1037" y="420"/>
                </a:lnTo>
                <a:lnTo>
                  <a:pt x="1050" y="420"/>
                </a:lnTo>
                <a:lnTo>
                  <a:pt x="1063" y="407"/>
                </a:lnTo>
                <a:lnTo>
                  <a:pt x="1088" y="407"/>
                </a:lnTo>
                <a:lnTo>
                  <a:pt x="1101" y="395"/>
                </a:lnTo>
                <a:lnTo>
                  <a:pt x="1114" y="395"/>
                </a:lnTo>
                <a:lnTo>
                  <a:pt x="1127" y="382"/>
                </a:lnTo>
                <a:lnTo>
                  <a:pt x="1140" y="382"/>
                </a:lnTo>
                <a:lnTo>
                  <a:pt x="1152" y="369"/>
                </a:lnTo>
                <a:lnTo>
                  <a:pt x="1152" y="369"/>
                </a:lnTo>
                <a:lnTo>
                  <a:pt x="1165" y="356"/>
                </a:lnTo>
                <a:lnTo>
                  <a:pt x="1178" y="344"/>
                </a:lnTo>
                <a:lnTo>
                  <a:pt x="1191" y="344"/>
                </a:lnTo>
                <a:lnTo>
                  <a:pt x="1191" y="331"/>
                </a:lnTo>
                <a:lnTo>
                  <a:pt x="1204" y="331"/>
                </a:lnTo>
                <a:lnTo>
                  <a:pt x="1204" y="318"/>
                </a:lnTo>
                <a:lnTo>
                  <a:pt x="1216" y="305"/>
                </a:lnTo>
                <a:lnTo>
                  <a:pt x="1216" y="305"/>
                </a:lnTo>
                <a:lnTo>
                  <a:pt x="1229" y="293"/>
                </a:lnTo>
                <a:lnTo>
                  <a:pt x="1229" y="280"/>
                </a:lnTo>
                <a:lnTo>
                  <a:pt x="1229" y="280"/>
                </a:lnTo>
                <a:lnTo>
                  <a:pt x="1229" y="267"/>
                </a:lnTo>
                <a:lnTo>
                  <a:pt x="1229" y="254"/>
                </a:lnTo>
                <a:lnTo>
                  <a:pt x="1229" y="242"/>
                </a:lnTo>
                <a:lnTo>
                  <a:pt x="1229" y="242"/>
                </a:lnTo>
                <a:lnTo>
                  <a:pt x="1229" y="242"/>
                </a:lnTo>
                <a:lnTo>
                  <a:pt x="1229" y="229"/>
                </a:lnTo>
                <a:lnTo>
                  <a:pt x="1229" y="216"/>
                </a:lnTo>
                <a:lnTo>
                  <a:pt x="1229" y="216"/>
                </a:lnTo>
                <a:lnTo>
                  <a:pt x="1229" y="204"/>
                </a:lnTo>
                <a:lnTo>
                  <a:pt x="1216" y="191"/>
                </a:lnTo>
                <a:lnTo>
                  <a:pt x="1216" y="191"/>
                </a:lnTo>
                <a:lnTo>
                  <a:pt x="1204" y="178"/>
                </a:lnTo>
                <a:lnTo>
                  <a:pt x="1204" y="165"/>
                </a:lnTo>
                <a:lnTo>
                  <a:pt x="1191" y="165"/>
                </a:lnTo>
                <a:lnTo>
                  <a:pt x="1191" y="153"/>
                </a:lnTo>
                <a:lnTo>
                  <a:pt x="1178" y="140"/>
                </a:lnTo>
                <a:lnTo>
                  <a:pt x="1165" y="140"/>
                </a:lnTo>
                <a:lnTo>
                  <a:pt x="1152" y="127"/>
                </a:lnTo>
                <a:lnTo>
                  <a:pt x="1152" y="127"/>
                </a:lnTo>
                <a:lnTo>
                  <a:pt x="1140" y="114"/>
                </a:lnTo>
                <a:lnTo>
                  <a:pt x="1127" y="114"/>
                </a:lnTo>
                <a:lnTo>
                  <a:pt x="1114" y="102"/>
                </a:lnTo>
                <a:lnTo>
                  <a:pt x="1101" y="89"/>
                </a:lnTo>
                <a:lnTo>
                  <a:pt x="1088" y="89"/>
                </a:lnTo>
                <a:lnTo>
                  <a:pt x="1063" y="76"/>
                </a:lnTo>
                <a:lnTo>
                  <a:pt x="1050" y="76"/>
                </a:lnTo>
                <a:lnTo>
                  <a:pt x="1037" y="76"/>
                </a:lnTo>
                <a:lnTo>
                  <a:pt x="1024" y="63"/>
                </a:lnTo>
                <a:lnTo>
                  <a:pt x="1012" y="63"/>
                </a:lnTo>
                <a:lnTo>
                  <a:pt x="986" y="51"/>
                </a:lnTo>
                <a:lnTo>
                  <a:pt x="973" y="51"/>
                </a:lnTo>
                <a:lnTo>
                  <a:pt x="960" y="38"/>
                </a:lnTo>
                <a:lnTo>
                  <a:pt x="935" y="38"/>
                </a:lnTo>
                <a:lnTo>
                  <a:pt x="922" y="38"/>
                </a:lnTo>
                <a:lnTo>
                  <a:pt x="896" y="25"/>
                </a:lnTo>
                <a:lnTo>
                  <a:pt x="884" y="25"/>
                </a:lnTo>
                <a:lnTo>
                  <a:pt x="858" y="25"/>
                </a:lnTo>
                <a:lnTo>
                  <a:pt x="832" y="25"/>
                </a:lnTo>
                <a:lnTo>
                  <a:pt x="820" y="12"/>
                </a:lnTo>
                <a:lnTo>
                  <a:pt x="794" y="12"/>
                </a:lnTo>
                <a:lnTo>
                  <a:pt x="781" y="12"/>
                </a:lnTo>
                <a:lnTo>
                  <a:pt x="756" y="12"/>
                </a:lnTo>
                <a:lnTo>
                  <a:pt x="730" y="12"/>
                </a:lnTo>
                <a:lnTo>
                  <a:pt x="704" y="12"/>
                </a:lnTo>
                <a:lnTo>
                  <a:pt x="692" y="12"/>
                </a:lnTo>
                <a:lnTo>
                  <a:pt x="666" y="0"/>
                </a:lnTo>
                <a:lnTo>
                  <a:pt x="640" y="0"/>
                </a:lnTo>
                <a:lnTo>
                  <a:pt x="615" y="0"/>
                </a:lnTo>
                <a:lnTo>
                  <a:pt x="615" y="0"/>
                </a:lnTo>
                <a:close/>
              </a:path>
            </a:pathLst>
          </a:custGeom>
          <a:solidFill>
            <a:srgbClr val="CCCCCC"/>
          </a:solidFill>
          <a:ln w="9525">
            <a:noFill/>
            <a:round/>
            <a:headEnd/>
            <a:tailEnd/>
          </a:ln>
        </p:spPr>
        <p:txBody>
          <a:bodyPr/>
          <a:lstStyle/>
          <a:p>
            <a:endParaRPr lang="en-US"/>
          </a:p>
        </p:txBody>
      </p:sp>
      <p:sp>
        <p:nvSpPr>
          <p:cNvPr id="148501" name="Freeform 21"/>
          <p:cNvSpPr>
            <a:spLocks/>
          </p:cNvSpPr>
          <p:nvPr/>
        </p:nvSpPr>
        <p:spPr bwMode="auto">
          <a:xfrm>
            <a:off x="3556000" y="2476500"/>
            <a:ext cx="609600" cy="1497013"/>
          </a:xfrm>
          <a:custGeom>
            <a:avLst/>
            <a:gdLst/>
            <a:ahLst/>
            <a:cxnLst>
              <a:cxn ang="0">
                <a:pos x="384" y="943"/>
              </a:cxn>
              <a:cxn ang="0">
                <a:pos x="384" y="0"/>
              </a:cxn>
              <a:cxn ang="0">
                <a:pos x="0" y="0"/>
              </a:cxn>
            </a:cxnLst>
            <a:rect l="0" t="0" r="r" b="b"/>
            <a:pathLst>
              <a:path w="384" h="943">
                <a:moveTo>
                  <a:pt x="384" y="943"/>
                </a:moveTo>
                <a:lnTo>
                  <a:pt x="384" y="0"/>
                </a:lnTo>
                <a:lnTo>
                  <a:pt x="0" y="0"/>
                </a:lnTo>
              </a:path>
            </a:pathLst>
          </a:custGeom>
          <a:noFill/>
          <a:ln w="41275">
            <a:solidFill>
              <a:srgbClr val="ACBBD2"/>
            </a:solidFill>
            <a:prstDash val="solid"/>
            <a:round/>
            <a:headEnd/>
            <a:tailEnd/>
          </a:ln>
        </p:spPr>
        <p:txBody>
          <a:bodyPr/>
          <a:lstStyle/>
          <a:p>
            <a:endParaRPr lang="en-US"/>
          </a:p>
        </p:txBody>
      </p:sp>
      <p:sp>
        <p:nvSpPr>
          <p:cNvPr id="148502" name="Freeform 22"/>
          <p:cNvSpPr>
            <a:spLocks/>
          </p:cNvSpPr>
          <p:nvPr/>
        </p:nvSpPr>
        <p:spPr bwMode="auto">
          <a:xfrm>
            <a:off x="3413125" y="2395538"/>
            <a:ext cx="244475" cy="141287"/>
          </a:xfrm>
          <a:custGeom>
            <a:avLst/>
            <a:gdLst/>
            <a:ahLst/>
            <a:cxnLst>
              <a:cxn ang="0">
                <a:pos x="128" y="38"/>
              </a:cxn>
              <a:cxn ang="0">
                <a:pos x="154" y="0"/>
              </a:cxn>
              <a:cxn ang="0">
                <a:pos x="154" y="0"/>
              </a:cxn>
              <a:cxn ang="0">
                <a:pos x="154" y="0"/>
              </a:cxn>
              <a:cxn ang="0">
                <a:pos x="128" y="0"/>
              </a:cxn>
              <a:cxn ang="0">
                <a:pos x="90" y="13"/>
              </a:cxn>
              <a:cxn ang="0">
                <a:pos x="77" y="26"/>
              </a:cxn>
              <a:cxn ang="0">
                <a:pos x="77" y="26"/>
              </a:cxn>
              <a:cxn ang="0">
                <a:pos x="52" y="38"/>
              </a:cxn>
              <a:cxn ang="0">
                <a:pos x="26" y="38"/>
              </a:cxn>
              <a:cxn ang="0">
                <a:pos x="0" y="51"/>
              </a:cxn>
              <a:cxn ang="0">
                <a:pos x="0" y="51"/>
              </a:cxn>
              <a:cxn ang="0">
                <a:pos x="26" y="51"/>
              </a:cxn>
              <a:cxn ang="0">
                <a:pos x="52" y="51"/>
              </a:cxn>
              <a:cxn ang="0">
                <a:pos x="77" y="64"/>
              </a:cxn>
              <a:cxn ang="0">
                <a:pos x="77" y="64"/>
              </a:cxn>
              <a:cxn ang="0">
                <a:pos x="90" y="64"/>
              </a:cxn>
              <a:cxn ang="0">
                <a:pos x="128" y="76"/>
              </a:cxn>
              <a:cxn ang="0">
                <a:pos x="154" y="89"/>
              </a:cxn>
              <a:cxn ang="0">
                <a:pos x="154" y="89"/>
              </a:cxn>
              <a:cxn ang="0">
                <a:pos x="154" y="89"/>
              </a:cxn>
              <a:cxn ang="0">
                <a:pos x="128" y="38"/>
              </a:cxn>
            </a:cxnLst>
            <a:rect l="0" t="0" r="r" b="b"/>
            <a:pathLst>
              <a:path w="154" h="89">
                <a:moveTo>
                  <a:pt x="128" y="38"/>
                </a:moveTo>
                <a:lnTo>
                  <a:pt x="154" y="0"/>
                </a:lnTo>
                <a:lnTo>
                  <a:pt x="154" y="0"/>
                </a:lnTo>
                <a:lnTo>
                  <a:pt x="154" y="0"/>
                </a:lnTo>
                <a:lnTo>
                  <a:pt x="128" y="0"/>
                </a:lnTo>
                <a:lnTo>
                  <a:pt x="90" y="13"/>
                </a:lnTo>
                <a:lnTo>
                  <a:pt x="77" y="26"/>
                </a:lnTo>
                <a:lnTo>
                  <a:pt x="77" y="26"/>
                </a:lnTo>
                <a:lnTo>
                  <a:pt x="52" y="38"/>
                </a:lnTo>
                <a:lnTo>
                  <a:pt x="26" y="38"/>
                </a:lnTo>
                <a:lnTo>
                  <a:pt x="0" y="51"/>
                </a:lnTo>
                <a:lnTo>
                  <a:pt x="0" y="51"/>
                </a:lnTo>
                <a:lnTo>
                  <a:pt x="26" y="51"/>
                </a:lnTo>
                <a:lnTo>
                  <a:pt x="52" y="51"/>
                </a:lnTo>
                <a:lnTo>
                  <a:pt x="77" y="64"/>
                </a:lnTo>
                <a:lnTo>
                  <a:pt x="77" y="64"/>
                </a:lnTo>
                <a:lnTo>
                  <a:pt x="90" y="64"/>
                </a:lnTo>
                <a:lnTo>
                  <a:pt x="128" y="76"/>
                </a:lnTo>
                <a:lnTo>
                  <a:pt x="154" y="89"/>
                </a:lnTo>
                <a:lnTo>
                  <a:pt x="154" y="89"/>
                </a:lnTo>
                <a:lnTo>
                  <a:pt x="154" y="89"/>
                </a:lnTo>
                <a:lnTo>
                  <a:pt x="128" y="38"/>
                </a:lnTo>
                <a:close/>
              </a:path>
            </a:pathLst>
          </a:custGeom>
          <a:solidFill>
            <a:srgbClr val="ACBBD2"/>
          </a:solidFill>
          <a:ln w="9525">
            <a:noFill/>
            <a:round/>
            <a:headEnd/>
            <a:tailEnd/>
          </a:ln>
        </p:spPr>
        <p:txBody>
          <a:bodyPr/>
          <a:lstStyle/>
          <a:p>
            <a:endParaRPr lang="en-US"/>
          </a:p>
        </p:txBody>
      </p:sp>
      <p:sp>
        <p:nvSpPr>
          <p:cNvPr id="148503" name="Freeform 23"/>
          <p:cNvSpPr>
            <a:spLocks/>
          </p:cNvSpPr>
          <p:nvPr/>
        </p:nvSpPr>
        <p:spPr bwMode="auto">
          <a:xfrm>
            <a:off x="4652963" y="3346450"/>
            <a:ext cx="1057275" cy="546100"/>
          </a:xfrm>
          <a:custGeom>
            <a:avLst/>
            <a:gdLst/>
            <a:ahLst/>
            <a:cxnLst>
              <a:cxn ang="0">
                <a:pos x="666" y="0"/>
              </a:cxn>
              <a:cxn ang="0">
                <a:pos x="0" y="0"/>
              </a:cxn>
              <a:cxn ang="0">
                <a:pos x="0" y="344"/>
              </a:cxn>
            </a:cxnLst>
            <a:rect l="0" t="0" r="r" b="b"/>
            <a:pathLst>
              <a:path w="666" h="344">
                <a:moveTo>
                  <a:pt x="666" y="0"/>
                </a:moveTo>
                <a:lnTo>
                  <a:pt x="0" y="0"/>
                </a:lnTo>
                <a:lnTo>
                  <a:pt x="0" y="344"/>
                </a:lnTo>
              </a:path>
            </a:pathLst>
          </a:custGeom>
          <a:noFill/>
          <a:ln w="41275">
            <a:solidFill>
              <a:srgbClr val="ACBBD2"/>
            </a:solidFill>
            <a:prstDash val="solid"/>
            <a:round/>
            <a:headEnd/>
            <a:tailEnd/>
          </a:ln>
        </p:spPr>
        <p:txBody>
          <a:bodyPr/>
          <a:lstStyle/>
          <a:p>
            <a:endParaRPr lang="en-US"/>
          </a:p>
        </p:txBody>
      </p:sp>
      <p:sp>
        <p:nvSpPr>
          <p:cNvPr id="148504" name="Freeform 24"/>
          <p:cNvSpPr>
            <a:spLocks/>
          </p:cNvSpPr>
          <p:nvPr/>
        </p:nvSpPr>
        <p:spPr bwMode="auto">
          <a:xfrm>
            <a:off x="4572000" y="3790950"/>
            <a:ext cx="161925" cy="242888"/>
          </a:xfrm>
          <a:custGeom>
            <a:avLst/>
            <a:gdLst/>
            <a:ahLst/>
            <a:cxnLst>
              <a:cxn ang="0">
                <a:pos x="51" y="26"/>
              </a:cxn>
              <a:cxn ang="0">
                <a:pos x="0" y="0"/>
              </a:cxn>
              <a:cxn ang="0">
                <a:pos x="0" y="0"/>
              </a:cxn>
              <a:cxn ang="0">
                <a:pos x="0" y="0"/>
              </a:cxn>
              <a:cxn ang="0">
                <a:pos x="13" y="26"/>
              </a:cxn>
              <a:cxn ang="0">
                <a:pos x="26" y="64"/>
              </a:cxn>
              <a:cxn ang="0">
                <a:pos x="38" y="77"/>
              </a:cxn>
              <a:cxn ang="0">
                <a:pos x="38" y="77"/>
              </a:cxn>
              <a:cxn ang="0">
                <a:pos x="38" y="102"/>
              </a:cxn>
              <a:cxn ang="0">
                <a:pos x="51" y="128"/>
              </a:cxn>
              <a:cxn ang="0">
                <a:pos x="51" y="153"/>
              </a:cxn>
              <a:cxn ang="0">
                <a:pos x="51" y="153"/>
              </a:cxn>
              <a:cxn ang="0">
                <a:pos x="51" y="128"/>
              </a:cxn>
              <a:cxn ang="0">
                <a:pos x="64" y="102"/>
              </a:cxn>
              <a:cxn ang="0">
                <a:pos x="64" y="77"/>
              </a:cxn>
              <a:cxn ang="0">
                <a:pos x="64" y="77"/>
              </a:cxn>
              <a:cxn ang="0">
                <a:pos x="77" y="51"/>
              </a:cxn>
              <a:cxn ang="0">
                <a:pos x="90" y="26"/>
              </a:cxn>
              <a:cxn ang="0">
                <a:pos x="102" y="0"/>
              </a:cxn>
              <a:cxn ang="0">
                <a:pos x="102" y="0"/>
              </a:cxn>
              <a:cxn ang="0">
                <a:pos x="102" y="0"/>
              </a:cxn>
              <a:cxn ang="0">
                <a:pos x="51" y="26"/>
              </a:cxn>
            </a:cxnLst>
            <a:rect l="0" t="0" r="r" b="b"/>
            <a:pathLst>
              <a:path w="102" h="153">
                <a:moveTo>
                  <a:pt x="51" y="26"/>
                </a:moveTo>
                <a:lnTo>
                  <a:pt x="0" y="0"/>
                </a:lnTo>
                <a:lnTo>
                  <a:pt x="0" y="0"/>
                </a:lnTo>
                <a:lnTo>
                  <a:pt x="0" y="0"/>
                </a:lnTo>
                <a:lnTo>
                  <a:pt x="13" y="26"/>
                </a:lnTo>
                <a:lnTo>
                  <a:pt x="26" y="64"/>
                </a:lnTo>
                <a:lnTo>
                  <a:pt x="38" y="77"/>
                </a:lnTo>
                <a:lnTo>
                  <a:pt x="38" y="77"/>
                </a:lnTo>
                <a:lnTo>
                  <a:pt x="38" y="102"/>
                </a:lnTo>
                <a:lnTo>
                  <a:pt x="51" y="128"/>
                </a:lnTo>
                <a:lnTo>
                  <a:pt x="51" y="153"/>
                </a:lnTo>
                <a:lnTo>
                  <a:pt x="51" y="153"/>
                </a:lnTo>
                <a:lnTo>
                  <a:pt x="51" y="128"/>
                </a:lnTo>
                <a:lnTo>
                  <a:pt x="64" y="102"/>
                </a:lnTo>
                <a:lnTo>
                  <a:pt x="64" y="77"/>
                </a:lnTo>
                <a:lnTo>
                  <a:pt x="64" y="77"/>
                </a:lnTo>
                <a:lnTo>
                  <a:pt x="77" y="51"/>
                </a:lnTo>
                <a:lnTo>
                  <a:pt x="90" y="26"/>
                </a:lnTo>
                <a:lnTo>
                  <a:pt x="102" y="0"/>
                </a:lnTo>
                <a:lnTo>
                  <a:pt x="102" y="0"/>
                </a:lnTo>
                <a:lnTo>
                  <a:pt x="102" y="0"/>
                </a:lnTo>
                <a:lnTo>
                  <a:pt x="51" y="26"/>
                </a:lnTo>
                <a:close/>
              </a:path>
            </a:pathLst>
          </a:custGeom>
          <a:solidFill>
            <a:srgbClr val="ACBBD2"/>
          </a:solidFill>
          <a:ln w="9525">
            <a:noFill/>
            <a:round/>
            <a:headEnd/>
            <a:tailEnd/>
          </a:ln>
        </p:spPr>
        <p:txBody>
          <a:bodyPr/>
          <a:lstStyle/>
          <a:p>
            <a:endParaRPr lang="en-US"/>
          </a:p>
        </p:txBody>
      </p:sp>
      <p:sp>
        <p:nvSpPr>
          <p:cNvPr id="148505" name="Line 25"/>
          <p:cNvSpPr>
            <a:spLocks noChangeShapeType="1"/>
          </p:cNvSpPr>
          <p:nvPr/>
        </p:nvSpPr>
        <p:spPr bwMode="auto">
          <a:xfrm flipV="1">
            <a:off x="4652963" y="4621213"/>
            <a:ext cx="1587" cy="727075"/>
          </a:xfrm>
          <a:prstGeom prst="line">
            <a:avLst/>
          </a:prstGeom>
          <a:noFill/>
          <a:ln w="41275">
            <a:solidFill>
              <a:srgbClr val="ACBBD2"/>
            </a:solidFill>
            <a:round/>
            <a:headEnd/>
            <a:tailEnd/>
          </a:ln>
        </p:spPr>
        <p:txBody>
          <a:bodyPr/>
          <a:lstStyle/>
          <a:p>
            <a:endParaRPr lang="en-US"/>
          </a:p>
        </p:txBody>
      </p:sp>
      <p:sp>
        <p:nvSpPr>
          <p:cNvPr id="148506" name="Freeform 26"/>
          <p:cNvSpPr>
            <a:spLocks/>
          </p:cNvSpPr>
          <p:nvPr/>
        </p:nvSpPr>
        <p:spPr bwMode="auto">
          <a:xfrm>
            <a:off x="4572000" y="4459288"/>
            <a:ext cx="161925" cy="261937"/>
          </a:xfrm>
          <a:custGeom>
            <a:avLst/>
            <a:gdLst/>
            <a:ahLst/>
            <a:cxnLst>
              <a:cxn ang="0">
                <a:pos x="51" y="127"/>
              </a:cxn>
              <a:cxn ang="0">
                <a:pos x="0" y="165"/>
              </a:cxn>
              <a:cxn ang="0">
                <a:pos x="0" y="153"/>
              </a:cxn>
              <a:cxn ang="0">
                <a:pos x="0" y="153"/>
              </a:cxn>
              <a:cxn ang="0">
                <a:pos x="13" y="140"/>
              </a:cxn>
              <a:cxn ang="0">
                <a:pos x="26" y="102"/>
              </a:cxn>
              <a:cxn ang="0">
                <a:pos x="38" y="89"/>
              </a:cxn>
              <a:cxn ang="0">
                <a:pos x="38" y="89"/>
              </a:cxn>
              <a:cxn ang="0">
                <a:pos x="38" y="63"/>
              </a:cxn>
              <a:cxn ang="0">
                <a:pos x="51" y="25"/>
              </a:cxn>
              <a:cxn ang="0">
                <a:pos x="51" y="0"/>
              </a:cxn>
              <a:cxn ang="0">
                <a:pos x="51" y="0"/>
              </a:cxn>
              <a:cxn ang="0">
                <a:pos x="51" y="38"/>
              </a:cxn>
              <a:cxn ang="0">
                <a:pos x="64" y="63"/>
              </a:cxn>
              <a:cxn ang="0">
                <a:pos x="64" y="89"/>
              </a:cxn>
              <a:cxn ang="0">
                <a:pos x="64" y="89"/>
              </a:cxn>
              <a:cxn ang="0">
                <a:pos x="77" y="102"/>
              </a:cxn>
              <a:cxn ang="0">
                <a:pos x="90" y="140"/>
              </a:cxn>
              <a:cxn ang="0">
                <a:pos x="102" y="165"/>
              </a:cxn>
              <a:cxn ang="0">
                <a:pos x="102" y="165"/>
              </a:cxn>
              <a:cxn ang="0">
                <a:pos x="102" y="165"/>
              </a:cxn>
              <a:cxn ang="0">
                <a:pos x="51" y="127"/>
              </a:cxn>
            </a:cxnLst>
            <a:rect l="0" t="0" r="r" b="b"/>
            <a:pathLst>
              <a:path w="102" h="165">
                <a:moveTo>
                  <a:pt x="51" y="127"/>
                </a:moveTo>
                <a:lnTo>
                  <a:pt x="0" y="165"/>
                </a:lnTo>
                <a:lnTo>
                  <a:pt x="0" y="153"/>
                </a:lnTo>
                <a:lnTo>
                  <a:pt x="0" y="153"/>
                </a:lnTo>
                <a:lnTo>
                  <a:pt x="13" y="140"/>
                </a:lnTo>
                <a:lnTo>
                  <a:pt x="26" y="102"/>
                </a:lnTo>
                <a:lnTo>
                  <a:pt x="38" y="89"/>
                </a:lnTo>
                <a:lnTo>
                  <a:pt x="38" y="89"/>
                </a:lnTo>
                <a:lnTo>
                  <a:pt x="38" y="63"/>
                </a:lnTo>
                <a:lnTo>
                  <a:pt x="51" y="25"/>
                </a:lnTo>
                <a:lnTo>
                  <a:pt x="51" y="0"/>
                </a:lnTo>
                <a:lnTo>
                  <a:pt x="51" y="0"/>
                </a:lnTo>
                <a:lnTo>
                  <a:pt x="51" y="38"/>
                </a:lnTo>
                <a:lnTo>
                  <a:pt x="64" y="63"/>
                </a:lnTo>
                <a:lnTo>
                  <a:pt x="64" y="89"/>
                </a:lnTo>
                <a:lnTo>
                  <a:pt x="64" y="89"/>
                </a:lnTo>
                <a:lnTo>
                  <a:pt x="77" y="102"/>
                </a:lnTo>
                <a:lnTo>
                  <a:pt x="90" y="140"/>
                </a:lnTo>
                <a:lnTo>
                  <a:pt x="102" y="165"/>
                </a:lnTo>
                <a:lnTo>
                  <a:pt x="102" y="165"/>
                </a:lnTo>
                <a:lnTo>
                  <a:pt x="102" y="165"/>
                </a:lnTo>
                <a:lnTo>
                  <a:pt x="51" y="127"/>
                </a:lnTo>
                <a:close/>
              </a:path>
            </a:pathLst>
          </a:custGeom>
          <a:solidFill>
            <a:srgbClr val="ACBBD2"/>
          </a:solidFill>
          <a:ln w="9525">
            <a:noFill/>
            <a:round/>
            <a:headEnd/>
            <a:tailEnd/>
          </a:ln>
        </p:spPr>
        <p:txBody>
          <a:bodyPr/>
          <a:lstStyle/>
          <a:p>
            <a:endParaRPr lang="en-US"/>
          </a:p>
        </p:txBody>
      </p:sp>
      <p:sp>
        <p:nvSpPr>
          <p:cNvPr id="148507" name="Freeform 27"/>
          <p:cNvSpPr>
            <a:spLocks/>
          </p:cNvSpPr>
          <p:nvPr/>
        </p:nvSpPr>
        <p:spPr bwMode="auto">
          <a:xfrm>
            <a:off x="2397125" y="2860675"/>
            <a:ext cx="895350" cy="1376363"/>
          </a:xfrm>
          <a:custGeom>
            <a:avLst/>
            <a:gdLst/>
            <a:ahLst/>
            <a:cxnLst>
              <a:cxn ang="0">
                <a:pos x="564" y="867"/>
              </a:cxn>
              <a:cxn ang="0">
                <a:pos x="0" y="867"/>
              </a:cxn>
              <a:cxn ang="0">
                <a:pos x="0" y="0"/>
              </a:cxn>
            </a:cxnLst>
            <a:rect l="0" t="0" r="r" b="b"/>
            <a:pathLst>
              <a:path w="564" h="867">
                <a:moveTo>
                  <a:pt x="564" y="867"/>
                </a:moveTo>
                <a:lnTo>
                  <a:pt x="0" y="867"/>
                </a:lnTo>
                <a:lnTo>
                  <a:pt x="0" y="0"/>
                </a:lnTo>
              </a:path>
            </a:pathLst>
          </a:custGeom>
          <a:noFill/>
          <a:ln w="41275">
            <a:solidFill>
              <a:srgbClr val="ACBBD2"/>
            </a:solidFill>
            <a:prstDash val="solid"/>
            <a:round/>
            <a:headEnd/>
            <a:tailEnd/>
          </a:ln>
        </p:spPr>
        <p:txBody>
          <a:bodyPr/>
          <a:lstStyle/>
          <a:p>
            <a:endParaRPr lang="en-US"/>
          </a:p>
        </p:txBody>
      </p:sp>
      <p:sp>
        <p:nvSpPr>
          <p:cNvPr id="148508" name="Freeform 28"/>
          <p:cNvSpPr>
            <a:spLocks/>
          </p:cNvSpPr>
          <p:nvPr/>
        </p:nvSpPr>
        <p:spPr bwMode="auto">
          <a:xfrm>
            <a:off x="3230563" y="4156075"/>
            <a:ext cx="244475" cy="161925"/>
          </a:xfrm>
          <a:custGeom>
            <a:avLst/>
            <a:gdLst/>
            <a:ahLst/>
            <a:cxnLst>
              <a:cxn ang="0">
                <a:pos x="26" y="51"/>
              </a:cxn>
              <a:cxn ang="0">
                <a:pos x="0" y="0"/>
              </a:cxn>
              <a:cxn ang="0">
                <a:pos x="0" y="0"/>
              </a:cxn>
              <a:cxn ang="0">
                <a:pos x="0" y="0"/>
              </a:cxn>
              <a:cxn ang="0">
                <a:pos x="26" y="12"/>
              </a:cxn>
              <a:cxn ang="0">
                <a:pos x="64" y="25"/>
              </a:cxn>
              <a:cxn ang="0">
                <a:pos x="77" y="38"/>
              </a:cxn>
              <a:cxn ang="0">
                <a:pos x="77" y="38"/>
              </a:cxn>
              <a:cxn ang="0">
                <a:pos x="103" y="38"/>
              </a:cxn>
              <a:cxn ang="0">
                <a:pos x="128" y="51"/>
              </a:cxn>
              <a:cxn ang="0">
                <a:pos x="154" y="51"/>
              </a:cxn>
              <a:cxn ang="0">
                <a:pos x="154" y="51"/>
              </a:cxn>
              <a:cxn ang="0">
                <a:pos x="128" y="63"/>
              </a:cxn>
              <a:cxn ang="0">
                <a:pos x="103" y="63"/>
              </a:cxn>
              <a:cxn ang="0">
                <a:pos x="77" y="63"/>
              </a:cxn>
              <a:cxn ang="0">
                <a:pos x="77" y="63"/>
              </a:cxn>
              <a:cxn ang="0">
                <a:pos x="51" y="76"/>
              </a:cxn>
              <a:cxn ang="0">
                <a:pos x="26" y="89"/>
              </a:cxn>
              <a:cxn ang="0">
                <a:pos x="0" y="102"/>
              </a:cxn>
              <a:cxn ang="0">
                <a:pos x="0" y="102"/>
              </a:cxn>
              <a:cxn ang="0">
                <a:pos x="0" y="102"/>
              </a:cxn>
              <a:cxn ang="0">
                <a:pos x="26" y="51"/>
              </a:cxn>
            </a:cxnLst>
            <a:rect l="0" t="0" r="r" b="b"/>
            <a:pathLst>
              <a:path w="154" h="102">
                <a:moveTo>
                  <a:pt x="26" y="51"/>
                </a:moveTo>
                <a:lnTo>
                  <a:pt x="0" y="0"/>
                </a:lnTo>
                <a:lnTo>
                  <a:pt x="0" y="0"/>
                </a:lnTo>
                <a:lnTo>
                  <a:pt x="0" y="0"/>
                </a:lnTo>
                <a:lnTo>
                  <a:pt x="26" y="12"/>
                </a:lnTo>
                <a:lnTo>
                  <a:pt x="64" y="25"/>
                </a:lnTo>
                <a:lnTo>
                  <a:pt x="77" y="38"/>
                </a:lnTo>
                <a:lnTo>
                  <a:pt x="77" y="38"/>
                </a:lnTo>
                <a:lnTo>
                  <a:pt x="103" y="38"/>
                </a:lnTo>
                <a:lnTo>
                  <a:pt x="128" y="51"/>
                </a:lnTo>
                <a:lnTo>
                  <a:pt x="154" y="51"/>
                </a:lnTo>
                <a:lnTo>
                  <a:pt x="154" y="51"/>
                </a:lnTo>
                <a:lnTo>
                  <a:pt x="128" y="63"/>
                </a:lnTo>
                <a:lnTo>
                  <a:pt x="103" y="63"/>
                </a:lnTo>
                <a:lnTo>
                  <a:pt x="77" y="63"/>
                </a:lnTo>
                <a:lnTo>
                  <a:pt x="77" y="63"/>
                </a:lnTo>
                <a:lnTo>
                  <a:pt x="51" y="76"/>
                </a:lnTo>
                <a:lnTo>
                  <a:pt x="26" y="89"/>
                </a:lnTo>
                <a:lnTo>
                  <a:pt x="0" y="102"/>
                </a:lnTo>
                <a:lnTo>
                  <a:pt x="0" y="102"/>
                </a:lnTo>
                <a:lnTo>
                  <a:pt x="0" y="102"/>
                </a:lnTo>
                <a:lnTo>
                  <a:pt x="26" y="51"/>
                </a:lnTo>
                <a:close/>
              </a:path>
            </a:pathLst>
          </a:custGeom>
          <a:solidFill>
            <a:srgbClr val="ACBBD2"/>
          </a:solidFill>
          <a:ln w="9525">
            <a:noFill/>
            <a:round/>
            <a:headEnd/>
            <a:tailEnd/>
          </a:ln>
        </p:spPr>
        <p:txBody>
          <a:bodyPr/>
          <a:lstStyle/>
          <a:p>
            <a:endParaRPr lang="en-US"/>
          </a:p>
        </p:txBody>
      </p:sp>
      <p:sp>
        <p:nvSpPr>
          <p:cNvPr id="148509" name="Freeform 29"/>
          <p:cNvSpPr>
            <a:spLocks/>
          </p:cNvSpPr>
          <p:nvPr/>
        </p:nvSpPr>
        <p:spPr bwMode="auto">
          <a:xfrm>
            <a:off x="1443038" y="2071688"/>
            <a:ext cx="1951037" cy="788987"/>
          </a:xfrm>
          <a:custGeom>
            <a:avLst/>
            <a:gdLst/>
            <a:ahLst/>
            <a:cxnLst>
              <a:cxn ang="0">
                <a:pos x="576" y="0"/>
              </a:cxn>
              <a:cxn ang="0">
                <a:pos x="499" y="13"/>
              </a:cxn>
              <a:cxn ang="0">
                <a:pos x="435" y="13"/>
              </a:cxn>
              <a:cxn ang="0">
                <a:pos x="384" y="26"/>
              </a:cxn>
              <a:cxn ang="0">
                <a:pos x="320" y="38"/>
              </a:cxn>
              <a:cxn ang="0">
                <a:pos x="269" y="51"/>
              </a:cxn>
              <a:cxn ang="0">
                <a:pos x="217" y="64"/>
              </a:cxn>
              <a:cxn ang="0">
                <a:pos x="166" y="77"/>
              </a:cxn>
              <a:cxn ang="0">
                <a:pos x="128" y="102"/>
              </a:cxn>
              <a:cxn ang="0">
                <a:pos x="89" y="128"/>
              </a:cxn>
              <a:cxn ang="0">
                <a:pos x="64" y="140"/>
              </a:cxn>
              <a:cxn ang="0">
                <a:pos x="38" y="166"/>
              </a:cxn>
              <a:cxn ang="0">
                <a:pos x="13" y="191"/>
              </a:cxn>
              <a:cxn ang="0">
                <a:pos x="13" y="217"/>
              </a:cxn>
              <a:cxn ang="0">
                <a:pos x="0" y="242"/>
              </a:cxn>
              <a:cxn ang="0">
                <a:pos x="0" y="268"/>
              </a:cxn>
              <a:cxn ang="0">
                <a:pos x="13" y="293"/>
              </a:cxn>
              <a:cxn ang="0">
                <a:pos x="25" y="319"/>
              </a:cxn>
              <a:cxn ang="0">
                <a:pos x="51" y="344"/>
              </a:cxn>
              <a:cxn ang="0">
                <a:pos x="77" y="370"/>
              </a:cxn>
              <a:cxn ang="0">
                <a:pos x="115" y="382"/>
              </a:cxn>
              <a:cxn ang="0">
                <a:pos x="153" y="408"/>
              </a:cxn>
              <a:cxn ang="0">
                <a:pos x="205" y="421"/>
              </a:cxn>
              <a:cxn ang="0">
                <a:pos x="243" y="446"/>
              </a:cxn>
              <a:cxn ang="0">
                <a:pos x="307" y="459"/>
              </a:cxn>
              <a:cxn ang="0">
                <a:pos x="358" y="472"/>
              </a:cxn>
              <a:cxn ang="0">
                <a:pos x="422" y="484"/>
              </a:cxn>
              <a:cxn ang="0">
                <a:pos x="486" y="484"/>
              </a:cxn>
              <a:cxn ang="0">
                <a:pos x="550" y="484"/>
              </a:cxn>
              <a:cxn ang="0">
                <a:pos x="614" y="497"/>
              </a:cxn>
              <a:cxn ang="0">
                <a:pos x="665" y="484"/>
              </a:cxn>
              <a:cxn ang="0">
                <a:pos x="729" y="484"/>
              </a:cxn>
              <a:cxn ang="0">
                <a:pos x="793" y="484"/>
              </a:cxn>
              <a:cxn ang="0">
                <a:pos x="857" y="472"/>
              </a:cxn>
              <a:cxn ang="0">
                <a:pos x="921" y="459"/>
              </a:cxn>
              <a:cxn ang="0">
                <a:pos x="973" y="446"/>
              </a:cxn>
              <a:cxn ang="0">
                <a:pos x="1024" y="433"/>
              </a:cxn>
              <a:cxn ang="0">
                <a:pos x="1062" y="408"/>
              </a:cxn>
              <a:cxn ang="0">
                <a:pos x="1113" y="395"/>
              </a:cxn>
              <a:cxn ang="0">
                <a:pos x="1152" y="370"/>
              </a:cxn>
              <a:cxn ang="0">
                <a:pos x="1177" y="344"/>
              </a:cxn>
              <a:cxn ang="0">
                <a:pos x="1203" y="331"/>
              </a:cxn>
              <a:cxn ang="0">
                <a:pos x="1216" y="306"/>
              </a:cxn>
              <a:cxn ang="0">
                <a:pos x="1229" y="280"/>
              </a:cxn>
              <a:cxn ang="0">
                <a:pos x="1229" y="242"/>
              </a:cxn>
              <a:cxn ang="0">
                <a:pos x="1229" y="230"/>
              </a:cxn>
              <a:cxn ang="0">
                <a:pos x="1229" y="204"/>
              </a:cxn>
              <a:cxn ang="0">
                <a:pos x="1203" y="179"/>
              </a:cxn>
              <a:cxn ang="0">
                <a:pos x="1190" y="153"/>
              </a:cxn>
              <a:cxn ang="0">
                <a:pos x="1152" y="128"/>
              </a:cxn>
              <a:cxn ang="0">
                <a:pos x="1126" y="115"/>
              </a:cxn>
              <a:cxn ang="0">
                <a:pos x="1088" y="89"/>
              </a:cxn>
              <a:cxn ang="0">
                <a:pos x="1037" y="77"/>
              </a:cxn>
              <a:cxn ang="0">
                <a:pos x="985" y="51"/>
              </a:cxn>
              <a:cxn ang="0">
                <a:pos x="934" y="38"/>
              </a:cxn>
              <a:cxn ang="0">
                <a:pos x="883" y="26"/>
              </a:cxn>
              <a:cxn ang="0">
                <a:pos x="819" y="13"/>
              </a:cxn>
              <a:cxn ang="0">
                <a:pos x="755" y="13"/>
              </a:cxn>
              <a:cxn ang="0">
                <a:pos x="691" y="13"/>
              </a:cxn>
              <a:cxn ang="0">
                <a:pos x="614" y="0"/>
              </a:cxn>
            </a:cxnLst>
            <a:rect l="0" t="0" r="r" b="b"/>
            <a:pathLst>
              <a:path w="1229" h="497">
                <a:moveTo>
                  <a:pt x="614" y="0"/>
                </a:moveTo>
                <a:lnTo>
                  <a:pt x="601" y="0"/>
                </a:lnTo>
                <a:lnTo>
                  <a:pt x="576" y="0"/>
                </a:lnTo>
                <a:lnTo>
                  <a:pt x="550" y="13"/>
                </a:lnTo>
                <a:lnTo>
                  <a:pt x="525" y="13"/>
                </a:lnTo>
                <a:lnTo>
                  <a:pt x="499" y="13"/>
                </a:lnTo>
                <a:lnTo>
                  <a:pt x="486" y="13"/>
                </a:lnTo>
                <a:lnTo>
                  <a:pt x="461" y="13"/>
                </a:lnTo>
                <a:lnTo>
                  <a:pt x="435" y="13"/>
                </a:lnTo>
                <a:lnTo>
                  <a:pt x="422" y="13"/>
                </a:lnTo>
                <a:lnTo>
                  <a:pt x="397" y="26"/>
                </a:lnTo>
                <a:lnTo>
                  <a:pt x="384" y="26"/>
                </a:lnTo>
                <a:lnTo>
                  <a:pt x="358" y="26"/>
                </a:lnTo>
                <a:lnTo>
                  <a:pt x="345" y="26"/>
                </a:lnTo>
                <a:lnTo>
                  <a:pt x="320" y="38"/>
                </a:lnTo>
                <a:lnTo>
                  <a:pt x="307" y="38"/>
                </a:lnTo>
                <a:lnTo>
                  <a:pt x="281" y="38"/>
                </a:lnTo>
                <a:lnTo>
                  <a:pt x="269" y="51"/>
                </a:lnTo>
                <a:lnTo>
                  <a:pt x="243" y="51"/>
                </a:lnTo>
                <a:lnTo>
                  <a:pt x="230" y="64"/>
                </a:lnTo>
                <a:lnTo>
                  <a:pt x="217" y="64"/>
                </a:lnTo>
                <a:lnTo>
                  <a:pt x="205" y="77"/>
                </a:lnTo>
                <a:lnTo>
                  <a:pt x="179" y="77"/>
                </a:lnTo>
                <a:lnTo>
                  <a:pt x="166" y="77"/>
                </a:lnTo>
                <a:lnTo>
                  <a:pt x="153" y="89"/>
                </a:lnTo>
                <a:lnTo>
                  <a:pt x="141" y="89"/>
                </a:lnTo>
                <a:lnTo>
                  <a:pt x="128" y="102"/>
                </a:lnTo>
                <a:lnTo>
                  <a:pt x="115" y="115"/>
                </a:lnTo>
                <a:lnTo>
                  <a:pt x="102" y="115"/>
                </a:lnTo>
                <a:lnTo>
                  <a:pt x="89" y="128"/>
                </a:lnTo>
                <a:lnTo>
                  <a:pt x="77" y="128"/>
                </a:lnTo>
                <a:lnTo>
                  <a:pt x="64" y="140"/>
                </a:lnTo>
                <a:lnTo>
                  <a:pt x="64" y="140"/>
                </a:lnTo>
                <a:lnTo>
                  <a:pt x="51" y="153"/>
                </a:lnTo>
                <a:lnTo>
                  <a:pt x="38" y="166"/>
                </a:lnTo>
                <a:lnTo>
                  <a:pt x="38" y="166"/>
                </a:lnTo>
                <a:lnTo>
                  <a:pt x="25" y="179"/>
                </a:lnTo>
                <a:lnTo>
                  <a:pt x="25" y="191"/>
                </a:lnTo>
                <a:lnTo>
                  <a:pt x="13" y="191"/>
                </a:lnTo>
                <a:lnTo>
                  <a:pt x="13" y="204"/>
                </a:lnTo>
                <a:lnTo>
                  <a:pt x="13" y="217"/>
                </a:lnTo>
                <a:lnTo>
                  <a:pt x="13" y="217"/>
                </a:lnTo>
                <a:lnTo>
                  <a:pt x="0" y="230"/>
                </a:lnTo>
                <a:lnTo>
                  <a:pt x="0" y="242"/>
                </a:lnTo>
                <a:lnTo>
                  <a:pt x="0" y="242"/>
                </a:lnTo>
                <a:lnTo>
                  <a:pt x="0" y="242"/>
                </a:lnTo>
                <a:lnTo>
                  <a:pt x="0" y="255"/>
                </a:lnTo>
                <a:lnTo>
                  <a:pt x="0" y="268"/>
                </a:lnTo>
                <a:lnTo>
                  <a:pt x="13" y="280"/>
                </a:lnTo>
                <a:lnTo>
                  <a:pt x="13" y="280"/>
                </a:lnTo>
                <a:lnTo>
                  <a:pt x="13" y="293"/>
                </a:lnTo>
                <a:lnTo>
                  <a:pt x="13" y="306"/>
                </a:lnTo>
                <a:lnTo>
                  <a:pt x="25" y="306"/>
                </a:lnTo>
                <a:lnTo>
                  <a:pt x="25" y="319"/>
                </a:lnTo>
                <a:lnTo>
                  <a:pt x="38" y="331"/>
                </a:lnTo>
                <a:lnTo>
                  <a:pt x="38" y="331"/>
                </a:lnTo>
                <a:lnTo>
                  <a:pt x="51" y="344"/>
                </a:lnTo>
                <a:lnTo>
                  <a:pt x="64" y="344"/>
                </a:lnTo>
                <a:lnTo>
                  <a:pt x="64" y="357"/>
                </a:lnTo>
                <a:lnTo>
                  <a:pt x="77" y="370"/>
                </a:lnTo>
                <a:lnTo>
                  <a:pt x="89" y="370"/>
                </a:lnTo>
                <a:lnTo>
                  <a:pt x="102" y="382"/>
                </a:lnTo>
                <a:lnTo>
                  <a:pt x="115" y="382"/>
                </a:lnTo>
                <a:lnTo>
                  <a:pt x="128" y="395"/>
                </a:lnTo>
                <a:lnTo>
                  <a:pt x="141" y="395"/>
                </a:lnTo>
                <a:lnTo>
                  <a:pt x="153" y="408"/>
                </a:lnTo>
                <a:lnTo>
                  <a:pt x="166" y="408"/>
                </a:lnTo>
                <a:lnTo>
                  <a:pt x="179" y="421"/>
                </a:lnTo>
                <a:lnTo>
                  <a:pt x="205" y="421"/>
                </a:lnTo>
                <a:lnTo>
                  <a:pt x="217" y="433"/>
                </a:lnTo>
                <a:lnTo>
                  <a:pt x="230" y="433"/>
                </a:lnTo>
                <a:lnTo>
                  <a:pt x="243" y="446"/>
                </a:lnTo>
                <a:lnTo>
                  <a:pt x="269" y="446"/>
                </a:lnTo>
                <a:lnTo>
                  <a:pt x="281" y="446"/>
                </a:lnTo>
                <a:lnTo>
                  <a:pt x="307" y="459"/>
                </a:lnTo>
                <a:lnTo>
                  <a:pt x="320" y="459"/>
                </a:lnTo>
                <a:lnTo>
                  <a:pt x="345" y="459"/>
                </a:lnTo>
                <a:lnTo>
                  <a:pt x="358" y="472"/>
                </a:lnTo>
                <a:lnTo>
                  <a:pt x="384" y="472"/>
                </a:lnTo>
                <a:lnTo>
                  <a:pt x="397" y="472"/>
                </a:lnTo>
                <a:lnTo>
                  <a:pt x="422" y="484"/>
                </a:lnTo>
                <a:lnTo>
                  <a:pt x="435" y="484"/>
                </a:lnTo>
                <a:lnTo>
                  <a:pt x="461" y="484"/>
                </a:lnTo>
                <a:lnTo>
                  <a:pt x="486" y="484"/>
                </a:lnTo>
                <a:lnTo>
                  <a:pt x="499" y="484"/>
                </a:lnTo>
                <a:lnTo>
                  <a:pt x="525" y="484"/>
                </a:lnTo>
                <a:lnTo>
                  <a:pt x="550" y="484"/>
                </a:lnTo>
                <a:lnTo>
                  <a:pt x="576" y="484"/>
                </a:lnTo>
                <a:lnTo>
                  <a:pt x="601" y="497"/>
                </a:lnTo>
                <a:lnTo>
                  <a:pt x="614" y="497"/>
                </a:lnTo>
                <a:lnTo>
                  <a:pt x="614" y="497"/>
                </a:lnTo>
                <a:lnTo>
                  <a:pt x="640" y="497"/>
                </a:lnTo>
                <a:lnTo>
                  <a:pt x="665" y="484"/>
                </a:lnTo>
                <a:lnTo>
                  <a:pt x="691" y="484"/>
                </a:lnTo>
                <a:lnTo>
                  <a:pt x="704" y="484"/>
                </a:lnTo>
                <a:lnTo>
                  <a:pt x="729" y="484"/>
                </a:lnTo>
                <a:lnTo>
                  <a:pt x="755" y="484"/>
                </a:lnTo>
                <a:lnTo>
                  <a:pt x="781" y="484"/>
                </a:lnTo>
                <a:lnTo>
                  <a:pt x="793" y="484"/>
                </a:lnTo>
                <a:lnTo>
                  <a:pt x="819" y="484"/>
                </a:lnTo>
                <a:lnTo>
                  <a:pt x="832" y="472"/>
                </a:lnTo>
                <a:lnTo>
                  <a:pt x="857" y="472"/>
                </a:lnTo>
                <a:lnTo>
                  <a:pt x="883" y="472"/>
                </a:lnTo>
                <a:lnTo>
                  <a:pt x="896" y="459"/>
                </a:lnTo>
                <a:lnTo>
                  <a:pt x="921" y="459"/>
                </a:lnTo>
                <a:lnTo>
                  <a:pt x="934" y="459"/>
                </a:lnTo>
                <a:lnTo>
                  <a:pt x="960" y="446"/>
                </a:lnTo>
                <a:lnTo>
                  <a:pt x="973" y="446"/>
                </a:lnTo>
                <a:lnTo>
                  <a:pt x="985" y="446"/>
                </a:lnTo>
                <a:lnTo>
                  <a:pt x="1011" y="433"/>
                </a:lnTo>
                <a:lnTo>
                  <a:pt x="1024" y="433"/>
                </a:lnTo>
                <a:lnTo>
                  <a:pt x="1037" y="421"/>
                </a:lnTo>
                <a:lnTo>
                  <a:pt x="1049" y="421"/>
                </a:lnTo>
                <a:lnTo>
                  <a:pt x="1062" y="408"/>
                </a:lnTo>
                <a:lnTo>
                  <a:pt x="1088" y="408"/>
                </a:lnTo>
                <a:lnTo>
                  <a:pt x="1101" y="395"/>
                </a:lnTo>
                <a:lnTo>
                  <a:pt x="1113" y="395"/>
                </a:lnTo>
                <a:lnTo>
                  <a:pt x="1126" y="382"/>
                </a:lnTo>
                <a:lnTo>
                  <a:pt x="1139" y="382"/>
                </a:lnTo>
                <a:lnTo>
                  <a:pt x="1152" y="370"/>
                </a:lnTo>
                <a:lnTo>
                  <a:pt x="1152" y="370"/>
                </a:lnTo>
                <a:lnTo>
                  <a:pt x="1165" y="357"/>
                </a:lnTo>
                <a:lnTo>
                  <a:pt x="1177" y="344"/>
                </a:lnTo>
                <a:lnTo>
                  <a:pt x="1190" y="344"/>
                </a:lnTo>
                <a:lnTo>
                  <a:pt x="1190" y="331"/>
                </a:lnTo>
                <a:lnTo>
                  <a:pt x="1203" y="331"/>
                </a:lnTo>
                <a:lnTo>
                  <a:pt x="1203" y="319"/>
                </a:lnTo>
                <a:lnTo>
                  <a:pt x="1216" y="306"/>
                </a:lnTo>
                <a:lnTo>
                  <a:pt x="1216" y="306"/>
                </a:lnTo>
                <a:lnTo>
                  <a:pt x="1229" y="293"/>
                </a:lnTo>
                <a:lnTo>
                  <a:pt x="1229" y="280"/>
                </a:lnTo>
                <a:lnTo>
                  <a:pt x="1229" y="280"/>
                </a:lnTo>
                <a:lnTo>
                  <a:pt x="1229" y="268"/>
                </a:lnTo>
                <a:lnTo>
                  <a:pt x="1229" y="255"/>
                </a:lnTo>
                <a:lnTo>
                  <a:pt x="1229" y="242"/>
                </a:lnTo>
                <a:lnTo>
                  <a:pt x="1229" y="242"/>
                </a:lnTo>
                <a:lnTo>
                  <a:pt x="1229" y="242"/>
                </a:lnTo>
                <a:lnTo>
                  <a:pt x="1229" y="230"/>
                </a:lnTo>
                <a:lnTo>
                  <a:pt x="1229" y="217"/>
                </a:lnTo>
                <a:lnTo>
                  <a:pt x="1229" y="217"/>
                </a:lnTo>
                <a:lnTo>
                  <a:pt x="1229" y="204"/>
                </a:lnTo>
                <a:lnTo>
                  <a:pt x="1216" y="191"/>
                </a:lnTo>
                <a:lnTo>
                  <a:pt x="1216" y="191"/>
                </a:lnTo>
                <a:lnTo>
                  <a:pt x="1203" y="179"/>
                </a:lnTo>
                <a:lnTo>
                  <a:pt x="1203" y="166"/>
                </a:lnTo>
                <a:lnTo>
                  <a:pt x="1190" y="166"/>
                </a:lnTo>
                <a:lnTo>
                  <a:pt x="1190" y="153"/>
                </a:lnTo>
                <a:lnTo>
                  <a:pt x="1177" y="140"/>
                </a:lnTo>
                <a:lnTo>
                  <a:pt x="1165" y="140"/>
                </a:lnTo>
                <a:lnTo>
                  <a:pt x="1152" y="128"/>
                </a:lnTo>
                <a:lnTo>
                  <a:pt x="1152" y="128"/>
                </a:lnTo>
                <a:lnTo>
                  <a:pt x="1139" y="115"/>
                </a:lnTo>
                <a:lnTo>
                  <a:pt x="1126" y="115"/>
                </a:lnTo>
                <a:lnTo>
                  <a:pt x="1113" y="102"/>
                </a:lnTo>
                <a:lnTo>
                  <a:pt x="1101" y="89"/>
                </a:lnTo>
                <a:lnTo>
                  <a:pt x="1088" y="89"/>
                </a:lnTo>
                <a:lnTo>
                  <a:pt x="1062" y="77"/>
                </a:lnTo>
                <a:lnTo>
                  <a:pt x="1049" y="77"/>
                </a:lnTo>
                <a:lnTo>
                  <a:pt x="1037" y="77"/>
                </a:lnTo>
                <a:lnTo>
                  <a:pt x="1024" y="64"/>
                </a:lnTo>
                <a:lnTo>
                  <a:pt x="1011" y="64"/>
                </a:lnTo>
                <a:lnTo>
                  <a:pt x="985" y="51"/>
                </a:lnTo>
                <a:lnTo>
                  <a:pt x="973" y="51"/>
                </a:lnTo>
                <a:lnTo>
                  <a:pt x="960" y="38"/>
                </a:lnTo>
                <a:lnTo>
                  <a:pt x="934" y="38"/>
                </a:lnTo>
                <a:lnTo>
                  <a:pt x="921" y="38"/>
                </a:lnTo>
                <a:lnTo>
                  <a:pt x="896" y="26"/>
                </a:lnTo>
                <a:lnTo>
                  <a:pt x="883" y="26"/>
                </a:lnTo>
                <a:lnTo>
                  <a:pt x="857" y="26"/>
                </a:lnTo>
                <a:lnTo>
                  <a:pt x="832" y="26"/>
                </a:lnTo>
                <a:lnTo>
                  <a:pt x="819" y="13"/>
                </a:lnTo>
                <a:lnTo>
                  <a:pt x="793" y="13"/>
                </a:lnTo>
                <a:lnTo>
                  <a:pt x="781" y="13"/>
                </a:lnTo>
                <a:lnTo>
                  <a:pt x="755" y="13"/>
                </a:lnTo>
                <a:lnTo>
                  <a:pt x="729" y="13"/>
                </a:lnTo>
                <a:lnTo>
                  <a:pt x="704" y="13"/>
                </a:lnTo>
                <a:lnTo>
                  <a:pt x="691" y="13"/>
                </a:lnTo>
                <a:lnTo>
                  <a:pt x="665" y="0"/>
                </a:lnTo>
                <a:lnTo>
                  <a:pt x="640" y="0"/>
                </a:lnTo>
                <a:lnTo>
                  <a:pt x="614" y="0"/>
                </a:lnTo>
                <a:lnTo>
                  <a:pt x="614" y="0"/>
                </a:lnTo>
                <a:close/>
              </a:path>
            </a:pathLst>
          </a:custGeom>
          <a:solidFill>
            <a:srgbClr val="B78AC5"/>
          </a:solidFill>
          <a:ln w="9525">
            <a:noFill/>
            <a:round/>
            <a:headEnd/>
            <a:tailEnd/>
          </a:ln>
        </p:spPr>
        <p:txBody>
          <a:bodyPr/>
          <a:lstStyle/>
          <a:p>
            <a:endParaRPr lang="en-US"/>
          </a:p>
        </p:txBody>
      </p:sp>
      <p:sp>
        <p:nvSpPr>
          <p:cNvPr id="148510" name="Freeform 30"/>
          <p:cNvSpPr>
            <a:spLocks/>
          </p:cNvSpPr>
          <p:nvPr/>
        </p:nvSpPr>
        <p:spPr bwMode="auto">
          <a:xfrm>
            <a:off x="1443038" y="2071688"/>
            <a:ext cx="1951037" cy="788987"/>
          </a:xfrm>
          <a:custGeom>
            <a:avLst/>
            <a:gdLst/>
            <a:ahLst/>
            <a:cxnLst>
              <a:cxn ang="0">
                <a:pos x="576" y="0"/>
              </a:cxn>
              <a:cxn ang="0">
                <a:pos x="499" y="13"/>
              </a:cxn>
              <a:cxn ang="0">
                <a:pos x="435" y="13"/>
              </a:cxn>
              <a:cxn ang="0">
                <a:pos x="384" y="26"/>
              </a:cxn>
              <a:cxn ang="0">
                <a:pos x="320" y="38"/>
              </a:cxn>
              <a:cxn ang="0">
                <a:pos x="269" y="51"/>
              </a:cxn>
              <a:cxn ang="0">
                <a:pos x="217" y="64"/>
              </a:cxn>
              <a:cxn ang="0">
                <a:pos x="166" y="77"/>
              </a:cxn>
              <a:cxn ang="0">
                <a:pos x="128" y="102"/>
              </a:cxn>
              <a:cxn ang="0">
                <a:pos x="89" y="128"/>
              </a:cxn>
              <a:cxn ang="0">
                <a:pos x="64" y="140"/>
              </a:cxn>
              <a:cxn ang="0">
                <a:pos x="38" y="166"/>
              </a:cxn>
              <a:cxn ang="0">
                <a:pos x="13" y="191"/>
              </a:cxn>
              <a:cxn ang="0">
                <a:pos x="13" y="217"/>
              </a:cxn>
              <a:cxn ang="0">
                <a:pos x="0" y="242"/>
              </a:cxn>
              <a:cxn ang="0">
                <a:pos x="0" y="268"/>
              </a:cxn>
              <a:cxn ang="0">
                <a:pos x="13" y="293"/>
              </a:cxn>
              <a:cxn ang="0">
                <a:pos x="25" y="319"/>
              </a:cxn>
              <a:cxn ang="0">
                <a:pos x="51" y="344"/>
              </a:cxn>
              <a:cxn ang="0">
                <a:pos x="77" y="370"/>
              </a:cxn>
              <a:cxn ang="0">
                <a:pos x="115" y="382"/>
              </a:cxn>
              <a:cxn ang="0">
                <a:pos x="153" y="408"/>
              </a:cxn>
              <a:cxn ang="0">
                <a:pos x="205" y="421"/>
              </a:cxn>
              <a:cxn ang="0">
                <a:pos x="243" y="446"/>
              </a:cxn>
              <a:cxn ang="0">
                <a:pos x="307" y="459"/>
              </a:cxn>
              <a:cxn ang="0">
                <a:pos x="358" y="472"/>
              </a:cxn>
              <a:cxn ang="0">
                <a:pos x="422" y="484"/>
              </a:cxn>
              <a:cxn ang="0">
                <a:pos x="486" y="484"/>
              </a:cxn>
              <a:cxn ang="0">
                <a:pos x="550" y="484"/>
              </a:cxn>
              <a:cxn ang="0">
                <a:pos x="614" y="497"/>
              </a:cxn>
              <a:cxn ang="0">
                <a:pos x="665" y="484"/>
              </a:cxn>
              <a:cxn ang="0">
                <a:pos x="729" y="484"/>
              </a:cxn>
              <a:cxn ang="0">
                <a:pos x="793" y="484"/>
              </a:cxn>
              <a:cxn ang="0">
                <a:pos x="857" y="472"/>
              </a:cxn>
              <a:cxn ang="0">
                <a:pos x="921" y="459"/>
              </a:cxn>
              <a:cxn ang="0">
                <a:pos x="973" y="446"/>
              </a:cxn>
              <a:cxn ang="0">
                <a:pos x="1024" y="433"/>
              </a:cxn>
              <a:cxn ang="0">
                <a:pos x="1062" y="408"/>
              </a:cxn>
              <a:cxn ang="0">
                <a:pos x="1113" y="395"/>
              </a:cxn>
              <a:cxn ang="0">
                <a:pos x="1152" y="370"/>
              </a:cxn>
              <a:cxn ang="0">
                <a:pos x="1177" y="344"/>
              </a:cxn>
              <a:cxn ang="0">
                <a:pos x="1203" y="331"/>
              </a:cxn>
              <a:cxn ang="0">
                <a:pos x="1216" y="306"/>
              </a:cxn>
              <a:cxn ang="0">
                <a:pos x="1229" y="280"/>
              </a:cxn>
              <a:cxn ang="0">
                <a:pos x="1229" y="242"/>
              </a:cxn>
              <a:cxn ang="0">
                <a:pos x="1229" y="230"/>
              </a:cxn>
              <a:cxn ang="0">
                <a:pos x="1229" y="204"/>
              </a:cxn>
              <a:cxn ang="0">
                <a:pos x="1203" y="179"/>
              </a:cxn>
              <a:cxn ang="0">
                <a:pos x="1190" y="153"/>
              </a:cxn>
              <a:cxn ang="0">
                <a:pos x="1152" y="128"/>
              </a:cxn>
              <a:cxn ang="0">
                <a:pos x="1126" y="115"/>
              </a:cxn>
              <a:cxn ang="0">
                <a:pos x="1088" y="89"/>
              </a:cxn>
              <a:cxn ang="0">
                <a:pos x="1037" y="77"/>
              </a:cxn>
              <a:cxn ang="0">
                <a:pos x="985" y="51"/>
              </a:cxn>
              <a:cxn ang="0">
                <a:pos x="934" y="38"/>
              </a:cxn>
              <a:cxn ang="0">
                <a:pos x="883" y="26"/>
              </a:cxn>
              <a:cxn ang="0">
                <a:pos x="819" y="13"/>
              </a:cxn>
              <a:cxn ang="0">
                <a:pos x="755" y="13"/>
              </a:cxn>
              <a:cxn ang="0">
                <a:pos x="691" y="13"/>
              </a:cxn>
              <a:cxn ang="0">
                <a:pos x="614" y="0"/>
              </a:cxn>
            </a:cxnLst>
            <a:rect l="0" t="0" r="r" b="b"/>
            <a:pathLst>
              <a:path w="1229" h="497">
                <a:moveTo>
                  <a:pt x="614" y="0"/>
                </a:moveTo>
                <a:lnTo>
                  <a:pt x="601" y="0"/>
                </a:lnTo>
                <a:lnTo>
                  <a:pt x="576" y="0"/>
                </a:lnTo>
                <a:lnTo>
                  <a:pt x="550" y="13"/>
                </a:lnTo>
                <a:lnTo>
                  <a:pt x="525" y="13"/>
                </a:lnTo>
                <a:lnTo>
                  <a:pt x="499" y="13"/>
                </a:lnTo>
                <a:lnTo>
                  <a:pt x="486" y="13"/>
                </a:lnTo>
                <a:lnTo>
                  <a:pt x="461" y="13"/>
                </a:lnTo>
                <a:lnTo>
                  <a:pt x="435" y="13"/>
                </a:lnTo>
                <a:lnTo>
                  <a:pt x="422" y="13"/>
                </a:lnTo>
                <a:lnTo>
                  <a:pt x="397" y="26"/>
                </a:lnTo>
                <a:lnTo>
                  <a:pt x="384" y="26"/>
                </a:lnTo>
                <a:lnTo>
                  <a:pt x="358" y="26"/>
                </a:lnTo>
                <a:lnTo>
                  <a:pt x="345" y="26"/>
                </a:lnTo>
                <a:lnTo>
                  <a:pt x="320" y="38"/>
                </a:lnTo>
                <a:lnTo>
                  <a:pt x="307" y="38"/>
                </a:lnTo>
                <a:lnTo>
                  <a:pt x="281" y="38"/>
                </a:lnTo>
                <a:lnTo>
                  <a:pt x="269" y="51"/>
                </a:lnTo>
                <a:lnTo>
                  <a:pt x="243" y="51"/>
                </a:lnTo>
                <a:lnTo>
                  <a:pt x="230" y="64"/>
                </a:lnTo>
                <a:lnTo>
                  <a:pt x="217" y="64"/>
                </a:lnTo>
                <a:lnTo>
                  <a:pt x="205" y="77"/>
                </a:lnTo>
                <a:lnTo>
                  <a:pt x="179" y="77"/>
                </a:lnTo>
                <a:lnTo>
                  <a:pt x="166" y="77"/>
                </a:lnTo>
                <a:lnTo>
                  <a:pt x="153" y="89"/>
                </a:lnTo>
                <a:lnTo>
                  <a:pt x="141" y="89"/>
                </a:lnTo>
                <a:lnTo>
                  <a:pt x="128" y="102"/>
                </a:lnTo>
                <a:lnTo>
                  <a:pt x="115" y="115"/>
                </a:lnTo>
                <a:lnTo>
                  <a:pt x="102" y="115"/>
                </a:lnTo>
                <a:lnTo>
                  <a:pt x="89" y="128"/>
                </a:lnTo>
                <a:lnTo>
                  <a:pt x="77" y="128"/>
                </a:lnTo>
                <a:lnTo>
                  <a:pt x="64" y="140"/>
                </a:lnTo>
                <a:lnTo>
                  <a:pt x="64" y="140"/>
                </a:lnTo>
                <a:lnTo>
                  <a:pt x="51" y="153"/>
                </a:lnTo>
                <a:lnTo>
                  <a:pt x="38" y="166"/>
                </a:lnTo>
                <a:lnTo>
                  <a:pt x="38" y="166"/>
                </a:lnTo>
                <a:lnTo>
                  <a:pt x="25" y="179"/>
                </a:lnTo>
                <a:lnTo>
                  <a:pt x="25" y="191"/>
                </a:lnTo>
                <a:lnTo>
                  <a:pt x="13" y="191"/>
                </a:lnTo>
                <a:lnTo>
                  <a:pt x="13" y="204"/>
                </a:lnTo>
                <a:lnTo>
                  <a:pt x="13" y="217"/>
                </a:lnTo>
                <a:lnTo>
                  <a:pt x="13" y="217"/>
                </a:lnTo>
                <a:lnTo>
                  <a:pt x="0" y="230"/>
                </a:lnTo>
                <a:lnTo>
                  <a:pt x="0" y="242"/>
                </a:lnTo>
                <a:lnTo>
                  <a:pt x="0" y="242"/>
                </a:lnTo>
                <a:lnTo>
                  <a:pt x="0" y="242"/>
                </a:lnTo>
                <a:lnTo>
                  <a:pt x="0" y="255"/>
                </a:lnTo>
                <a:lnTo>
                  <a:pt x="0" y="268"/>
                </a:lnTo>
                <a:lnTo>
                  <a:pt x="13" y="280"/>
                </a:lnTo>
                <a:lnTo>
                  <a:pt x="13" y="280"/>
                </a:lnTo>
                <a:lnTo>
                  <a:pt x="13" y="293"/>
                </a:lnTo>
                <a:lnTo>
                  <a:pt x="13" y="306"/>
                </a:lnTo>
                <a:lnTo>
                  <a:pt x="25" y="306"/>
                </a:lnTo>
                <a:lnTo>
                  <a:pt x="25" y="319"/>
                </a:lnTo>
                <a:lnTo>
                  <a:pt x="38" y="331"/>
                </a:lnTo>
                <a:lnTo>
                  <a:pt x="38" y="331"/>
                </a:lnTo>
                <a:lnTo>
                  <a:pt x="51" y="344"/>
                </a:lnTo>
                <a:lnTo>
                  <a:pt x="64" y="344"/>
                </a:lnTo>
                <a:lnTo>
                  <a:pt x="64" y="357"/>
                </a:lnTo>
                <a:lnTo>
                  <a:pt x="77" y="370"/>
                </a:lnTo>
                <a:lnTo>
                  <a:pt x="89" y="370"/>
                </a:lnTo>
                <a:lnTo>
                  <a:pt x="102" y="382"/>
                </a:lnTo>
                <a:lnTo>
                  <a:pt x="115" y="382"/>
                </a:lnTo>
                <a:lnTo>
                  <a:pt x="128" y="395"/>
                </a:lnTo>
                <a:lnTo>
                  <a:pt x="141" y="395"/>
                </a:lnTo>
                <a:lnTo>
                  <a:pt x="153" y="408"/>
                </a:lnTo>
                <a:lnTo>
                  <a:pt x="166" y="408"/>
                </a:lnTo>
                <a:lnTo>
                  <a:pt x="179" y="421"/>
                </a:lnTo>
                <a:lnTo>
                  <a:pt x="205" y="421"/>
                </a:lnTo>
                <a:lnTo>
                  <a:pt x="217" y="433"/>
                </a:lnTo>
                <a:lnTo>
                  <a:pt x="230" y="433"/>
                </a:lnTo>
                <a:lnTo>
                  <a:pt x="243" y="446"/>
                </a:lnTo>
                <a:lnTo>
                  <a:pt x="269" y="446"/>
                </a:lnTo>
                <a:lnTo>
                  <a:pt x="281" y="446"/>
                </a:lnTo>
                <a:lnTo>
                  <a:pt x="307" y="459"/>
                </a:lnTo>
                <a:lnTo>
                  <a:pt x="320" y="459"/>
                </a:lnTo>
                <a:lnTo>
                  <a:pt x="345" y="459"/>
                </a:lnTo>
                <a:lnTo>
                  <a:pt x="358" y="472"/>
                </a:lnTo>
                <a:lnTo>
                  <a:pt x="384" y="472"/>
                </a:lnTo>
                <a:lnTo>
                  <a:pt x="397" y="472"/>
                </a:lnTo>
                <a:lnTo>
                  <a:pt x="422" y="484"/>
                </a:lnTo>
                <a:lnTo>
                  <a:pt x="435" y="484"/>
                </a:lnTo>
                <a:lnTo>
                  <a:pt x="461" y="484"/>
                </a:lnTo>
                <a:lnTo>
                  <a:pt x="486" y="484"/>
                </a:lnTo>
                <a:lnTo>
                  <a:pt x="499" y="484"/>
                </a:lnTo>
                <a:lnTo>
                  <a:pt x="525" y="484"/>
                </a:lnTo>
                <a:lnTo>
                  <a:pt x="550" y="484"/>
                </a:lnTo>
                <a:lnTo>
                  <a:pt x="576" y="484"/>
                </a:lnTo>
                <a:lnTo>
                  <a:pt x="601" y="497"/>
                </a:lnTo>
                <a:lnTo>
                  <a:pt x="614" y="497"/>
                </a:lnTo>
                <a:lnTo>
                  <a:pt x="614" y="497"/>
                </a:lnTo>
                <a:lnTo>
                  <a:pt x="640" y="497"/>
                </a:lnTo>
                <a:lnTo>
                  <a:pt x="665" y="484"/>
                </a:lnTo>
                <a:lnTo>
                  <a:pt x="691" y="484"/>
                </a:lnTo>
                <a:lnTo>
                  <a:pt x="704" y="484"/>
                </a:lnTo>
                <a:lnTo>
                  <a:pt x="729" y="484"/>
                </a:lnTo>
                <a:lnTo>
                  <a:pt x="755" y="484"/>
                </a:lnTo>
                <a:lnTo>
                  <a:pt x="781" y="484"/>
                </a:lnTo>
                <a:lnTo>
                  <a:pt x="793" y="484"/>
                </a:lnTo>
                <a:lnTo>
                  <a:pt x="819" y="484"/>
                </a:lnTo>
                <a:lnTo>
                  <a:pt x="832" y="472"/>
                </a:lnTo>
                <a:lnTo>
                  <a:pt x="857" y="472"/>
                </a:lnTo>
                <a:lnTo>
                  <a:pt x="883" y="472"/>
                </a:lnTo>
                <a:lnTo>
                  <a:pt x="896" y="459"/>
                </a:lnTo>
                <a:lnTo>
                  <a:pt x="921" y="459"/>
                </a:lnTo>
                <a:lnTo>
                  <a:pt x="934" y="459"/>
                </a:lnTo>
                <a:lnTo>
                  <a:pt x="960" y="446"/>
                </a:lnTo>
                <a:lnTo>
                  <a:pt x="973" y="446"/>
                </a:lnTo>
                <a:lnTo>
                  <a:pt x="985" y="446"/>
                </a:lnTo>
                <a:lnTo>
                  <a:pt x="1011" y="433"/>
                </a:lnTo>
                <a:lnTo>
                  <a:pt x="1024" y="433"/>
                </a:lnTo>
                <a:lnTo>
                  <a:pt x="1037" y="421"/>
                </a:lnTo>
                <a:lnTo>
                  <a:pt x="1049" y="421"/>
                </a:lnTo>
                <a:lnTo>
                  <a:pt x="1062" y="408"/>
                </a:lnTo>
                <a:lnTo>
                  <a:pt x="1088" y="408"/>
                </a:lnTo>
                <a:lnTo>
                  <a:pt x="1101" y="395"/>
                </a:lnTo>
                <a:lnTo>
                  <a:pt x="1113" y="395"/>
                </a:lnTo>
                <a:lnTo>
                  <a:pt x="1126" y="382"/>
                </a:lnTo>
                <a:lnTo>
                  <a:pt x="1139" y="382"/>
                </a:lnTo>
                <a:lnTo>
                  <a:pt x="1152" y="370"/>
                </a:lnTo>
                <a:lnTo>
                  <a:pt x="1152" y="370"/>
                </a:lnTo>
                <a:lnTo>
                  <a:pt x="1165" y="357"/>
                </a:lnTo>
                <a:lnTo>
                  <a:pt x="1177" y="344"/>
                </a:lnTo>
                <a:lnTo>
                  <a:pt x="1190" y="344"/>
                </a:lnTo>
                <a:lnTo>
                  <a:pt x="1190" y="331"/>
                </a:lnTo>
                <a:lnTo>
                  <a:pt x="1203" y="331"/>
                </a:lnTo>
                <a:lnTo>
                  <a:pt x="1203" y="319"/>
                </a:lnTo>
                <a:lnTo>
                  <a:pt x="1216" y="306"/>
                </a:lnTo>
                <a:lnTo>
                  <a:pt x="1216" y="306"/>
                </a:lnTo>
                <a:lnTo>
                  <a:pt x="1229" y="293"/>
                </a:lnTo>
                <a:lnTo>
                  <a:pt x="1229" y="280"/>
                </a:lnTo>
                <a:lnTo>
                  <a:pt x="1229" y="280"/>
                </a:lnTo>
                <a:lnTo>
                  <a:pt x="1229" y="268"/>
                </a:lnTo>
                <a:lnTo>
                  <a:pt x="1229" y="255"/>
                </a:lnTo>
                <a:lnTo>
                  <a:pt x="1229" y="242"/>
                </a:lnTo>
                <a:lnTo>
                  <a:pt x="1229" y="242"/>
                </a:lnTo>
                <a:lnTo>
                  <a:pt x="1229" y="242"/>
                </a:lnTo>
                <a:lnTo>
                  <a:pt x="1229" y="230"/>
                </a:lnTo>
                <a:lnTo>
                  <a:pt x="1229" y="217"/>
                </a:lnTo>
                <a:lnTo>
                  <a:pt x="1229" y="217"/>
                </a:lnTo>
                <a:lnTo>
                  <a:pt x="1229" y="204"/>
                </a:lnTo>
                <a:lnTo>
                  <a:pt x="1216" y="191"/>
                </a:lnTo>
                <a:lnTo>
                  <a:pt x="1216" y="191"/>
                </a:lnTo>
                <a:lnTo>
                  <a:pt x="1203" y="179"/>
                </a:lnTo>
                <a:lnTo>
                  <a:pt x="1203" y="166"/>
                </a:lnTo>
                <a:lnTo>
                  <a:pt x="1190" y="166"/>
                </a:lnTo>
                <a:lnTo>
                  <a:pt x="1190" y="153"/>
                </a:lnTo>
                <a:lnTo>
                  <a:pt x="1177" y="140"/>
                </a:lnTo>
                <a:lnTo>
                  <a:pt x="1165" y="140"/>
                </a:lnTo>
                <a:lnTo>
                  <a:pt x="1152" y="128"/>
                </a:lnTo>
                <a:lnTo>
                  <a:pt x="1152" y="128"/>
                </a:lnTo>
                <a:lnTo>
                  <a:pt x="1139" y="115"/>
                </a:lnTo>
                <a:lnTo>
                  <a:pt x="1126" y="115"/>
                </a:lnTo>
                <a:lnTo>
                  <a:pt x="1113" y="102"/>
                </a:lnTo>
                <a:lnTo>
                  <a:pt x="1101" y="89"/>
                </a:lnTo>
                <a:lnTo>
                  <a:pt x="1088" y="89"/>
                </a:lnTo>
                <a:lnTo>
                  <a:pt x="1062" y="77"/>
                </a:lnTo>
                <a:lnTo>
                  <a:pt x="1049" y="77"/>
                </a:lnTo>
                <a:lnTo>
                  <a:pt x="1037" y="77"/>
                </a:lnTo>
                <a:lnTo>
                  <a:pt x="1024" y="64"/>
                </a:lnTo>
                <a:lnTo>
                  <a:pt x="1011" y="64"/>
                </a:lnTo>
                <a:lnTo>
                  <a:pt x="985" y="51"/>
                </a:lnTo>
                <a:lnTo>
                  <a:pt x="973" y="51"/>
                </a:lnTo>
                <a:lnTo>
                  <a:pt x="960" y="38"/>
                </a:lnTo>
                <a:lnTo>
                  <a:pt x="934" y="38"/>
                </a:lnTo>
                <a:lnTo>
                  <a:pt x="921" y="38"/>
                </a:lnTo>
                <a:lnTo>
                  <a:pt x="896" y="26"/>
                </a:lnTo>
                <a:lnTo>
                  <a:pt x="883" y="26"/>
                </a:lnTo>
                <a:lnTo>
                  <a:pt x="857" y="26"/>
                </a:lnTo>
                <a:lnTo>
                  <a:pt x="832" y="26"/>
                </a:lnTo>
                <a:lnTo>
                  <a:pt x="819" y="13"/>
                </a:lnTo>
                <a:lnTo>
                  <a:pt x="793" y="13"/>
                </a:lnTo>
                <a:lnTo>
                  <a:pt x="781" y="13"/>
                </a:lnTo>
                <a:lnTo>
                  <a:pt x="755" y="13"/>
                </a:lnTo>
                <a:lnTo>
                  <a:pt x="729" y="13"/>
                </a:lnTo>
                <a:lnTo>
                  <a:pt x="704" y="13"/>
                </a:lnTo>
                <a:lnTo>
                  <a:pt x="691" y="13"/>
                </a:lnTo>
                <a:lnTo>
                  <a:pt x="665" y="0"/>
                </a:lnTo>
                <a:lnTo>
                  <a:pt x="640" y="0"/>
                </a:lnTo>
                <a:lnTo>
                  <a:pt x="614" y="0"/>
                </a:lnTo>
                <a:lnTo>
                  <a:pt x="614" y="0"/>
                </a:lnTo>
              </a:path>
            </a:pathLst>
          </a:custGeom>
          <a:noFill/>
          <a:ln w="0">
            <a:solidFill>
              <a:srgbClr val="B78AC5"/>
            </a:solidFill>
            <a:prstDash val="solid"/>
            <a:round/>
            <a:headEnd/>
            <a:tailEnd/>
          </a:ln>
        </p:spPr>
        <p:txBody>
          <a:bodyPr/>
          <a:lstStyle/>
          <a:p>
            <a:endParaRPr lang="en-US"/>
          </a:p>
        </p:txBody>
      </p:sp>
      <p:sp>
        <p:nvSpPr>
          <p:cNvPr id="148511" name="Freeform 31"/>
          <p:cNvSpPr>
            <a:spLocks/>
          </p:cNvSpPr>
          <p:nvPr/>
        </p:nvSpPr>
        <p:spPr bwMode="auto">
          <a:xfrm>
            <a:off x="1422400" y="2051050"/>
            <a:ext cx="1951038" cy="788988"/>
          </a:xfrm>
          <a:custGeom>
            <a:avLst/>
            <a:gdLst/>
            <a:ahLst/>
            <a:cxnLst>
              <a:cxn ang="0">
                <a:pos x="576" y="0"/>
              </a:cxn>
              <a:cxn ang="0">
                <a:pos x="499" y="13"/>
              </a:cxn>
              <a:cxn ang="0">
                <a:pos x="435" y="13"/>
              </a:cxn>
              <a:cxn ang="0">
                <a:pos x="384" y="26"/>
              </a:cxn>
              <a:cxn ang="0">
                <a:pos x="320" y="39"/>
              </a:cxn>
              <a:cxn ang="0">
                <a:pos x="269" y="51"/>
              </a:cxn>
              <a:cxn ang="0">
                <a:pos x="218" y="64"/>
              </a:cxn>
              <a:cxn ang="0">
                <a:pos x="166" y="77"/>
              </a:cxn>
              <a:cxn ang="0">
                <a:pos x="128" y="102"/>
              </a:cxn>
              <a:cxn ang="0">
                <a:pos x="90" y="128"/>
              </a:cxn>
              <a:cxn ang="0">
                <a:pos x="64" y="141"/>
              </a:cxn>
              <a:cxn ang="0">
                <a:pos x="38" y="166"/>
              </a:cxn>
              <a:cxn ang="0">
                <a:pos x="13" y="192"/>
              </a:cxn>
              <a:cxn ang="0">
                <a:pos x="13" y="217"/>
              </a:cxn>
              <a:cxn ang="0">
                <a:pos x="0" y="243"/>
              </a:cxn>
              <a:cxn ang="0">
                <a:pos x="0" y="268"/>
              </a:cxn>
              <a:cxn ang="0">
                <a:pos x="13" y="293"/>
              </a:cxn>
              <a:cxn ang="0">
                <a:pos x="26" y="319"/>
              </a:cxn>
              <a:cxn ang="0">
                <a:pos x="51" y="344"/>
              </a:cxn>
              <a:cxn ang="0">
                <a:pos x="77" y="370"/>
              </a:cxn>
              <a:cxn ang="0">
                <a:pos x="115" y="383"/>
              </a:cxn>
              <a:cxn ang="0">
                <a:pos x="154" y="408"/>
              </a:cxn>
              <a:cxn ang="0">
                <a:pos x="205" y="421"/>
              </a:cxn>
              <a:cxn ang="0">
                <a:pos x="243" y="446"/>
              </a:cxn>
              <a:cxn ang="0">
                <a:pos x="307" y="459"/>
              </a:cxn>
              <a:cxn ang="0">
                <a:pos x="358" y="472"/>
              </a:cxn>
              <a:cxn ang="0">
                <a:pos x="422" y="485"/>
              </a:cxn>
              <a:cxn ang="0">
                <a:pos x="486" y="485"/>
              </a:cxn>
              <a:cxn ang="0">
                <a:pos x="550" y="485"/>
              </a:cxn>
              <a:cxn ang="0">
                <a:pos x="614" y="497"/>
              </a:cxn>
              <a:cxn ang="0">
                <a:pos x="666" y="485"/>
              </a:cxn>
              <a:cxn ang="0">
                <a:pos x="730" y="485"/>
              </a:cxn>
              <a:cxn ang="0">
                <a:pos x="794" y="485"/>
              </a:cxn>
              <a:cxn ang="0">
                <a:pos x="858" y="472"/>
              </a:cxn>
              <a:cxn ang="0">
                <a:pos x="922" y="459"/>
              </a:cxn>
              <a:cxn ang="0">
                <a:pos x="973" y="446"/>
              </a:cxn>
              <a:cxn ang="0">
                <a:pos x="1024" y="434"/>
              </a:cxn>
              <a:cxn ang="0">
                <a:pos x="1062" y="408"/>
              </a:cxn>
              <a:cxn ang="0">
                <a:pos x="1114" y="395"/>
              </a:cxn>
              <a:cxn ang="0">
                <a:pos x="1152" y="370"/>
              </a:cxn>
              <a:cxn ang="0">
                <a:pos x="1178" y="344"/>
              </a:cxn>
              <a:cxn ang="0">
                <a:pos x="1203" y="332"/>
              </a:cxn>
              <a:cxn ang="0">
                <a:pos x="1216" y="306"/>
              </a:cxn>
              <a:cxn ang="0">
                <a:pos x="1229" y="281"/>
              </a:cxn>
              <a:cxn ang="0">
                <a:pos x="1229" y="243"/>
              </a:cxn>
              <a:cxn ang="0">
                <a:pos x="1229" y="230"/>
              </a:cxn>
              <a:cxn ang="0">
                <a:pos x="1229" y="204"/>
              </a:cxn>
              <a:cxn ang="0">
                <a:pos x="1203" y="179"/>
              </a:cxn>
              <a:cxn ang="0">
                <a:pos x="1190" y="153"/>
              </a:cxn>
              <a:cxn ang="0">
                <a:pos x="1152" y="128"/>
              </a:cxn>
              <a:cxn ang="0">
                <a:pos x="1126" y="115"/>
              </a:cxn>
              <a:cxn ang="0">
                <a:pos x="1088" y="90"/>
              </a:cxn>
              <a:cxn ang="0">
                <a:pos x="1037" y="77"/>
              </a:cxn>
              <a:cxn ang="0">
                <a:pos x="986" y="51"/>
              </a:cxn>
              <a:cxn ang="0">
                <a:pos x="934" y="39"/>
              </a:cxn>
              <a:cxn ang="0">
                <a:pos x="883" y="26"/>
              </a:cxn>
              <a:cxn ang="0">
                <a:pos x="819" y="13"/>
              </a:cxn>
              <a:cxn ang="0">
                <a:pos x="755" y="13"/>
              </a:cxn>
              <a:cxn ang="0">
                <a:pos x="691" y="13"/>
              </a:cxn>
              <a:cxn ang="0">
                <a:pos x="614" y="0"/>
              </a:cxn>
            </a:cxnLst>
            <a:rect l="0" t="0" r="r" b="b"/>
            <a:pathLst>
              <a:path w="1229" h="497">
                <a:moveTo>
                  <a:pt x="614" y="0"/>
                </a:moveTo>
                <a:lnTo>
                  <a:pt x="602" y="0"/>
                </a:lnTo>
                <a:lnTo>
                  <a:pt x="576" y="0"/>
                </a:lnTo>
                <a:lnTo>
                  <a:pt x="550" y="13"/>
                </a:lnTo>
                <a:lnTo>
                  <a:pt x="525" y="13"/>
                </a:lnTo>
                <a:lnTo>
                  <a:pt x="499" y="13"/>
                </a:lnTo>
                <a:lnTo>
                  <a:pt x="486" y="13"/>
                </a:lnTo>
                <a:lnTo>
                  <a:pt x="461" y="13"/>
                </a:lnTo>
                <a:lnTo>
                  <a:pt x="435" y="13"/>
                </a:lnTo>
                <a:lnTo>
                  <a:pt x="422" y="13"/>
                </a:lnTo>
                <a:lnTo>
                  <a:pt x="397" y="26"/>
                </a:lnTo>
                <a:lnTo>
                  <a:pt x="384" y="26"/>
                </a:lnTo>
                <a:lnTo>
                  <a:pt x="358" y="26"/>
                </a:lnTo>
                <a:lnTo>
                  <a:pt x="346" y="26"/>
                </a:lnTo>
                <a:lnTo>
                  <a:pt x="320" y="39"/>
                </a:lnTo>
                <a:lnTo>
                  <a:pt x="307" y="39"/>
                </a:lnTo>
                <a:lnTo>
                  <a:pt x="282" y="39"/>
                </a:lnTo>
                <a:lnTo>
                  <a:pt x="269" y="51"/>
                </a:lnTo>
                <a:lnTo>
                  <a:pt x="243" y="51"/>
                </a:lnTo>
                <a:lnTo>
                  <a:pt x="230" y="64"/>
                </a:lnTo>
                <a:lnTo>
                  <a:pt x="218" y="64"/>
                </a:lnTo>
                <a:lnTo>
                  <a:pt x="205" y="77"/>
                </a:lnTo>
                <a:lnTo>
                  <a:pt x="179" y="77"/>
                </a:lnTo>
                <a:lnTo>
                  <a:pt x="166" y="77"/>
                </a:lnTo>
                <a:lnTo>
                  <a:pt x="154" y="90"/>
                </a:lnTo>
                <a:lnTo>
                  <a:pt x="141" y="90"/>
                </a:lnTo>
                <a:lnTo>
                  <a:pt x="128" y="102"/>
                </a:lnTo>
                <a:lnTo>
                  <a:pt x="115" y="115"/>
                </a:lnTo>
                <a:lnTo>
                  <a:pt x="102" y="115"/>
                </a:lnTo>
                <a:lnTo>
                  <a:pt x="90" y="128"/>
                </a:lnTo>
                <a:lnTo>
                  <a:pt x="77" y="128"/>
                </a:lnTo>
                <a:lnTo>
                  <a:pt x="64" y="141"/>
                </a:lnTo>
                <a:lnTo>
                  <a:pt x="64" y="141"/>
                </a:lnTo>
                <a:lnTo>
                  <a:pt x="51" y="153"/>
                </a:lnTo>
                <a:lnTo>
                  <a:pt x="38" y="166"/>
                </a:lnTo>
                <a:lnTo>
                  <a:pt x="38" y="166"/>
                </a:lnTo>
                <a:lnTo>
                  <a:pt x="26" y="179"/>
                </a:lnTo>
                <a:lnTo>
                  <a:pt x="26" y="192"/>
                </a:lnTo>
                <a:lnTo>
                  <a:pt x="13" y="192"/>
                </a:lnTo>
                <a:lnTo>
                  <a:pt x="13" y="204"/>
                </a:lnTo>
                <a:lnTo>
                  <a:pt x="13" y="217"/>
                </a:lnTo>
                <a:lnTo>
                  <a:pt x="13" y="217"/>
                </a:lnTo>
                <a:lnTo>
                  <a:pt x="0" y="230"/>
                </a:lnTo>
                <a:lnTo>
                  <a:pt x="0" y="243"/>
                </a:lnTo>
                <a:lnTo>
                  <a:pt x="0" y="243"/>
                </a:lnTo>
                <a:lnTo>
                  <a:pt x="0" y="243"/>
                </a:lnTo>
                <a:lnTo>
                  <a:pt x="0" y="255"/>
                </a:lnTo>
                <a:lnTo>
                  <a:pt x="0" y="268"/>
                </a:lnTo>
                <a:lnTo>
                  <a:pt x="13" y="281"/>
                </a:lnTo>
                <a:lnTo>
                  <a:pt x="13" y="281"/>
                </a:lnTo>
                <a:lnTo>
                  <a:pt x="13" y="293"/>
                </a:lnTo>
                <a:lnTo>
                  <a:pt x="13" y="306"/>
                </a:lnTo>
                <a:lnTo>
                  <a:pt x="26" y="306"/>
                </a:lnTo>
                <a:lnTo>
                  <a:pt x="26" y="319"/>
                </a:lnTo>
                <a:lnTo>
                  <a:pt x="38" y="332"/>
                </a:lnTo>
                <a:lnTo>
                  <a:pt x="38" y="332"/>
                </a:lnTo>
                <a:lnTo>
                  <a:pt x="51" y="344"/>
                </a:lnTo>
                <a:lnTo>
                  <a:pt x="64" y="344"/>
                </a:lnTo>
                <a:lnTo>
                  <a:pt x="64" y="357"/>
                </a:lnTo>
                <a:lnTo>
                  <a:pt x="77" y="370"/>
                </a:lnTo>
                <a:lnTo>
                  <a:pt x="90" y="370"/>
                </a:lnTo>
                <a:lnTo>
                  <a:pt x="102" y="383"/>
                </a:lnTo>
                <a:lnTo>
                  <a:pt x="115" y="383"/>
                </a:lnTo>
                <a:lnTo>
                  <a:pt x="128" y="395"/>
                </a:lnTo>
                <a:lnTo>
                  <a:pt x="141" y="395"/>
                </a:lnTo>
                <a:lnTo>
                  <a:pt x="154" y="408"/>
                </a:lnTo>
                <a:lnTo>
                  <a:pt x="166" y="408"/>
                </a:lnTo>
                <a:lnTo>
                  <a:pt x="179" y="421"/>
                </a:lnTo>
                <a:lnTo>
                  <a:pt x="205" y="421"/>
                </a:lnTo>
                <a:lnTo>
                  <a:pt x="218" y="434"/>
                </a:lnTo>
                <a:lnTo>
                  <a:pt x="230" y="434"/>
                </a:lnTo>
                <a:lnTo>
                  <a:pt x="243" y="446"/>
                </a:lnTo>
                <a:lnTo>
                  <a:pt x="269" y="446"/>
                </a:lnTo>
                <a:lnTo>
                  <a:pt x="282" y="446"/>
                </a:lnTo>
                <a:lnTo>
                  <a:pt x="307" y="459"/>
                </a:lnTo>
                <a:lnTo>
                  <a:pt x="320" y="459"/>
                </a:lnTo>
                <a:lnTo>
                  <a:pt x="346" y="459"/>
                </a:lnTo>
                <a:lnTo>
                  <a:pt x="358" y="472"/>
                </a:lnTo>
                <a:lnTo>
                  <a:pt x="384" y="472"/>
                </a:lnTo>
                <a:lnTo>
                  <a:pt x="397" y="472"/>
                </a:lnTo>
                <a:lnTo>
                  <a:pt x="422" y="485"/>
                </a:lnTo>
                <a:lnTo>
                  <a:pt x="435" y="485"/>
                </a:lnTo>
                <a:lnTo>
                  <a:pt x="461" y="485"/>
                </a:lnTo>
                <a:lnTo>
                  <a:pt x="486" y="485"/>
                </a:lnTo>
                <a:lnTo>
                  <a:pt x="499" y="485"/>
                </a:lnTo>
                <a:lnTo>
                  <a:pt x="525" y="485"/>
                </a:lnTo>
                <a:lnTo>
                  <a:pt x="550" y="485"/>
                </a:lnTo>
                <a:lnTo>
                  <a:pt x="576" y="485"/>
                </a:lnTo>
                <a:lnTo>
                  <a:pt x="602" y="497"/>
                </a:lnTo>
                <a:lnTo>
                  <a:pt x="614" y="497"/>
                </a:lnTo>
                <a:lnTo>
                  <a:pt x="614" y="497"/>
                </a:lnTo>
                <a:lnTo>
                  <a:pt x="640" y="497"/>
                </a:lnTo>
                <a:lnTo>
                  <a:pt x="666" y="485"/>
                </a:lnTo>
                <a:lnTo>
                  <a:pt x="691" y="485"/>
                </a:lnTo>
                <a:lnTo>
                  <a:pt x="704" y="485"/>
                </a:lnTo>
                <a:lnTo>
                  <a:pt x="730" y="485"/>
                </a:lnTo>
                <a:lnTo>
                  <a:pt x="755" y="485"/>
                </a:lnTo>
                <a:lnTo>
                  <a:pt x="781" y="485"/>
                </a:lnTo>
                <a:lnTo>
                  <a:pt x="794" y="485"/>
                </a:lnTo>
                <a:lnTo>
                  <a:pt x="819" y="485"/>
                </a:lnTo>
                <a:lnTo>
                  <a:pt x="832" y="472"/>
                </a:lnTo>
                <a:lnTo>
                  <a:pt x="858" y="472"/>
                </a:lnTo>
                <a:lnTo>
                  <a:pt x="883" y="472"/>
                </a:lnTo>
                <a:lnTo>
                  <a:pt x="896" y="459"/>
                </a:lnTo>
                <a:lnTo>
                  <a:pt x="922" y="459"/>
                </a:lnTo>
                <a:lnTo>
                  <a:pt x="934" y="459"/>
                </a:lnTo>
                <a:lnTo>
                  <a:pt x="960" y="446"/>
                </a:lnTo>
                <a:lnTo>
                  <a:pt x="973" y="446"/>
                </a:lnTo>
                <a:lnTo>
                  <a:pt x="986" y="446"/>
                </a:lnTo>
                <a:lnTo>
                  <a:pt x="1011" y="434"/>
                </a:lnTo>
                <a:lnTo>
                  <a:pt x="1024" y="434"/>
                </a:lnTo>
                <a:lnTo>
                  <a:pt x="1037" y="421"/>
                </a:lnTo>
                <a:lnTo>
                  <a:pt x="1050" y="421"/>
                </a:lnTo>
                <a:lnTo>
                  <a:pt x="1062" y="408"/>
                </a:lnTo>
                <a:lnTo>
                  <a:pt x="1088" y="408"/>
                </a:lnTo>
                <a:lnTo>
                  <a:pt x="1101" y="395"/>
                </a:lnTo>
                <a:lnTo>
                  <a:pt x="1114" y="395"/>
                </a:lnTo>
                <a:lnTo>
                  <a:pt x="1126" y="383"/>
                </a:lnTo>
                <a:lnTo>
                  <a:pt x="1139" y="383"/>
                </a:lnTo>
                <a:lnTo>
                  <a:pt x="1152" y="370"/>
                </a:lnTo>
                <a:lnTo>
                  <a:pt x="1152" y="370"/>
                </a:lnTo>
                <a:lnTo>
                  <a:pt x="1165" y="357"/>
                </a:lnTo>
                <a:lnTo>
                  <a:pt x="1178" y="344"/>
                </a:lnTo>
                <a:lnTo>
                  <a:pt x="1190" y="344"/>
                </a:lnTo>
                <a:lnTo>
                  <a:pt x="1190" y="332"/>
                </a:lnTo>
                <a:lnTo>
                  <a:pt x="1203" y="332"/>
                </a:lnTo>
                <a:lnTo>
                  <a:pt x="1203" y="319"/>
                </a:lnTo>
                <a:lnTo>
                  <a:pt x="1216" y="306"/>
                </a:lnTo>
                <a:lnTo>
                  <a:pt x="1216" y="306"/>
                </a:lnTo>
                <a:lnTo>
                  <a:pt x="1229" y="293"/>
                </a:lnTo>
                <a:lnTo>
                  <a:pt x="1229" y="281"/>
                </a:lnTo>
                <a:lnTo>
                  <a:pt x="1229" y="281"/>
                </a:lnTo>
                <a:lnTo>
                  <a:pt x="1229" y="268"/>
                </a:lnTo>
                <a:lnTo>
                  <a:pt x="1229" y="255"/>
                </a:lnTo>
                <a:lnTo>
                  <a:pt x="1229" y="243"/>
                </a:lnTo>
                <a:lnTo>
                  <a:pt x="1229" y="243"/>
                </a:lnTo>
                <a:lnTo>
                  <a:pt x="1229" y="243"/>
                </a:lnTo>
                <a:lnTo>
                  <a:pt x="1229" y="230"/>
                </a:lnTo>
                <a:lnTo>
                  <a:pt x="1229" y="217"/>
                </a:lnTo>
                <a:lnTo>
                  <a:pt x="1229" y="217"/>
                </a:lnTo>
                <a:lnTo>
                  <a:pt x="1229" y="204"/>
                </a:lnTo>
                <a:lnTo>
                  <a:pt x="1216" y="192"/>
                </a:lnTo>
                <a:lnTo>
                  <a:pt x="1216" y="192"/>
                </a:lnTo>
                <a:lnTo>
                  <a:pt x="1203" y="179"/>
                </a:lnTo>
                <a:lnTo>
                  <a:pt x="1203" y="166"/>
                </a:lnTo>
                <a:lnTo>
                  <a:pt x="1190" y="166"/>
                </a:lnTo>
                <a:lnTo>
                  <a:pt x="1190" y="153"/>
                </a:lnTo>
                <a:lnTo>
                  <a:pt x="1178" y="141"/>
                </a:lnTo>
                <a:lnTo>
                  <a:pt x="1165" y="141"/>
                </a:lnTo>
                <a:lnTo>
                  <a:pt x="1152" y="128"/>
                </a:lnTo>
                <a:lnTo>
                  <a:pt x="1152" y="128"/>
                </a:lnTo>
                <a:lnTo>
                  <a:pt x="1139" y="115"/>
                </a:lnTo>
                <a:lnTo>
                  <a:pt x="1126" y="115"/>
                </a:lnTo>
                <a:lnTo>
                  <a:pt x="1114" y="102"/>
                </a:lnTo>
                <a:lnTo>
                  <a:pt x="1101" y="90"/>
                </a:lnTo>
                <a:lnTo>
                  <a:pt x="1088" y="90"/>
                </a:lnTo>
                <a:lnTo>
                  <a:pt x="1062" y="77"/>
                </a:lnTo>
                <a:lnTo>
                  <a:pt x="1050" y="77"/>
                </a:lnTo>
                <a:lnTo>
                  <a:pt x="1037" y="77"/>
                </a:lnTo>
                <a:lnTo>
                  <a:pt x="1024" y="64"/>
                </a:lnTo>
                <a:lnTo>
                  <a:pt x="1011" y="64"/>
                </a:lnTo>
                <a:lnTo>
                  <a:pt x="986" y="51"/>
                </a:lnTo>
                <a:lnTo>
                  <a:pt x="973" y="51"/>
                </a:lnTo>
                <a:lnTo>
                  <a:pt x="960" y="39"/>
                </a:lnTo>
                <a:lnTo>
                  <a:pt x="934" y="39"/>
                </a:lnTo>
                <a:lnTo>
                  <a:pt x="922" y="39"/>
                </a:lnTo>
                <a:lnTo>
                  <a:pt x="896" y="26"/>
                </a:lnTo>
                <a:lnTo>
                  <a:pt x="883" y="26"/>
                </a:lnTo>
                <a:lnTo>
                  <a:pt x="858" y="26"/>
                </a:lnTo>
                <a:lnTo>
                  <a:pt x="832" y="26"/>
                </a:lnTo>
                <a:lnTo>
                  <a:pt x="819" y="13"/>
                </a:lnTo>
                <a:lnTo>
                  <a:pt x="794" y="13"/>
                </a:lnTo>
                <a:lnTo>
                  <a:pt x="781" y="13"/>
                </a:lnTo>
                <a:lnTo>
                  <a:pt x="755" y="13"/>
                </a:lnTo>
                <a:lnTo>
                  <a:pt x="730" y="13"/>
                </a:lnTo>
                <a:lnTo>
                  <a:pt x="704" y="13"/>
                </a:lnTo>
                <a:lnTo>
                  <a:pt x="691" y="13"/>
                </a:lnTo>
                <a:lnTo>
                  <a:pt x="666" y="0"/>
                </a:lnTo>
                <a:lnTo>
                  <a:pt x="640" y="0"/>
                </a:lnTo>
                <a:lnTo>
                  <a:pt x="614" y="0"/>
                </a:lnTo>
                <a:lnTo>
                  <a:pt x="614" y="0"/>
                </a:lnTo>
                <a:close/>
              </a:path>
            </a:pathLst>
          </a:custGeom>
          <a:solidFill>
            <a:srgbClr val="D9C2E0"/>
          </a:solidFill>
          <a:ln w="9525">
            <a:noFill/>
            <a:round/>
            <a:headEnd/>
            <a:tailEnd/>
          </a:ln>
        </p:spPr>
        <p:txBody>
          <a:bodyPr/>
          <a:lstStyle/>
          <a:p>
            <a:endParaRPr lang="en-US"/>
          </a:p>
        </p:txBody>
      </p:sp>
      <p:sp>
        <p:nvSpPr>
          <p:cNvPr id="148512" name="Freeform 32"/>
          <p:cNvSpPr>
            <a:spLocks/>
          </p:cNvSpPr>
          <p:nvPr/>
        </p:nvSpPr>
        <p:spPr bwMode="auto">
          <a:xfrm>
            <a:off x="1422400" y="2051050"/>
            <a:ext cx="1951038" cy="788988"/>
          </a:xfrm>
          <a:custGeom>
            <a:avLst/>
            <a:gdLst/>
            <a:ahLst/>
            <a:cxnLst>
              <a:cxn ang="0">
                <a:pos x="576" y="0"/>
              </a:cxn>
              <a:cxn ang="0">
                <a:pos x="499" y="13"/>
              </a:cxn>
              <a:cxn ang="0">
                <a:pos x="435" y="13"/>
              </a:cxn>
              <a:cxn ang="0">
                <a:pos x="384" y="26"/>
              </a:cxn>
              <a:cxn ang="0">
                <a:pos x="320" y="39"/>
              </a:cxn>
              <a:cxn ang="0">
                <a:pos x="269" y="51"/>
              </a:cxn>
              <a:cxn ang="0">
                <a:pos x="218" y="64"/>
              </a:cxn>
              <a:cxn ang="0">
                <a:pos x="166" y="77"/>
              </a:cxn>
              <a:cxn ang="0">
                <a:pos x="128" y="102"/>
              </a:cxn>
              <a:cxn ang="0">
                <a:pos x="90" y="128"/>
              </a:cxn>
              <a:cxn ang="0">
                <a:pos x="64" y="141"/>
              </a:cxn>
              <a:cxn ang="0">
                <a:pos x="38" y="166"/>
              </a:cxn>
              <a:cxn ang="0">
                <a:pos x="13" y="192"/>
              </a:cxn>
              <a:cxn ang="0">
                <a:pos x="13" y="217"/>
              </a:cxn>
              <a:cxn ang="0">
                <a:pos x="0" y="243"/>
              </a:cxn>
              <a:cxn ang="0">
                <a:pos x="0" y="268"/>
              </a:cxn>
              <a:cxn ang="0">
                <a:pos x="13" y="293"/>
              </a:cxn>
              <a:cxn ang="0">
                <a:pos x="26" y="319"/>
              </a:cxn>
              <a:cxn ang="0">
                <a:pos x="51" y="344"/>
              </a:cxn>
              <a:cxn ang="0">
                <a:pos x="77" y="370"/>
              </a:cxn>
              <a:cxn ang="0">
                <a:pos x="115" y="383"/>
              </a:cxn>
              <a:cxn ang="0">
                <a:pos x="154" y="408"/>
              </a:cxn>
              <a:cxn ang="0">
                <a:pos x="205" y="421"/>
              </a:cxn>
              <a:cxn ang="0">
                <a:pos x="243" y="446"/>
              </a:cxn>
              <a:cxn ang="0">
                <a:pos x="307" y="459"/>
              </a:cxn>
              <a:cxn ang="0">
                <a:pos x="358" y="472"/>
              </a:cxn>
              <a:cxn ang="0">
                <a:pos x="422" y="485"/>
              </a:cxn>
              <a:cxn ang="0">
                <a:pos x="486" y="485"/>
              </a:cxn>
              <a:cxn ang="0">
                <a:pos x="550" y="485"/>
              </a:cxn>
              <a:cxn ang="0">
                <a:pos x="614" y="497"/>
              </a:cxn>
              <a:cxn ang="0">
                <a:pos x="666" y="485"/>
              </a:cxn>
              <a:cxn ang="0">
                <a:pos x="730" y="485"/>
              </a:cxn>
              <a:cxn ang="0">
                <a:pos x="794" y="485"/>
              </a:cxn>
              <a:cxn ang="0">
                <a:pos x="858" y="472"/>
              </a:cxn>
              <a:cxn ang="0">
                <a:pos x="922" y="459"/>
              </a:cxn>
              <a:cxn ang="0">
                <a:pos x="973" y="446"/>
              </a:cxn>
              <a:cxn ang="0">
                <a:pos x="1024" y="434"/>
              </a:cxn>
              <a:cxn ang="0">
                <a:pos x="1062" y="408"/>
              </a:cxn>
              <a:cxn ang="0">
                <a:pos x="1114" y="395"/>
              </a:cxn>
              <a:cxn ang="0">
                <a:pos x="1152" y="370"/>
              </a:cxn>
              <a:cxn ang="0">
                <a:pos x="1178" y="344"/>
              </a:cxn>
              <a:cxn ang="0">
                <a:pos x="1203" y="332"/>
              </a:cxn>
              <a:cxn ang="0">
                <a:pos x="1216" y="306"/>
              </a:cxn>
              <a:cxn ang="0">
                <a:pos x="1229" y="281"/>
              </a:cxn>
              <a:cxn ang="0">
                <a:pos x="1229" y="243"/>
              </a:cxn>
              <a:cxn ang="0">
                <a:pos x="1229" y="230"/>
              </a:cxn>
              <a:cxn ang="0">
                <a:pos x="1229" y="204"/>
              </a:cxn>
              <a:cxn ang="0">
                <a:pos x="1203" y="179"/>
              </a:cxn>
              <a:cxn ang="0">
                <a:pos x="1190" y="153"/>
              </a:cxn>
              <a:cxn ang="0">
                <a:pos x="1152" y="128"/>
              </a:cxn>
              <a:cxn ang="0">
                <a:pos x="1126" y="115"/>
              </a:cxn>
              <a:cxn ang="0">
                <a:pos x="1088" y="90"/>
              </a:cxn>
              <a:cxn ang="0">
                <a:pos x="1037" y="77"/>
              </a:cxn>
              <a:cxn ang="0">
                <a:pos x="986" y="51"/>
              </a:cxn>
              <a:cxn ang="0">
                <a:pos x="934" y="39"/>
              </a:cxn>
              <a:cxn ang="0">
                <a:pos x="883" y="26"/>
              </a:cxn>
              <a:cxn ang="0">
                <a:pos x="819" y="13"/>
              </a:cxn>
              <a:cxn ang="0">
                <a:pos x="755" y="13"/>
              </a:cxn>
              <a:cxn ang="0">
                <a:pos x="691" y="13"/>
              </a:cxn>
              <a:cxn ang="0">
                <a:pos x="614" y="0"/>
              </a:cxn>
            </a:cxnLst>
            <a:rect l="0" t="0" r="r" b="b"/>
            <a:pathLst>
              <a:path w="1229" h="497">
                <a:moveTo>
                  <a:pt x="614" y="0"/>
                </a:moveTo>
                <a:lnTo>
                  <a:pt x="602" y="0"/>
                </a:lnTo>
                <a:lnTo>
                  <a:pt x="576" y="0"/>
                </a:lnTo>
                <a:lnTo>
                  <a:pt x="550" y="13"/>
                </a:lnTo>
                <a:lnTo>
                  <a:pt x="525" y="13"/>
                </a:lnTo>
                <a:lnTo>
                  <a:pt x="499" y="13"/>
                </a:lnTo>
                <a:lnTo>
                  <a:pt x="486" y="13"/>
                </a:lnTo>
                <a:lnTo>
                  <a:pt x="461" y="13"/>
                </a:lnTo>
                <a:lnTo>
                  <a:pt x="435" y="13"/>
                </a:lnTo>
                <a:lnTo>
                  <a:pt x="422" y="13"/>
                </a:lnTo>
                <a:lnTo>
                  <a:pt x="397" y="26"/>
                </a:lnTo>
                <a:lnTo>
                  <a:pt x="384" y="26"/>
                </a:lnTo>
                <a:lnTo>
                  <a:pt x="358" y="26"/>
                </a:lnTo>
                <a:lnTo>
                  <a:pt x="346" y="26"/>
                </a:lnTo>
                <a:lnTo>
                  <a:pt x="320" y="39"/>
                </a:lnTo>
                <a:lnTo>
                  <a:pt x="307" y="39"/>
                </a:lnTo>
                <a:lnTo>
                  <a:pt x="282" y="39"/>
                </a:lnTo>
                <a:lnTo>
                  <a:pt x="269" y="51"/>
                </a:lnTo>
                <a:lnTo>
                  <a:pt x="243" y="51"/>
                </a:lnTo>
                <a:lnTo>
                  <a:pt x="230" y="64"/>
                </a:lnTo>
                <a:lnTo>
                  <a:pt x="218" y="64"/>
                </a:lnTo>
                <a:lnTo>
                  <a:pt x="205" y="77"/>
                </a:lnTo>
                <a:lnTo>
                  <a:pt x="179" y="77"/>
                </a:lnTo>
                <a:lnTo>
                  <a:pt x="166" y="77"/>
                </a:lnTo>
                <a:lnTo>
                  <a:pt x="154" y="90"/>
                </a:lnTo>
                <a:lnTo>
                  <a:pt x="141" y="90"/>
                </a:lnTo>
                <a:lnTo>
                  <a:pt x="128" y="102"/>
                </a:lnTo>
                <a:lnTo>
                  <a:pt x="115" y="115"/>
                </a:lnTo>
                <a:lnTo>
                  <a:pt x="102" y="115"/>
                </a:lnTo>
                <a:lnTo>
                  <a:pt x="90" y="128"/>
                </a:lnTo>
                <a:lnTo>
                  <a:pt x="77" y="128"/>
                </a:lnTo>
                <a:lnTo>
                  <a:pt x="64" y="141"/>
                </a:lnTo>
                <a:lnTo>
                  <a:pt x="64" y="141"/>
                </a:lnTo>
                <a:lnTo>
                  <a:pt x="51" y="153"/>
                </a:lnTo>
                <a:lnTo>
                  <a:pt x="38" y="166"/>
                </a:lnTo>
                <a:lnTo>
                  <a:pt x="38" y="166"/>
                </a:lnTo>
                <a:lnTo>
                  <a:pt x="26" y="179"/>
                </a:lnTo>
                <a:lnTo>
                  <a:pt x="26" y="192"/>
                </a:lnTo>
                <a:lnTo>
                  <a:pt x="13" y="192"/>
                </a:lnTo>
                <a:lnTo>
                  <a:pt x="13" y="204"/>
                </a:lnTo>
                <a:lnTo>
                  <a:pt x="13" y="217"/>
                </a:lnTo>
                <a:lnTo>
                  <a:pt x="13" y="217"/>
                </a:lnTo>
                <a:lnTo>
                  <a:pt x="0" y="230"/>
                </a:lnTo>
                <a:lnTo>
                  <a:pt x="0" y="243"/>
                </a:lnTo>
                <a:lnTo>
                  <a:pt x="0" y="243"/>
                </a:lnTo>
                <a:lnTo>
                  <a:pt x="0" y="243"/>
                </a:lnTo>
                <a:lnTo>
                  <a:pt x="0" y="255"/>
                </a:lnTo>
                <a:lnTo>
                  <a:pt x="0" y="268"/>
                </a:lnTo>
                <a:lnTo>
                  <a:pt x="13" y="281"/>
                </a:lnTo>
                <a:lnTo>
                  <a:pt x="13" y="281"/>
                </a:lnTo>
                <a:lnTo>
                  <a:pt x="13" y="293"/>
                </a:lnTo>
                <a:lnTo>
                  <a:pt x="13" y="306"/>
                </a:lnTo>
                <a:lnTo>
                  <a:pt x="26" y="306"/>
                </a:lnTo>
                <a:lnTo>
                  <a:pt x="26" y="319"/>
                </a:lnTo>
                <a:lnTo>
                  <a:pt x="38" y="332"/>
                </a:lnTo>
                <a:lnTo>
                  <a:pt x="38" y="332"/>
                </a:lnTo>
                <a:lnTo>
                  <a:pt x="51" y="344"/>
                </a:lnTo>
                <a:lnTo>
                  <a:pt x="64" y="344"/>
                </a:lnTo>
                <a:lnTo>
                  <a:pt x="64" y="357"/>
                </a:lnTo>
                <a:lnTo>
                  <a:pt x="77" y="370"/>
                </a:lnTo>
                <a:lnTo>
                  <a:pt x="90" y="370"/>
                </a:lnTo>
                <a:lnTo>
                  <a:pt x="102" y="383"/>
                </a:lnTo>
                <a:lnTo>
                  <a:pt x="115" y="383"/>
                </a:lnTo>
                <a:lnTo>
                  <a:pt x="128" y="395"/>
                </a:lnTo>
                <a:lnTo>
                  <a:pt x="141" y="395"/>
                </a:lnTo>
                <a:lnTo>
                  <a:pt x="154" y="408"/>
                </a:lnTo>
                <a:lnTo>
                  <a:pt x="166" y="408"/>
                </a:lnTo>
                <a:lnTo>
                  <a:pt x="179" y="421"/>
                </a:lnTo>
                <a:lnTo>
                  <a:pt x="205" y="421"/>
                </a:lnTo>
                <a:lnTo>
                  <a:pt x="218" y="434"/>
                </a:lnTo>
                <a:lnTo>
                  <a:pt x="230" y="434"/>
                </a:lnTo>
                <a:lnTo>
                  <a:pt x="243" y="446"/>
                </a:lnTo>
                <a:lnTo>
                  <a:pt x="269" y="446"/>
                </a:lnTo>
                <a:lnTo>
                  <a:pt x="282" y="446"/>
                </a:lnTo>
                <a:lnTo>
                  <a:pt x="307" y="459"/>
                </a:lnTo>
                <a:lnTo>
                  <a:pt x="320" y="459"/>
                </a:lnTo>
                <a:lnTo>
                  <a:pt x="346" y="459"/>
                </a:lnTo>
                <a:lnTo>
                  <a:pt x="358" y="472"/>
                </a:lnTo>
                <a:lnTo>
                  <a:pt x="384" y="472"/>
                </a:lnTo>
                <a:lnTo>
                  <a:pt x="397" y="472"/>
                </a:lnTo>
                <a:lnTo>
                  <a:pt x="422" y="485"/>
                </a:lnTo>
                <a:lnTo>
                  <a:pt x="435" y="485"/>
                </a:lnTo>
                <a:lnTo>
                  <a:pt x="461" y="485"/>
                </a:lnTo>
                <a:lnTo>
                  <a:pt x="486" y="485"/>
                </a:lnTo>
                <a:lnTo>
                  <a:pt x="499" y="485"/>
                </a:lnTo>
                <a:lnTo>
                  <a:pt x="525" y="485"/>
                </a:lnTo>
                <a:lnTo>
                  <a:pt x="550" y="485"/>
                </a:lnTo>
                <a:lnTo>
                  <a:pt x="576" y="485"/>
                </a:lnTo>
                <a:lnTo>
                  <a:pt x="602" y="497"/>
                </a:lnTo>
                <a:lnTo>
                  <a:pt x="614" y="497"/>
                </a:lnTo>
                <a:lnTo>
                  <a:pt x="614" y="497"/>
                </a:lnTo>
                <a:lnTo>
                  <a:pt x="640" y="497"/>
                </a:lnTo>
                <a:lnTo>
                  <a:pt x="666" y="485"/>
                </a:lnTo>
                <a:lnTo>
                  <a:pt x="691" y="485"/>
                </a:lnTo>
                <a:lnTo>
                  <a:pt x="704" y="485"/>
                </a:lnTo>
                <a:lnTo>
                  <a:pt x="730" y="485"/>
                </a:lnTo>
                <a:lnTo>
                  <a:pt x="755" y="485"/>
                </a:lnTo>
                <a:lnTo>
                  <a:pt x="781" y="485"/>
                </a:lnTo>
                <a:lnTo>
                  <a:pt x="794" y="485"/>
                </a:lnTo>
                <a:lnTo>
                  <a:pt x="819" y="485"/>
                </a:lnTo>
                <a:lnTo>
                  <a:pt x="832" y="472"/>
                </a:lnTo>
                <a:lnTo>
                  <a:pt x="858" y="472"/>
                </a:lnTo>
                <a:lnTo>
                  <a:pt x="883" y="472"/>
                </a:lnTo>
                <a:lnTo>
                  <a:pt x="896" y="459"/>
                </a:lnTo>
                <a:lnTo>
                  <a:pt x="922" y="459"/>
                </a:lnTo>
                <a:lnTo>
                  <a:pt x="934" y="459"/>
                </a:lnTo>
                <a:lnTo>
                  <a:pt x="960" y="446"/>
                </a:lnTo>
                <a:lnTo>
                  <a:pt x="973" y="446"/>
                </a:lnTo>
                <a:lnTo>
                  <a:pt x="986" y="446"/>
                </a:lnTo>
                <a:lnTo>
                  <a:pt x="1011" y="434"/>
                </a:lnTo>
                <a:lnTo>
                  <a:pt x="1024" y="434"/>
                </a:lnTo>
                <a:lnTo>
                  <a:pt x="1037" y="421"/>
                </a:lnTo>
                <a:lnTo>
                  <a:pt x="1050" y="421"/>
                </a:lnTo>
                <a:lnTo>
                  <a:pt x="1062" y="408"/>
                </a:lnTo>
                <a:lnTo>
                  <a:pt x="1088" y="408"/>
                </a:lnTo>
                <a:lnTo>
                  <a:pt x="1101" y="395"/>
                </a:lnTo>
                <a:lnTo>
                  <a:pt x="1114" y="395"/>
                </a:lnTo>
                <a:lnTo>
                  <a:pt x="1126" y="383"/>
                </a:lnTo>
                <a:lnTo>
                  <a:pt x="1139" y="383"/>
                </a:lnTo>
                <a:lnTo>
                  <a:pt x="1152" y="370"/>
                </a:lnTo>
                <a:lnTo>
                  <a:pt x="1152" y="370"/>
                </a:lnTo>
                <a:lnTo>
                  <a:pt x="1165" y="357"/>
                </a:lnTo>
                <a:lnTo>
                  <a:pt x="1178" y="344"/>
                </a:lnTo>
                <a:lnTo>
                  <a:pt x="1190" y="344"/>
                </a:lnTo>
                <a:lnTo>
                  <a:pt x="1190" y="332"/>
                </a:lnTo>
                <a:lnTo>
                  <a:pt x="1203" y="332"/>
                </a:lnTo>
                <a:lnTo>
                  <a:pt x="1203" y="319"/>
                </a:lnTo>
                <a:lnTo>
                  <a:pt x="1216" y="306"/>
                </a:lnTo>
                <a:lnTo>
                  <a:pt x="1216" y="306"/>
                </a:lnTo>
                <a:lnTo>
                  <a:pt x="1229" y="293"/>
                </a:lnTo>
                <a:lnTo>
                  <a:pt x="1229" y="281"/>
                </a:lnTo>
                <a:lnTo>
                  <a:pt x="1229" y="281"/>
                </a:lnTo>
                <a:lnTo>
                  <a:pt x="1229" y="268"/>
                </a:lnTo>
                <a:lnTo>
                  <a:pt x="1229" y="255"/>
                </a:lnTo>
                <a:lnTo>
                  <a:pt x="1229" y="243"/>
                </a:lnTo>
                <a:lnTo>
                  <a:pt x="1229" y="243"/>
                </a:lnTo>
                <a:lnTo>
                  <a:pt x="1229" y="243"/>
                </a:lnTo>
                <a:lnTo>
                  <a:pt x="1229" y="230"/>
                </a:lnTo>
                <a:lnTo>
                  <a:pt x="1229" y="217"/>
                </a:lnTo>
                <a:lnTo>
                  <a:pt x="1229" y="217"/>
                </a:lnTo>
                <a:lnTo>
                  <a:pt x="1229" y="204"/>
                </a:lnTo>
                <a:lnTo>
                  <a:pt x="1216" y="192"/>
                </a:lnTo>
                <a:lnTo>
                  <a:pt x="1216" y="192"/>
                </a:lnTo>
                <a:lnTo>
                  <a:pt x="1203" y="179"/>
                </a:lnTo>
                <a:lnTo>
                  <a:pt x="1203" y="166"/>
                </a:lnTo>
                <a:lnTo>
                  <a:pt x="1190" y="166"/>
                </a:lnTo>
                <a:lnTo>
                  <a:pt x="1190" y="153"/>
                </a:lnTo>
                <a:lnTo>
                  <a:pt x="1178" y="141"/>
                </a:lnTo>
                <a:lnTo>
                  <a:pt x="1165" y="141"/>
                </a:lnTo>
                <a:lnTo>
                  <a:pt x="1152" y="128"/>
                </a:lnTo>
                <a:lnTo>
                  <a:pt x="1152" y="128"/>
                </a:lnTo>
                <a:lnTo>
                  <a:pt x="1139" y="115"/>
                </a:lnTo>
                <a:lnTo>
                  <a:pt x="1126" y="115"/>
                </a:lnTo>
                <a:lnTo>
                  <a:pt x="1114" y="102"/>
                </a:lnTo>
                <a:lnTo>
                  <a:pt x="1101" y="90"/>
                </a:lnTo>
                <a:lnTo>
                  <a:pt x="1088" y="90"/>
                </a:lnTo>
                <a:lnTo>
                  <a:pt x="1062" y="77"/>
                </a:lnTo>
                <a:lnTo>
                  <a:pt x="1050" y="77"/>
                </a:lnTo>
                <a:lnTo>
                  <a:pt x="1037" y="77"/>
                </a:lnTo>
                <a:lnTo>
                  <a:pt x="1024" y="64"/>
                </a:lnTo>
                <a:lnTo>
                  <a:pt x="1011" y="64"/>
                </a:lnTo>
                <a:lnTo>
                  <a:pt x="986" y="51"/>
                </a:lnTo>
                <a:lnTo>
                  <a:pt x="973" y="51"/>
                </a:lnTo>
                <a:lnTo>
                  <a:pt x="960" y="39"/>
                </a:lnTo>
                <a:lnTo>
                  <a:pt x="934" y="39"/>
                </a:lnTo>
                <a:lnTo>
                  <a:pt x="922" y="39"/>
                </a:lnTo>
                <a:lnTo>
                  <a:pt x="896" y="26"/>
                </a:lnTo>
                <a:lnTo>
                  <a:pt x="883" y="26"/>
                </a:lnTo>
                <a:lnTo>
                  <a:pt x="858" y="26"/>
                </a:lnTo>
                <a:lnTo>
                  <a:pt x="832" y="26"/>
                </a:lnTo>
                <a:lnTo>
                  <a:pt x="819" y="13"/>
                </a:lnTo>
                <a:lnTo>
                  <a:pt x="794" y="13"/>
                </a:lnTo>
                <a:lnTo>
                  <a:pt x="781" y="13"/>
                </a:lnTo>
                <a:lnTo>
                  <a:pt x="755" y="13"/>
                </a:lnTo>
                <a:lnTo>
                  <a:pt x="730" y="13"/>
                </a:lnTo>
                <a:lnTo>
                  <a:pt x="704" y="13"/>
                </a:lnTo>
                <a:lnTo>
                  <a:pt x="691" y="13"/>
                </a:lnTo>
                <a:lnTo>
                  <a:pt x="666" y="0"/>
                </a:lnTo>
                <a:lnTo>
                  <a:pt x="640" y="0"/>
                </a:lnTo>
                <a:lnTo>
                  <a:pt x="614" y="0"/>
                </a:lnTo>
                <a:lnTo>
                  <a:pt x="614" y="0"/>
                </a:lnTo>
              </a:path>
            </a:pathLst>
          </a:custGeom>
          <a:noFill/>
          <a:ln w="0">
            <a:solidFill>
              <a:srgbClr val="D9C2E0"/>
            </a:solidFill>
            <a:prstDash val="solid"/>
            <a:round/>
            <a:headEnd/>
            <a:tailEnd/>
          </a:ln>
        </p:spPr>
        <p:txBody>
          <a:bodyPr/>
          <a:lstStyle/>
          <a:p>
            <a:endParaRPr lang="en-US"/>
          </a:p>
        </p:txBody>
      </p:sp>
      <p:sp>
        <p:nvSpPr>
          <p:cNvPr id="148513" name="Rectangle 33"/>
          <p:cNvSpPr>
            <a:spLocks noChangeArrowheads="1"/>
          </p:cNvSpPr>
          <p:nvPr/>
        </p:nvSpPr>
        <p:spPr bwMode="auto">
          <a:xfrm>
            <a:off x="1990725" y="2333625"/>
            <a:ext cx="955675" cy="303213"/>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Network A</a:t>
            </a:r>
            <a:endParaRPr lang="en-US"/>
          </a:p>
        </p:txBody>
      </p:sp>
      <p:sp>
        <p:nvSpPr>
          <p:cNvPr id="148514" name="Freeform 34"/>
          <p:cNvSpPr>
            <a:spLocks/>
          </p:cNvSpPr>
          <p:nvPr/>
        </p:nvSpPr>
        <p:spPr bwMode="auto">
          <a:xfrm>
            <a:off x="5730875" y="2982913"/>
            <a:ext cx="1949450" cy="768350"/>
          </a:xfrm>
          <a:custGeom>
            <a:avLst/>
            <a:gdLst/>
            <a:ahLst/>
            <a:cxnLst>
              <a:cxn ang="0">
                <a:pos x="576" y="0"/>
              </a:cxn>
              <a:cxn ang="0">
                <a:pos x="499" y="0"/>
              </a:cxn>
              <a:cxn ang="0">
                <a:pos x="435" y="12"/>
              </a:cxn>
              <a:cxn ang="0">
                <a:pos x="384" y="12"/>
              </a:cxn>
              <a:cxn ang="0">
                <a:pos x="320" y="25"/>
              </a:cxn>
              <a:cxn ang="0">
                <a:pos x="268" y="38"/>
              </a:cxn>
              <a:cxn ang="0">
                <a:pos x="217" y="51"/>
              </a:cxn>
              <a:cxn ang="0">
                <a:pos x="166" y="76"/>
              </a:cxn>
              <a:cxn ang="0">
                <a:pos x="128" y="89"/>
              </a:cxn>
              <a:cxn ang="0">
                <a:pos x="89" y="114"/>
              </a:cxn>
              <a:cxn ang="0">
                <a:pos x="64" y="140"/>
              </a:cxn>
              <a:cxn ang="0">
                <a:pos x="38" y="165"/>
              </a:cxn>
              <a:cxn ang="0">
                <a:pos x="12" y="191"/>
              </a:cxn>
              <a:cxn ang="0">
                <a:pos x="12" y="216"/>
              </a:cxn>
              <a:cxn ang="0">
                <a:pos x="0" y="242"/>
              </a:cxn>
              <a:cxn ang="0">
                <a:pos x="0" y="254"/>
              </a:cxn>
              <a:cxn ang="0">
                <a:pos x="12" y="280"/>
              </a:cxn>
              <a:cxn ang="0">
                <a:pos x="25" y="305"/>
              </a:cxn>
              <a:cxn ang="0">
                <a:pos x="51" y="331"/>
              </a:cxn>
              <a:cxn ang="0">
                <a:pos x="76" y="356"/>
              </a:cxn>
              <a:cxn ang="0">
                <a:pos x="115" y="382"/>
              </a:cxn>
              <a:cxn ang="0">
                <a:pos x="153" y="395"/>
              </a:cxn>
              <a:cxn ang="0">
                <a:pos x="192" y="420"/>
              </a:cxn>
              <a:cxn ang="0">
                <a:pos x="243" y="433"/>
              </a:cxn>
              <a:cxn ang="0">
                <a:pos x="307" y="446"/>
              </a:cxn>
              <a:cxn ang="0">
                <a:pos x="358" y="458"/>
              </a:cxn>
              <a:cxn ang="0">
                <a:pos x="422" y="471"/>
              </a:cxn>
              <a:cxn ang="0">
                <a:pos x="486" y="471"/>
              </a:cxn>
              <a:cxn ang="0">
                <a:pos x="550" y="484"/>
              </a:cxn>
              <a:cxn ang="0">
                <a:pos x="614" y="484"/>
              </a:cxn>
              <a:cxn ang="0">
                <a:pos x="665" y="484"/>
              </a:cxn>
              <a:cxn ang="0">
                <a:pos x="729" y="484"/>
              </a:cxn>
              <a:cxn ang="0">
                <a:pos x="793" y="471"/>
              </a:cxn>
              <a:cxn ang="0">
                <a:pos x="857" y="458"/>
              </a:cxn>
              <a:cxn ang="0">
                <a:pos x="921" y="458"/>
              </a:cxn>
              <a:cxn ang="0">
                <a:pos x="972" y="433"/>
              </a:cxn>
              <a:cxn ang="0">
                <a:pos x="1024" y="420"/>
              </a:cxn>
              <a:cxn ang="0">
                <a:pos x="1062" y="407"/>
              </a:cxn>
              <a:cxn ang="0">
                <a:pos x="1113" y="382"/>
              </a:cxn>
              <a:cxn ang="0">
                <a:pos x="1152" y="369"/>
              </a:cxn>
              <a:cxn ang="0">
                <a:pos x="1177" y="344"/>
              </a:cxn>
              <a:cxn ang="0">
                <a:pos x="1203" y="318"/>
              </a:cxn>
              <a:cxn ang="0">
                <a:pos x="1216" y="293"/>
              </a:cxn>
              <a:cxn ang="0">
                <a:pos x="1228" y="267"/>
              </a:cxn>
              <a:cxn ang="0">
                <a:pos x="1228" y="242"/>
              </a:cxn>
              <a:cxn ang="0">
                <a:pos x="1228" y="216"/>
              </a:cxn>
              <a:cxn ang="0">
                <a:pos x="1228" y="191"/>
              </a:cxn>
              <a:cxn ang="0">
                <a:pos x="1203" y="165"/>
              </a:cxn>
              <a:cxn ang="0">
                <a:pos x="1190" y="140"/>
              </a:cxn>
              <a:cxn ang="0">
                <a:pos x="1152" y="127"/>
              </a:cxn>
              <a:cxn ang="0">
                <a:pos x="1126" y="102"/>
              </a:cxn>
              <a:cxn ang="0">
                <a:pos x="1088" y="76"/>
              </a:cxn>
              <a:cxn ang="0">
                <a:pos x="1036" y="63"/>
              </a:cxn>
              <a:cxn ang="0">
                <a:pos x="985" y="51"/>
              </a:cxn>
              <a:cxn ang="0">
                <a:pos x="934" y="25"/>
              </a:cxn>
              <a:cxn ang="0">
                <a:pos x="883" y="25"/>
              </a:cxn>
              <a:cxn ang="0">
                <a:pos x="819" y="12"/>
              </a:cxn>
              <a:cxn ang="0">
                <a:pos x="755" y="0"/>
              </a:cxn>
              <a:cxn ang="0">
                <a:pos x="691" y="0"/>
              </a:cxn>
              <a:cxn ang="0">
                <a:pos x="614" y="0"/>
              </a:cxn>
            </a:cxnLst>
            <a:rect l="0" t="0" r="r" b="b"/>
            <a:pathLst>
              <a:path w="1228" h="484">
                <a:moveTo>
                  <a:pt x="614" y="0"/>
                </a:moveTo>
                <a:lnTo>
                  <a:pt x="588" y="0"/>
                </a:lnTo>
                <a:lnTo>
                  <a:pt x="576" y="0"/>
                </a:lnTo>
                <a:lnTo>
                  <a:pt x="550" y="0"/>
                </a:lnTo>
                <a:lnTo>
                  <a:pt x="524" y="0"/>
                </a:lnTo>
                <a:lnTo>
                  <a:pt x="499" y="0"/>
                </a:lnTo>
                <a:lnTo>
                  <a:pt x="486" y="0"/>
                </a:lnTo>
                <a:lnTo>
                  <a:pt x="460" y="0"/>
                </a:lnTo>
                <a:lnTo>
                  <a:pt x="435" y="12"/>
                </a:lnTo>
                <a:lnTo>
                  <a:pt x="422" y="12"/>
                </a:lnTo>
                <a:lnTo>
                  <a:pt x="396" y="12"/>
                </a:lnTo>
                <a:lnTo>
                  <a:pt x="384" y="12"/>
                </a:lnTo>
                <a:lnTo>
                  <a:pt x="358" y="25"/>
                </a:lnTo>
                <a:lnTo>
                  <a:pt x="332" y="25"/>
                </a:lnTo>
                <a:lnTo>
                  <a:pt x="320" y="25"/>
                </a:lnTo>
                <a:lnTo>
                  <a:pt x="307" y="25"/>
                </a:lnTo>
                <a:lnTo>
                  <a:pt x="281" y="38"/>
                </a:lnTo>
                <a:lnTo>
                  <a:pt x="268" y="38"/>
                </a:lnTo>
                <a:lnTo>
                  <a:pt x="243" y="51"/>
                </a:lnTo>
                <a:lnTo>
                  <a:pt x="230" y="51"/>
                </a:lnTo>
                <a:lnTo>
                  <a:pt x="217" y="51"/>
                </a:lnTo>
                <a:lnTo>
                  <a:pt x="192" y="63"/>
                </a:lnTo>
                <a:lnTo>
                  <a:pt x="179" y="63"/>
                </a:lnTo>
                <a:lnTo>
                  <a:pt x="166" y="76"/>
                </a:lnTo>
                <a:lnTo>
                  <a:pt x="153" y="76"/>
                </a:lnTo>
                <a:lnTo>
                  <a:pt x="140" y="89"/>
                </a:lnTo>
                <a:lnTo>
                  <a:pt x="128" y="89"/>
                </a:lnTo>
                <a:lnTo>
                  <a:pt x="115" y="102"/>
                </a:lnTo>
                <a:lnTo>
                  <a:pt x="102" y="102"/>
                </a:lnTo>
                <a:lnTo>
                  <a:pt x="89" y="114"/>
                </a:lnTo>
                <a:lnTo>
                  <a:pt x="76" y="127"/>
                </a:lnTo>
                <a:lnTo>
                  <a:pt x="64" y="127"/>
                </a:lnTo>
                <a:lnTo>
                  <a:pt x="64" y="140"/>
                </a:lnTo>
                <a:lnTo>
                  <a:pt x="51" y="140"/>
                </a:lnTo>
                <a:lnTo>
                  <a:pt x="38" y="152"/>
                </a:lnTo>
                <a:lnTo>
                  <a:pt x="38" y="165"/>
                </a:lnTo>
                <a:lnTo>
                  <a:pt x="25" y="165"/>
                </a:lnTo>
                <a:lnTo>
                  <a:pt x="25" y="178"/>
                </a:lnTo>
                <a:lnTo>
                  <a:pt x="12" y="191"/>
                </a:lnTo>
                <a:lnTo>
                  <a:pt x="12" y="191"/>
                </a:lnTo>
                <a:lnTo>
                  <a:pt x="12" y="203"/>
                </a:lnTo>
                <a:lnTo>
                  <a:pt x="12" y="216"/>
                </a:lnTo>
                <a:lnTo>
                  <a:pt x="0" y="216"/>
                </a:lnTo>
                <a:lnTo>
                  <a:pt x="0" y="229"/>
                </a:lnTo>
                <a:lnTo>
                  <a:pt x="0" y="242"/>
                </a:lnTo>
                <a:lnTo>
                  <a:pt x="0" y="242"/>
                </a:lnTo>
                <a:lnTo>
                  <a:pt x="0" y="254"/>
                </a:lnTo>
                <a:lnTo>
                  <a:pt x="0" y="254"/>
                </a:lnTo>
                <a:lnTo>
                  <a:pt x="12" y="267"/>
                </a:lnTo>
                <a:lnTo>
                  <a:pt x="12" y="280"/>
                </a:lnTo>
                <a:lnTo>
                  <a:pt x="12" y="280"/>
                </a:lnTo>
                <a:lnTo>
                  <a:pt x="12" y="293"/>
                </a:lnTo>
                <a:lnTo>
                  <a:pt x="25" y="305"/>
                </a:lnTo>
                <a:lnTo>
                  <a:pt x="25" y="305"/>
                </a:lnTo>
                <a:lnTo>
                  <a:pt x="38" y="318"/>
                </a:lnTo>
                <a:lnTo>
                  <a:pt x="38" y="331"/>
                </a:lnTo>
                <a:lnTo>
                  <a:pt x="51" y="331"/>
                </a:lnTo>
                <a:lnTo>
                  <a:pt x="64" y="344"/>
                </a:lnTo>
                <a:lnTo>
                  <a:pt x="64" y="344"/>
                </a:lnTo>
                <a:lnTo>
                  <a:pt x="76" y="356"/>
                </a:lnTo>
                <a:lnTo>
                  <a:pt x="89" y="369"/>
                </a:lnTo>
                <a:lnTo>
                  <a:pt x="102" y="369"/>
                </a:lnTo>
                <a:lnTo>
                  <a:pt x="115" y="382"/>
                </a:lnTo>
                <a:lnTo>
                  <a:pt x="128" y="382"/>
                </a:lnTo>
                <a:lnTo>
                  <a:pt x="140" y="395"/>
                </a:lnTo>
                <a:lnTo>
                  <a:pt x="153" y="395"/>
                </a:lnTo>
                <a:lnTo>
                  <a:pt x="166" y="407"/>
                </a:lnTo>
                <a:lnTo>
                  <a:pt x="179" y="407"/>
                </a:lnTo>
                <a:lnTo>
                  <a:pt x="192" y="420"/>
                </a:lnTo>
                <a:lnTo>
                  <a:pt x="217" y="420"/>
                </a:lnTo>
                <a:lnTo>
                  <a:pt x="230" y="433"/>
                </a:lnTo>
                <a:lnTo>
                  <a:pt x="243" y="433"/>
                </a:lnTo>
                <a:lnTo>
                  <a:pt x="268" y="433"/>
                </a:lnTo>
                <a:lnTo>
                  <a:pt x="281" y="446"/>
                </a:lnTo>
                <a:lnTo>
                  <a:pt x="307" y="446"/>
                </a:lnTo>
                <a:lnTo>
                  <a:pt x="320" y="458"/>
                </a:lnTo>
                <a:lnTo>
                  <a:pt x="332" y="458"/>
                </a:lnTo>
                <a:lnTo>
                  <a:pt x="358" y="458"/>
                </a:lnTo>
                <a:lnTo>
                  <a:pt x="384" y="458"/>
                </a:lnTo>
                <a:lnTo>
                  <a:pt x="396" y="471"/>
                </a:lnTo>
                <a:lnTo>
                  <a:pt x="422" y="471"/>
                </a:lnTo>
                <a:lnTo>
                  <a:pt x="435" y="471"/>
                </a:lnTo>
                <a:lnTo>
                  <a:pt x="460" y="471"/>
                </a:lnTo>
                <a:lnTo>
                  <a:pt x="486" y="471"/>
                </a:lnTo>
                <a:lnTo>
                  <a:pt x="499" y="484"/>
                </a:lnTo>
                <a:lnTo>
                  <a:pt x="524" y="484"/>
                </a:lnTo>
                <a:lnTo>
                  <a:pt x="550" y="484"/>
                </a:lnTo>
                <a:lnTo>
                  <a:pt x="576" y="484"/>
                </a:lnTo>
                <a:lnTo>
                  <a:pt x="588" y="484"/>
                </a:lnTo>
                <a:lnTo>
                  <a:pt x="614" y="484"/>
                </a:lnTo>
                <a:lnTo>
                  <a:pt x="614" y="484"/>
                </a:lnTo>
                <a:lnTo>
                  <a:pt x="640" y="484"/>
                </a:lnTo>
                <a:lnTo>
                  <a:pt x="665" y="484"/>
                </a:lnTo>
                <a:lnTo>
                  <a:pt x="691" y="484"/>
                </a:lnTo>
                <a:lnTo>
                  <a:pt x="704" y="484"/>
                </a:lnTo>
                <a:lnTo>
                  <a:pt x="729" y="484"/>
                </a:lnTo>
                <a:lnTo>
                  <a:pt x="755" y="471"/>
                </a:lnTo>
                <a:lnTo>
                  <a:pt x="780" y="471"/>
                </a:lnTo>
                <a:lnTo>
                  <a:pt x="793" y="471"/>
                </a:lnTo>
                <a:lnTo>
                  <a:pt x="819" y="471"/>
                </a:lnTo>
                <a:lnTo>
                  <a:pt x="832" y="471"/>
                </a:lnTo>
                <a:lnTo>
                  <a:pt x="857" y="458"/>
                </a:lnTo>
                <a:lnTo>
                  <a:pt x="883" y="458"/>
                </a:lnTo>
                <a:lnTo>
                  <a:pt x="896" y="458"/>
                </a:lnTo>
                <a:lnTo>
                  <a:pt x="921" y="458"/>
                </a:lnTo>
                <a:lnTo>
                  <a:pt x="934" y="446"/>
                </a:lnTo>
                <a:lnTo>
                  <a:pt x="947" y="446"/>
                </a:lnTo>
                <a:lnTo>
                  <a:pt x="972" y="433"/>
                </a:lnTo>
                <a:lnTo>
                  <a:pt x="985" y="433"/>
                </a:lnTo>
                <a:lnTo>
                  <a:pt x="1011" y="433"/>
                </a:lnTo>
                <a:lnTo>
                  <a:pt x="1024" y="420"/>
                </a:lnTo>
                <a:lnTo>
                  <a:pt x="1036" y="420"/>
                </a:lnTo>
                <a:lnTo>
                  <a:pt x="1049" y="407"/>
                </a:lnTo>
                <a:lnTo>
                  <a:pt x="1062" y="407"/>
                </a:lnTo>
                <a:lnTo>
                  <a:pt x="1088" y="395"/>
                </a:lnTo>
                <a:lnTo>
                  <a:pt x="1100" y="395"/>
                </a:lnTo>
                <a:lnTo>
                  <a:pt x="1113" y="382"/>
                </a:lnTo>
                <a:lnTo>
                  <a:pt x="1126" y="382"/>
                </a:lnTo>
                <a:lnTo>
                  <a:pt x="1139" y="369"/>
                </a:lnTo>
                <a:lnTo>
                  <a:pt x="1152" y="369"/>
                </a:lnTo>
                <a:lnTo>
                  <a:pt x="1152" y="356"/>
                </a:lnTo>
                <a:lnTo>
                  <a:pt x="1164" y="344"/>
                </a:lnTo>
                <a:lnTo>
                  <a:pt x="1177" y="344"/>
                </a:lnTo>
                <a:lnTo>
                  <a:pt x="1190" y="331"/>
                </a:lnTo>
                <a:lnTo>
                  <a:pt x="1190" y="331"/>
                </a:lnTo>
                <a:lnTo>
                  <a:pt x="1203" y="318"/>
                </a:lnTo>
                <a:lnTo>
                  <a:pt x="1203" y="305"/>
                </a:lnTo>
                <a:lnTo>
                  <a:pt x="1216" y="305"/>
                </a:lnTo>
                <a:lnTo>
                  <a:pt x="1216" y="293"/>
                </a:lnTo>
                <a:lnTo>
                  <a:pt x="1228" y="280"/>
                </a:lnTo>
                <a:lnTo>
                  <a:pt x="1228" y="280"/>
                </a:lnTo>
                <a:lnTo>
                  <a:pt x="1228" y="267"/>
                </a:lnTo>
                <a:lnTo>
                  <a:pt x="1228" y="254"/>
                </a:lnTo>
                <a:lnTo>
                  <a:pt x="1228" y="254"/>
                </a:lnTo>
                <a:lnTo>
                  <a:pt x="1228" y="242"/>
                </a:lnTo>
                <a:lnTo>
                  <a:pt x="1228" y="242"/>
                </a:lnTo>
                <a:lnTo>
                  <a:pt x="1228" y="229"/>
                </a:lnTo>
                <a:lnTo>
                  <a:pt x="1228" y="216"/>
                </a:lnTo>
                <a:lnTo>
                  <a:pt x="1228" y="216"/>
                </a:lnTo>
                <a:lnTo>
                  <a:pt x="1228" y="203"/>
                </a:lnTo>
                <a:lnTo>
                  <a:pt x="1228" y="191"/>
                </a:lnTo>
                <a:lnTo>
                  <a:pt x="1216" y="191"/>
                </a:lnTo>
                <a:lnTo>
                  <a:pt x="1216" y="178"/>
                </a:lnTo>
                <a:lnTo>
                  <a:pt x="1203" y="165"/>
                </a:lnTo>
                <a:lnTo>
                  <a:pt x="1203" y="165"/>
                </a:lnTo>
                <a:lnTo>
                  <a:pt x="1190" y="152"/>
                </a:lnTo>
                <a:lnTo>
                  <a:pt x="1190" y="140"/>
                </a:lnTo>
                <a:lnTo>
                  <a:pt x="1177" y="140"/>
                </a:lnTo>
                <a:lnTo>
                  <a:pt x="1164" y="127"/>
                </a:lnTo>
                <a:lnTo>
                  <a:pt x="1152" y="127"/>
                </a:lnTo>
                <a:lnTo>
                  <a:pt x="1152" y="114"/>
                </a:lnTo>
                <a:lnTo>
                  <a:pt x="1139" y="102"/>
                </a:lnTo>
                <a:lnTo>
                  <a:pt x="1126" y="102"/>
                </a:lnTo>
                <a:lnTo>
                  <a:pt x="1113" y="89"/>
                </a:lnTo>
                <a:lnTo>
                  <a:pt x="1100" y="89"/>
                </a:lnTo>
                <a:lnTo>
                  <a:pt x="1088" y="76"/>
                </a:lnTo>
                <a:lnTo>
                  <a:pt x="1062" y="76"/>
                </a:lnTo>
                <a:lnTo>
                  <a:pt x="1049" y="63"/>
                </a:lnTo>
                <a:lnTo>
                  <a:pt x="1036" y="63"/>
                </a:lnTo>
                <a:lnTo>
                  <a:pt x="1024" y="51"/>
                </a:lnTo>
                <a:lnTo>
                  <a:pt x="1011" y="51"/>
                </a:lnTo>
                <a:lnTo>
                  <a:pt x="985" y="51"/>
                </a:lnTo>
                <a:lnTo>
                  <a:pt x="972" y="38"/>
                </a:lnTo>
                <a:lnTo>
                  <a:pt x="947" y="38"/>
                </a:lnTo>
                <a:lnTo>
                  <a:pt x="934" y="25"/>
                </a:lnTo>
                <a:lnTo>
                  <a:pt x="921" y="25"/>
                </a:lnTo>
                <a:lnTo>
                  <a:pt x="896" y="25"/>
                </a:lnTo>
                <a:lnTo>
                  <a:pt x="883" y="25"/>
                </a:lnTo>
                <a:lnTo>
                  <a:pt x="857" y="12"/>
                </a:lnTo>
                <a:lnTo>
                  <a:pt x="832" y="12"/>
                </a:lnTo>
                <a:lnTo>
                  <a:pt x="819" y="12"/>
                </a:lnTo>
                <a:lnTo>
                  <a:pt x="793" y="12"/>
                </a:lnTo>
                <a:lnTo>
                  <a:pt x="780" y="0"/>
                </a:lnTo>
                <a:lnTo>
                  <a:pt x="755" y="0"/>
                </a:lnTo>
                <a:lnTo>
                  <a:pt x="729" y="0"/>
                </a:lnTo>
                <a:lnTo>
                  <a:pt x="704" y="0"/>
                </a:lnTo>
                <a:lnTo>
                  <a:pt x="691" y="0"/>
                </a:lnTo>
                <a:lnTo>
                  <a:pt x="665" y="0"/>
                </a:lnTo>
                <a:lnTo>
                  <a:pt x="640" y="0"/>
                </a:lnTo>
                <a:lnTo>
                  <a:pt x="614" y="0"/>
                </a:lnTo>
                <a:lnTo>
                  <a:pt x="614" y="0"/>
                </a:lnTo>
                <a:close/>
              </a:path>
            </a:pathLst>
          </a:custGeom>
          <a:solidFill>
            <a:srgbClr val="8C7BBD"/>
          </a:solidFill>
          <a:ln w="9525">
            <a:noFill/>
            <a:round/>
            <a:headEnd/>
            <a:tailEnd/>
          </a:ln>
        </p:spPr>
        <p:txBody>
          <a:bodyPr/>
          <a:lstStyle/>
          <a:p>
            <a:endParaRPr lang="en-US"/>
          </a:p>
        </p:txBody>
      </p:sp>
      <p:sp>
        <p:nvSpPr>
          <p:cNvPr id="148515" name="Freeform 35"/>
          <p:cNvSpPr>
            <a:spLocks/>
          </p:cNvSpPr>
          <p:nvPr/>
        </p:nvSpPr>
        <p:spPr bwMode="auto">
          <a:xfrm>
            <a:off x="5730875" y="2982913"/>
            <a:ext cx="1949450" cy="768350"/>
          </a:xfrm>
          <a:custGeom>
            <a:avLst/>
            <a:gdLst/>
            <a:ahLst/>
            <a:cxnLst>
              <a:cxn ang="0">
                <a:pos x="576" y="0"/>
              </a:cxn>
              <a:cxn ang="0">
                <a:pos x="499" y="0"/>
              </a:cxn>
              <a:cxn ang="0">
                <a:pos x="435" y="12"/>
              </a:cxn>
              <a:cxn ang="0">
                <a:pos x="384" y="12"/>
              </a:cxn>
              <a:cxn ang="0">
                <a:pos x="320" y="25"/>
              </a:cxn>
              <a:cxn ang="0">
                <a:pos x="268" y="38"/>
              </a:cxn>
              <a:cxn ang="0">
                <a:pos x="217" y="51"/>
              </a:cxn>
              <a:cxn ang="0">
                <a:pos x="166" y="76"/>
              </a:cxn>
              <a:cxn ang="0">
                <a:pos x="128" y="89"/>
              </a:cxn>
              <a:cxn ang="0">
                <a:pos x="89" y="114"/>
              </a:cxn>
              <a:cxn ang="0">
                <a:pos x="64" y="140"/>
              </a:cxn>
              <a:cxn ang="0">
                <a:pos x="38" y="165"/>
              </a:cxn>
              <a:cxn ang="0">
                <a:pos x="12" y="191"/>
              </a:cxn>
              <a:cxn ang="0">
                <a:pos x="12" y="216"/>
              </a:cxn>
              <a:cxn ang="0">
                <a:pos x="0" y="242"/>
              </a:cxn>
              <a:cxn ang="0">
                <a:pos x="0" y="254"/>
              </a:cxn>
              <a:cxn ang="0">
                <a:pos x="12" y="280"/>
              </a:cxn>
              <a:cxn ang="0">
                <a:pos x="25" y="305"/>
              </a:cxn>
              <a:cxn ang="0">
                <a:pos x="51" y="331"/>
              </a:cxn>
              <a:cxn ang="0">
                <a:pos x="76" y="356"/>
              </a:cxn>
              <a:cxn ang="0">
                <a:pos x="115" y="382"/>
              </a:cxn>
              <a:cxn ang="0">
                <a:pos x="153" y="395"/>
              </a:cxn>
              <a:cxn ang="0">
                <a:pos x="192" y="420"/>
              </a:cxn>
              <a:cxn ang="0">
                <a:pos x="243" y="433"/>
              </a:cxn>
              <a:cxn ang="0">
                <a:pos x="307" y="446"/>
              </a:cxn>
              <a:cxn ang="0">
                <a:pos x="358" y="458"/>
              </a:cxn>
              <a:cxn ang="0">
                <a:pos x="422" y="471"/>
              </a:cxn>
              <a:cxn ang="0">
                <a:pos x="486" y="471"/>
              </a:cxn>
              <a:cxn ang="0">
                <a:pos x="550" y="484"/>
              </a:cxn>
              <a:cxn ang="0">
                <a:pos x="614" y="484"/>
              </a:cxn>
              <a:cxn ang="0">
                <a:pos x="665" y="484"/>
              </a:cxn>
              <a:cxn ang="0">
                <a:pos x="729" y="484"/>
              </a:cxn>
              <a:cxn ang="0">
                <a:pos x="793" y="471"/>
              </a:cxn>
              <a:cxn ang="0">
                <a:pos x="857" y="458"/>
              </a:cxn>
              <a:cxn ang="0">
                <a:pos x="921" y="458"/>
              </a:cxn>
              <a:cxn ang="0">
                <a:pos x="972" y="433"/>
              </a:cxn>
              <a:cxn ang="0">
                <a:pos x="1024" y="420"/>
              </a:cxn>
              <a:cxn ang="0">
                <a:pos x="1062" y="407"/>
              </a:cxn>
              <a:cxn ang="0">
                <a:pos x="1113" y="382"/>
              </a:cxn>
              <a:cxn ang="0">
                <a:pos x="1152" y="369"/>
              </a:cxn>
              <a:cxn ang="0">
                <a:pos x="1177" y="344"/>
              </a:cxn>
              <a:cxn ang="0">
                <a:pos x="1203" y="318"/>
              </a:cxn>
              <a:cxn ang="0">
                <a:pos x="1216" y="293"/>
              </a:cxn>
              <a:cxn ang="0">
                <a:pos x="1228" y="267"/>
              </a:cxn>
              <a:cxn ang="0">
                <a:pos x="1228" y="242"/>
              </a:cxn>
              <a:cxn ang="0">
                <a:pos x="1228" y="216"/>
              </a:cxn>
              <a:cxn ang="0">
                <a:pos x="1228" y="191"/>
              </a:cxn>
              <a:cxn ang="0">
                <a:pos x="1203" y="165"/>
              </a:cxn>
              <a:cxn ang="0">
                <a:pos x="1190" y="140"/>
              </a:cxn>
              <a:cxn ang="0">
                <a:pos x="1152" y="127"/>
              </a:cxn>
              <a:cxn ang="0">
                <a:pos x="1126" y="102"/>
              </a:cxn>
              <a:cxn ang="0">
                <a:pos x="1088" y="76"/>
              </a:cxn>
              <a:cxn ang="0">
                <a:pos x="1036" y="63"/>
              </a:cxn>
              <a:cxn ang="0">
                <a:pos x="985" y="51"/>
              </a:cxn>
              <a:cxn ang="0">
                <a:pos x="934" y="25"/>
              </a:cxn>
              <a:cxn ang="0">
                <a:pos x="883" y="25"/>
              </a:cxn>
              <a:cxn ang="0">
                <a:pos x="819" y="12"/>
              </a:cxn>
              <a:cxn ang="0">
                <a:pos x="755" y="0"/>
              </a:cxn>
              <a:cxn ang="0">
                <a:pos x="691" y="0"/>
              </a:cxn>
              <a:cxn ang="0">
                <a:pos x="614" y="0"/>
              </a:cxn>
            </a:cxnLst>
            <a:rect l="0" t="0" r="r" b="b"/>
            <a:pathLst>
              <a:path w="1228" h="484">
                <a:moveTo>
                  <a:pt x="614" y="0"/>
                </a:moveTo>
                <a:lnTo>
                  <a:pt x="588" y="0"/>
                </a:lnTo>
                <a:lnTo>
                  <a:pt x="576" y="0"/>
                </a:lnTo>
                <a:lnTo>
                  <a:pt x="550" y="0"/>
                </a:lnTo>
                <a:lnTo>
                  <a:pt x="524" y="0"/>
                </a:lnTo>
                <a:lnTo>
                  <a:pt x="499" y="0"/>
                </a:lnTo>
                <a:lnTo>
                  <a:pt x="486" y="0"/>
                </a:lnTo>
                <a:lnTo>
                  <a:pt x="460" y="0"/>
                </a:lnTo>
                <a:lnTo>
                  <a:pt x="435" y="12"/>
                </a:lnTo>
                <a:lnTo>
                  <a:pt x="422" y="12"/>
                </a:lnTo>
                <a:lnTo>
                  <a:pt x="396" y="12"/>
                </a:lnTo>
                <a:lnTo>
                  <a:pt x="384" y="12"/>
                </a:lnTo>
                <a:lnTo>
                  <a:pt x="358" y="25"/>
                </a:lnTo>
                <a:lnTo>
                  <a:pt x="332" y="25"/>
                </a:lnTo>
                <a:lnTo>
                  <a:pt x="320" y="25"/>
                </a:lnTo>
                <a:lnTo>
                  <a:pt x="307" y="25"/>
                </a:lnTo>
                <a:lnTo>
                  <a:pt x="281" y="38"/>
                </a:lnTo>
                <a:lnTo>
                  <a:pt x="268" y="38"/>
                </a:lnTo>
                <a:lnTo>
                  <a:pt x="243" y="51"/>
                </a:lnTo>
                <a:lnTo>
                  <a:pt x="230" y="51"/>
                </a:lnTo>
                <a:lnTo>
                  <a:pt x="217" y="51"/>
                </a:lnTo>
                <a:lnTo>
                  <a:pt x="192" y="63"/>
                </a:lnTo>
                <a:lnTo>
                  <a:pt x="179" y="63"/>
                </a:lnTo>
                <a:lnTo>
                  <a:pt x="166" y="76"/>
                </a:lnTo>
                <a:lnTo>
                  <a:pt x="153" y="76"/>
                </a:lnTo>
                <a:lnTo>
                  <a:pt x="140" y="89"/>
                </a:lnTo>
                <a:lnTo>
                  <a:pt x="128" y="89"/>
                </a:lnTo>
                <a:lnTo>
                  <a:pt x="115" y="102"/>
                </a:lnTo>
                <a:lnTo>
                  <a:pt x="102" y="102"/>
                </a:lnTo>
                <a:lnTo>
                  <a:pt x="89" y="114"/>
                </a:lnTo>
                <a:lnTo>
                  <a:pt x="76" y="127"/>
                </a:lnTo>
                <a:lnTo>
                  <a:pt x="64" y="127"/>
                </a:lnTo>
                <a:lnTo>
                  <a:pt x="64" y="140"/>
                </a:lnTo>
                <a:lnTo>
                  <a:pt x="51" y="140"/>
                </a:lnTo>
                <a:lnTo>
                  <a:pt x="38" y="152"/>
                </a:lnTo>
                <a:lnTo>
                  <a:pt x="38" y="165"/>
                </a:lnTo>
                <a:lnTo>
                  <a:pt x="25" y="165"/>
                </a:lnTo>
                <a:lnTo>
                  <a:pt x="25" y="178"/>
                </a:lnTo>
                <a:lnTo>
                  <a:pt x="12" y="191"/>
                </a:lnTo>
                <a:lnTo>
                  <a:pt x="12" y="191"/>
                </a:lnTo>
                <a:lnTo>
                  <a:pt x="12" y="203"/>
                </a:lnTo>
                <a:lnTo>
                  <a:pt x="12" y="216"/>
                </a:lnTo>
                <a:lnTo>
                  <a:pt x="0" y="216"/>
                </a:lnTo>
                <a:lnTo>
                  <a:pt x="0" y="229"/>
                </a:lnTo>
                <a:lnTo>
                  <a:pt x="0" y="242"/>
                </a:lnTo>
                <a:lnTo>
                  <a:pt x="0" y="242"/>
                </a:lnTo>
                <a:lnTo>
                  <a:pt x="0" y="254"/>
                </a:lnTo>
                <a:lnTo>
                  <a:pt x="0" y="254"/>
                </a:lnTo>
                <a:lnTo>
                  <a:pt x="12" y="267"/>
                </a:lnTo>
                <a:lnTo>
                  <a:pt x="12" y="280"/>
                </a:lnTo>
                <a:lnTo>
                  <a:pt x="12" y="280"/>
                </a:lnTo>
                <a:lnTo>
                  <a:pt x="12" y="293"/>
                </a:lnTo>
                <a:lnTo>
                  <a:pt x="25" y="305"/>
                </a:lnTo>
                <a:lnTo>
                  <a:pt x="25" y="305"/>
                </a:lnTo>
                <a:lnTo>
                  <a:pt x="38" y="318"/>
                </a:lnTo>
                <a:lnTo>
                  <a:pt x="38" y="331"/>
                </a:lnTo>
                <a:lnTo>
                  <a:pt x="51" y="331"/>
                </a:lnTo>
                <a:lnTo>
                  <a:pt x="64" y="344"/>
                </a:lnTo>
                <a:lnTo>
                  <a:pt x="64" y="344"/>
                </a:lnTo>
                <a:lnTo>
                  <a:pt x="76" y="356"/>
                </a:lnTo>
                <a:lnTo>
                  <a:pt x="89" y="369"/>
                </a:lnTo>
                <a:lnTo>
                  <a:pt x="102" y="369"/>
                </a:lnTo>
                <a:lnTo>
                  <a:pt x="115" y="382"/>
                </a:lnTo>
                <a:lnTo>
                  <a:pt x="128" y="382"/>
                </a:lnTo>
                <a:lnTo>
                  <a:pt x="140" y="395"/>
                </a:lnTo>
                <a:lnTo>
                  <a:pt x="153" y="395"/>
                </a:lnTo>
                <a:lnTo>
                  <a:pt x="166" y="407"/>
                </a:lnTo>
                <a:lnTo>
                  <a:pt x="179" y="407"/>
                </a:lnTo>
                <a:lnTo>
                  <a:pt x="192" y="420"/>
                </a:lnTo>
                <a:lnTo>
                  <a:pt x="217" y="420"/>
                </a:lnTo>
                <a:lnTo>
                  <a:pt x="230" y="433"/>
                </a:lnTo>
                <a:lnTo>
                  <a:pt x="243" y="433"/>
                </a:lnTo>
                <a:lnTo>
                  <a:pt x="268" y="433"/>
                </a:lnTo>
                <a:lnTo>
                  <a:pt x="281" y="446"/>
                </a:lnTo>
                <a:lnTo>
                  <a:pt x="307" y="446"/>
                </a:lnTo>
                <a:lnTo>
                  <a:pt x="320" y="458"/>
                </a:lnTo>
                <a:lnTo>
                  <a:pt x="332" y="458"/>
                </a:lnTo>
                <a:lnTo>
                  <a:pt x="358" y="458"/>
                </a:lnTo>
                <a:lnTo>
                  <a:pt x="384" y="458"/>
                </a:lnTo>
                <a:lnTo>
                  <a:pt x="396" y="471"/>
                </a:lnTo>
                <a:lnTo>
                  <a:pt x="422" y="471"/>
                </a:lnTo>
                <a:lnTo>
                  <a:pt x="435" y="471"/>
                </a:lnTo>
                <a:lnTo>
                  <a:pt x="460" y="471"/>
                </a:lnTo>
                <a:lnTo>
                  <a:pt x="486" y="471"/>
                </a:lnTo>
                <a:lnTo>
                  <a:pt x="499" y="484"/>
                </a:lnTo>
                <a:lnTo>
                  <a:pt x="524" y="484"/>
                </a:lnTo>
                <a:lnTo>
                  <a:pt x="550" y="484"/>
                </a:lnTo>
                <a:lnTo>
                  <a:pt x="576" y="484"/>
                </a:lnTo>
                <a:lnTo>
                  <a:pt x="588" y="484"/>
                </a:lnTo>
                <a:lnTo>
                  <a:pt x="614" y="484"/>
                </a:lnTo>
                <a:lnTo>
                  <a:pt x="614" y="484"/>
                </a:lnTo>
                <a:lnTo>
                  <a:pt x="640" y="484"/>
                </a:lnTo>
                <a:lnTo>
                  <a:pt x="665" y="484"/>
                </a:lnTo>
                <a:lnTo>
                  <a:pt x="691" y="484"/>
                </a:lnTo>
                <a:lnTo>
                  <a:pt x="704" y="484"/>
                </a:lnTo>
                <a:lnTo>
                  <a:pt x="729" y="484"/>
                </a:lnTo>
                <a:lnTo>
                  <a:pt x="755" y="471"/>
                </a:lnTo>
                <a:lnTo>
                  <a:pt x="780" y="471"/>
                </a:lnTo>
                <a:lnTo>
                  <a:pt x="793" y="471"/>
                </a:lnTo>
                <a:lnTo>
                  <a:pt x="819" y="471"/>
                </a:lnTo>
                <a:lnTo>
                  <a:pt x="832" y="471"/>
                </a:lnTo>
                <a:lnTo>
                  <a:pt x="857" y="458"/>
                </a:lnTo>
                <a:lnTo>
                  <a:pt x="883" y="458"/>
                </a:lnTo>
                <a:lnTo>
                  <a:pt x="896" y="458"/>
                </a:lnTo>
                <a:lnTo>
                  <a:pt x="921" y="458"/>
                </a:lnTo>
                <a:lnTo>
                  <a:pt x="934" y="446"/>
                </a:lnTo>
                <a:lnTo>
                  <a:pt x="947" y="446"/>
                </a:lnTo>
                <a:lnTo>
                  <a:pt x="972" y="433"/>
                </a:lnTo>
                <a:lnTo>
                  <a:pt x="985" y="433"/>
                </a:lnTo>
                <a:lnTo>
                  <a:pt x="1011" y="433"/>
                </a:lnTo>
                <a:lnTo>
                  <a:pt x="1024" y="420"/>
                </a:lnTo>
                <a:lnTo>
                  <a:pt x="1036" y="420"/>
                </a:lnTo>
                <a:lnTo>
                  <a:pt x="1049" y="407"/>
                </a:lnTo>
                <a:lnTo>
                  <a:pt x="1062" y="407"/>
                </a:lnTo>
                <a:lnTo>
                  <a:pt x="1088" y="395"/>
                </a:lnTo>
                <a:lnTo>
                  <a:pt x="1100" y="395"/>
                </a:lnTo>
                <a:lnTo>
                  <a:pt x="1113" y="382"/>
                </a:lnTo>
                <a:lnTo>
                  <a:pt x="1126" y="382"/>
                </a:lnTo>
                <a:lnTo>
                  <a:pt x="1139" y="369"/>
                </a:lnTo>
                <a:lnTo>
                  <a:pt x="1152" y="369"/>
                </a:lnTo>
                <a:lnTo>
                  <a:pt x="1152" y="356"/>
                </a:lnTo>
                <a:lnTo>
                  <a:pt x="1164" y="344"/>
                </a:lnTo>
                <a:lnTo>
                  <a:pt x="1177" y="344"/>
                </a:lnTo>
                <a:lnTo>
                  <a:pt x="1190" y="331"/>
                </a:lnTo>
                <a:lnTo>
                  <a:pt x="1190" y="331"/>
                </a:lnTo>
                <a:lnTo>
                  <a:pt x="1203" y="318"/>
                </a:lnTo>
                <a:lnTo>
                  <a:pt x="1203" y="305"/>
                </a:lnTo>
                <a:lnTo>
                  <a:pt x="1216" y="305"/>
                </a:lnTo>
                <a:lnTo>
                  <a:pt x="1216" y="293"/>
                </a:lnTo>
                <a:lnTo>
                  <a:pt x="1228" y="280"/>
                </a:lnTo>
                <a:lnTo>
                  <a:pt x="1228" y="280"/>
                </a:lnTo>
                <a:lnTo>
                  <a:pt x="1228" y="267"/>
                </a:lnTo>
                <a:lnTo>
                  <a:pt x="1228" y="254"/>
                </a:lnTo>
                <a:lnTo>
                  <a:pt x="1228" y="254"/>
                </a:lnTo>
                <a:lnTo>
                  <a:pt x="1228" y="242"/>
                </a:lnTo>
                <a:lnTo>
                  <a:pt x="1228" y="242"/>
                </a:lnTo>
                <a:lnTo>
                  <a:pt x="1228" y="229"/>
                </a:lnTo>
                <a:lnTo>
                  <a:pt x="1228" y="216"/>
                </a:lnTo>
                <a:lnTo>
                  <a:pt x="1228" y="216"/>
                </a:lnTo>
                <a:lnTo>
                  <a:pt x="1228" y="203"/>
                </a:lnTo>
                <a:lnTo>
                  <a:pt x="1228" y="191"/>
                </a:lnTo>
                <a:lnTo>
                  <a:pt x="1216" y="191"/>
                </a:lnTo>
                <a:lnTo>
                  <a:pt x="1216" y="178"/>
                </a:lnTo>
                <a:lnTo>
                  <a:pt x="1203" y="165"/>
                </a:lnTo>
                <a:lnTo>
                  <a:pt x="1203" y="165"/>
                </a:lnTo>
                <a:lnTo>
                  <a:pt x="1190" y="152"/>
                </a:lnTo>
                <a:lnTo>
                  <a:pt x="1190" y="140"/>
                </a:lnTo>
                <a:lnTo>
                  <a:pt x="1177" y="140"/>
                </a:lnTo>
                <a:lnTo>
                  <a:pt x="1164" y="127"/>
                </a:lnTo>
                <a:lnTo>
                  <a:pt x="1152" y="127"/>
                </a:lnTo>
                <a:lnTo>
                  <a:pt x="1152" y="114"/>
                </a:lnTo>
                <a:lnTo>
                  <a:pt x="1139" y="102"/>
                </a:lnTo>
                <a:lnTo>
                  <a:pt x="1126" y="102"/>
                </a:lnTo>
                <a:lnTo>
                  <a:pt x="1113" y="89"/>
                </a:lnTo>
                <a:lnTo>
                  <a:pt x="1100" y="89"/>
                </a:lnTo>
                <a:lnTo>
                  <a:pt x="1088" y="76"/>
                </a:lnTo>
                <a:lnTo>
                  <a:pt x="1062" y="76"/>
                </a:lnTo>
                <a:lnTo>
                  <a:pt x="1049" y="63"/>
                </a:lnTo>
                <a:lnTo>
                  <a:pt x="1036" y="63"/>
                </a:lnTo>
                <a:lnTo>
                  <a:pt x="1024" y="51"/>
                </a:lnTo>
                <a:lnTo>
                  <a:pt x="1011" y="51"/>
                </a:lnTo>
                <a:lnTo>
                  <a:pt x="985" y="51"/>
                </a:lnTo>
                <a:lnTo>
                  <a:pt x="972" y="38"/>
                </a:lnTo>
                <a:lnTo>
                  <a:pt x="947" y="38"/>
                </a:lnTo>
                <a:lnTo>
                  <a:pt x="934" y="25"/>
                </a:lnTo>
                <a:lnTo>
                  <a:pt x="921" y="25"/>
                </a:lnTo>
                <a:lnTo>
                  <a:pt x="896" y="25"/>
                </a:lnTo>
                <a:lnTo>
                  <a:pt x="883" y="25"/>
                </a:lnTo>
                <a:lnTo>
                  <a:pt x="857" y="12"/>
                </a:lnTo>
                <a:lnTo>
                  <a:pt x="832" y="12"/>
                </a:lnTo>
                <a:lnTo>
                  <a:pt x="819" y="12"/>
                </a:lnTo>
                <a:lnTo>
                  <a:pt x="793" y="12"/>
                </a:lnTo>
                <a:lnTo>
                  <a:pt x="780" y="0"/>
                </a:lnTo>
                <a:lnTo>
                  <a:pt x="755" y="0"/>
                </a:lnTo>
                <a:lnTo>
                  <a:pt x="729" y="0"/>
                </a:lnTo>
                <a:lnTo>
                  <a:pt x="704" y="0"/>
                </a:lnTo>
                <a:lnTo>
                  <a:pt x="691" y="0"/>
                </a:lnTo>
                <a:lnTo>
                  <a:pt x="665" y="0"/>
                </a:lnTo>
                <a:lnTo>
                  <a:pt x="640" y="0"/>
                </a:lnTo>
                <a:lnTo>
                  <a:pt x="614" y="0"/>
                </a:lnTo>
                <a:lnTo>
                  <a:pt x="614" y="0"/>
                </a:lnTo>
              </a:path>
            </a:pathLst>
          </a:custGeom>
          <a:noFill/>
          <a:ln w="0">
            <a:solidFill>
              <a:srgbClr val="8C7BBD"/>
            </a:solidFill>
            <a:prstDash val="solid"/>
            <a:round/>
            <a:headEnd/>
            <a:tailEnd/>
          </a:ln>
        </p:spPr>
        <p:txBody>
          <a:bodyPr/>
          <a:lstStyle/>
          <a:p>
            <a:endParaRPr lang="en-US"/>
          </a:p>
        </p:txBody>
      </p:sp>
      <p:sp>
        <p:nvSpPr>
          <p:cNvPr id="148516" name="Freeform 36"/>
          <p:cNvSpPr>
            <a:spLocks/>
          </p:cNvSpPr>
          <p:nvPr/>
        </p:nvSpPr>
        <p:spPr bwMode="auto">
          <a:xfrm>
            <a:off x="5710238" y="2962275"/>
            <a:ext cx="1951037" cy="768350"/>
          </a:xfrm>
          <a:custGeom>
            <a:avLst/>
            <a:gdLst/>
            <a:ahLst/>
            <a:cxnLst>
              <a:cxn ang="0">
                <a:pos x="576" y="0"/>
              </a:cxn>
              <a:cxn ang="0">
                <a:pos x="499" y="0"/>
              </a:cxn>
              <a:cxn ang="0">
                <a:pos x="435" y="13"/>
              </a:cxn>
              <a:cxn ang="0">
                <a:pos x="384" y="13"/>
              </a:cxn>
              <a:cxn ang="0">
                <a:pos x="320" y="25"/>
              </a:cxn>
              <a:cxn ang="0">
                <a:pos x="269" y="38"/>
              </a:cxn>
              <a:cxn ang="0">
                <a:pos x="217" y="51"/>
              </a:cxn>
              <a:cxn ang="0">
                <a:pos x="166" y="76"/>
              </a:cxn>
              <a:cxn ang="0">
                <a:pos x="128" y="89"/>
              </a:cxn>
              <a:cxn ang="0">
                <a:pos x="89" y="115"/>
              </a:cxn>
              <a:cxn ang="0">
                <a:pos x="64" y="140"/>
              </a:cxn>
              <a:cxn ang="0">
                <a:pos x="38" y="165"/>
              </a:cxn>
              <a:cxn ang="0">
                <a:pos x="13" y="191"/>
              </a:cxn>
              <a:cxn ang="0">
                <a:pos x="13" y="216"/>
              </a:cxn>
              <a:cxn ang="0">
                <a:pos x="0" y="242"/>
              </a:cxn>
              <a:cxn ang="0">
                <a:pos x="0" y="255"/>
              </a:cxn>
              <a:cxn ang="0">
                <a:pos x="13" y="280"/>
              </a:cxn>
              <a:cxn ang="0">
                <a:pos x="25" y="306"/>
              </a:cxn>
              <a:cxn ang="0">
                <a:pos x="51" y="331"/>
              </a:cxn>
              <a:cxn ang="0">
                <a:pos x="77" y="357"/>
              </a:cxn>
              <a:cxn ang="0">
                <a:pos x="115" y="382"/>
              </a:cxn>
              <a:cxn ang="0">
                <a:pos x="153" y="395"/>
              </a:cxn>
              <a:cxn ang="0">
                <a:pos x="192" y="420"/>
              </a:cxn>
              <a:cxn ang="0">
                <a:pos x="243" y="433"/>
              </a:cxn>
              <a:cxn ang="0">
                <a:pos x="307" y="446"/>
              </a:cxn>
              <a:cxn ang="0">
                <a:pos x="358" y="459"/>
              </a:cxn>
              <a:cxn ang="0">
                <a:pos x="422" y="471"/>
              </a:cxn>
              <a:cxn ang="0">
                <a:pos x="486" y="471"/>
              </a:cxn>
              <a:cxn ang="0">
                <a:pos x="550" y="484"/>
              </a:cxn>
              <a:cxn ang="0">
                <a:pos x="614" y="484"/>
              </a:cxn>
              <a:cxn ang="0">
                <a:pos x="665" y="484"/>
              </a:cxn>
              <a:cxn ang="0">
                <a:pos x="729" y="484"/>
              </a:cxn>
              <a:cxn ang="0">
                <a:pos x="793" y="471"/>
              </a:cxn>
              <a:cxn ang="0">
                <a:pos x="857" y="459"/>
              </a:cxn>
              <a:cxn ang="0">
                <a:pos x="921" y="459"/>
              </a:cxn>
              <a:cxn ang="0">
                <a:pos x="973" y="433"/>
              </a:cxn>
              <a:cxn ang="0">
                <a:pos x="1024" y="420"/>
              </a:cxn>
              <a:cxn ang="0">
                <a:pos x="1062" y="408"/>
              </a:cxn>
              <a:cxn ang="0">
                <a:pos x="1113" y="382"/>
              </a:cxn>
              <a:cxn ang="0">
                <a:pos x="1152" y="369"/>
              </a:cxn>
              <a:cxn ang="0">
                <a:pos x="1177" y="344"/>
              </a:cxn>
              <a:cxn ang="0">
                <a:pos x="1203" y="318"/>
              </a:cxn>
              <a:cxn ang="0">
                <a:pos x="1216" y="293"/>
              </a:cxn>
              <a:cxn ang="0">
                <a:pos x="1229" y="267"/>
              </a:cxn>
              <a:cxn ang="0">
                <a:pos x="1229" y="242"/>
              </a:cxn>
              <a:cxn ang="0">
                <a:pos x="1229" y="216"/>
              </a:cxn>
              <a:cxn ang="0">
                <a:pos x="1229" y="191"/>
              </a:cxn>
              <a:cxn ang="0">
                <a:pos x="1203" y="165"/>
              </a:cxn>
              <a:cxn ang="0">
                <a:pos x="1190" y="140"/>
              </a:cxn>
              <a:cxn ang="0">
                <a:pos x="1152" y="127"/>
              </a:cxn>
              <a:cxn ang="0">
                <a:pos x="1126" y="102"/>
              </a:cxn>
              <a:cxn ang="0">
                <a:pos x="1088" y="76"/>
              </a:cxn>
              <a:cxn ang="0">
                <a:pos x="1037" y="64"/>
              </a:cxn>
              <a:cxn ang="0">
                <a:pos x="985" y="51"/>
              </a:cxn>
              <a:cxn ang="0">
                <a:pos x="934" y="25"/>
              </a:cxn>
              <a:cxn ang="0">
                <a:pos x="883" y="25"/>
              </a:cxn>
              <a:cxn ang="0">
                <a:pos x="819" y="13"/>
              </a:cxn>
              <a:cxn ang="0">
                <a:pos x="755" y="0"/>
              </a:cxn>
              <a:cxn ang="0">
                <a:pos x="691" y="0"/>
              </a:cxn>
              <a:cxn ang="0">
                <a:pos x="614" y="0"/>
              </a:cxn>
            </a:cxnLst>
            <a:rect l="0" t="0" r="r" b="b"/>
            <a:pathLst>
              <a:path w="1229" h="484">
                <a:moveTo>
                  <a:pt x="614" y="0"/>
                </a:moveTo>
                <a:lnTo>
                  <a:pt x="589" y="0"/>
                </a:lnTo>
                <a:lnTo>
                  <a:pt x="576" y="0"/>
                </a:lnTo>
                <a:lnTo>
                  <a:pt x="550" y="0"/>
                </a:lnTo>
                <a:lnTo>
                  <a:pt x="525" y="0"/>
                </a:lnTo>
                <a:lnTo>
                  <a:pt x="499" y="0"/>
                </a:lnTo>
                <a:lnTo>
                  <a:pt x="486" y="0"/>
                </a:lnTo>
                <a:lnTo>
                  <a:pt x="461" y="0"/>
                </a:lnTo>
                <a:lnTo>
                  <a:pt x="435" y="13"/>
                </a:lnTo>
                <a:lnTo>
                  <a:pt x="422" y="13"/>
                </a:lnTo>
                <a:lnTo>
                  <a:pt x="397" y="13"/>
                </a:lnTo>
                <a:lnTo>
                  <a:pt x="384" y="13"/>
                </a:lnTo>
                <a:lnTo>
                  <a:pt x="358" y="25"/>
                </a:lnTo>
                <a:lnTo>
                  <a:pt x="333" y="25"/>
                </a:lnTo>
                <a:lnTo>
                  <a:pt x="320" y="25"/>
                </a:lnTo>
                <a:lnTo>
                  <a:pt x="307" y="25"/>
                </a:lnTo>
                <a:lnTo>
                  <a:pt x="281" y="38"/>
                </a:lnTo>
                <a:lnTo>
                  <a:pt x="269" y="38"/>
                </a:lnTo>
                <a:lnTo>
                  <a:pt x="243" y="51"/>
                </a:lnTo>
                <a:lnTo>
                  <a:pt x="230" y="51"/>
                </a:lnTo>
                <a:lnTo>
                  <a:pt x="217" y="51"/>
                </a:lnTo>
                <a:lnTo>
                  <a:pt x="192" y="64"/>
                </a:lnTo>
                <a:lnTo>
                  <a:pt x="179" y="64"/>
                </a:lnTo>
                <a:lnTo>
                  <a:pt x="166" y="76"/>
                </a:lnTo>
                <a:lnTo>
                  <a:pt x="153" y="76"/>
                </a:lnTo>
                <a:lnTo>
                  <a:pt x="141" y="89"/>
                </a:lnTo>
                <a:lnTo>
                  <a:pt x="128" y="89"/>
                </a:lnTo>
                <a:lnTo>
                  <a:pt x="115" y="102"/>
                </a:lnTo>
                <a:lnTo>
                  <a:pt x="102" y="102"/>
                </a:lnTo>
                <a:lnTo>
                  <a:pt x="89" y="115"/>
                </a:lnTo>
                <a:lnTo>
                  <a:pt x="77" y="127"/>
                </a:lnTo>
                <a:lnTo>
                  <a:pt x="64" y="127"/>
                </a:lnTo>
                <a:lnTo>
                  <a:pt x="64" y="140"/>
                </a:lnTo>
                <a:lnTo>
                  <a:pt x="51" y="140"/>
                </a:lnTo>
                <a:lnTo>
                  <a:pt x="38" y="153"/>
                </a:lnTo>
                <a:lnTo>
                  <a:pt x="38" y="165"/>
                </a:lnTo>
                <a:lnTo>
                  <a:pt x="25" y="165"/>
                </a:lnTo>
                <a:lnTo>
                  <a:pt x="25" y="178"/>
                </a:lnTo>
                <a:lnTo>
                  <a:pt x="13" y="191"/>
                </a:lnTo>
                <a:lnTo>
                  <a:pt x="13" y="191"/>
                </a:lnTo>
                <a:lnTo>
                  <a:pt x="13" y="204"/>
                </a:lnTo>
                <a:lnTo>
                  <a:pt x="13" y="216"/>
                </a:lnTo>
                <a:lnTo>
                  <a:pt x="0" y="216"/>
                </a:lnTo>
                <a:lnTo>
                  <a:pt x="0" y="229"/>
                </a:lnTo>
                <a:lnTo>
                  <a:pt x="0" y="242"/>
                </a:lnTo>
                <a:lnTo>
                  <a:pt x="0" y="242"/>
                </a:lnTo>
                <a:lnTo>
                  <a:pt x="0" y="255"/>
                </a:lnTo>
                <a:lnTo>
                  <a:pt x="0" y="255"/>
                </a:lnTo>
                <a:lnTo>
                  <a:pt x="13" y="267"/>
                </a:lnTo>
                <a:lnTo>
                  <a:pt x="13" y="280"/>
                </a:lnTo>
                <a:lnTo>
                  <a:pt x="13" y="280"/>
                </a:lnTo>
                <a:lnTo>
                  <a:pt x="13" y="293"/>
                </a:lnTo>
                <a:lnTo>
                  <a:pt x="25" y="306"/>
                </a:lnTo>
                <a:lnTo>
                  <a:pt x="25" y="306"/>
                </a:lnTo>
                <a:lnTo>
                  <a:pt x="38" y="318"/>
                </a:lnTo>
                <a:lnTo>
                  <a:pt x="38" y="331"/>
                </a:lnTo>
                <a:lnTo>
                  <a:pt x="51" y="331"/>
                </a:lnTo>
                <a:lnTo>
                  <a:pt x="64" y="344"/>
                </a:lnTo>
                <a:lnTo>
                  <a:pt x="64" y="344"/>
                </a:lnTo>
                <a:lnTo>
                  <a:pt x="77" y="357"/>
                </a:lnTo>
                <a:lnTo>
                  <a:pt x="89" y="369"/>
                </a:lnTo>
                <a:lnTo>
                  <a:pt x="102" y="369"/>
                </a:lnTo>
                <a:lnTo>
                  <a:pt x="115" y="382"/>
                </a:lnTo>
                <a:lnTo>
                  <a:pt x="128" y="382"/>
                </a:lnTo>
                <a:lnTo>
                  <a:pt x="141" y="395"/>
                </a:lnTo>
                <a:lnTo>
                  <a:pt x="153" y="395"/>
                </a:lnTo>
                <a:lnTo>
                  <a:pt x="166" y="408"/>
                </a:lnTo>
                <a:lnTo>
                  <a:pt x="179" y="408"/>
                </a:lnTo>
                <a:lnTo>
                  <a:pt x="192" y="420"/>
                </a:lnTo>
                <a:lnTo>
                  <a:pt x="217" y="420"/>
                </a:lnTo>
                <a:lnTo>
                  <a:pt x="230" y="433"/>
                </a:lnTo>
                <a:lnTo>
                  <a:pt x="243" y="433"/>
                </a:lnTo>
                <a:lnTo>
                  <a:pt x="269" y="433"/>
                </a:lnTo>
                <a:lnTo>
                  <a:pt x="281" y="446"/>
                </a:lnTo>
                <a:lnTo>
                  <a:pt x="307" y="446"/>
                </a:lnTo>
                <a:lnTo>
                  <a:pt x="320" y="459"/>
                </a:lnTo>
                <a:lnTo>
                  <a:pt x="333" y="459"/>
                </a:lnTo>
                <a:lnTo>
                  <a:pt x="358" y="459"/>
                </a:lnTo>
                <a:lnTo>
                  <a:pt x="384" y="459"/>
                </a:lnTo>
                <a:lnTo>
                  <a:pt x="397" y="471"/>
                </a:lnTo>
                <a:lnTo>
                  <a:pt x="422" y="471"/>
                </a:lnTo>
                <a:lnTo>
                  <a:pt x="435" y="471"/>
                </a:lnTo>
                <a:lnTo>
                  <a:pt x="461" y="471"/>
                </a:lnTo>
                <a:lnTo>
                  <a:pt x="486" y="471"/>
                </a:lnTo>
                <a:lnTo>
                  <a:pt x="499" y="484"/>
                </a:lnTo>
                <a:lnTo>
                  <a:pt x="525" y="484"/>
                </a:lnTo>
                <a:lnTo>
                  <a:pt x="550" y="484"/>
                </a:lnTo>
                <a:lnTo>
                  <a:pt x="576" y="484"/>
                </a:lnTo>
                <a:lnTo>
                  <a:pt x="589" y="484"/>
                </a:lnTo>
                <a:lnTo>
                  <a:pt x="614" y="484"/>
                </a:lnTo>
                <a:lnTo>
                  <a:pt x="614" y="484"/>
                </a:lnTo>
                <a:lnTo>
                  <a:pt x="640" y="484"/>
                </a:lnTo>
                <a:lnTo>
                  <a:pt x="665" y="484"/>
                </a:lnTo>
                <a:lnTo>
                  <a:pt x="691" y="484"/>
                </a:lnTo>
                <a:lnTo>
                  <a:pt x="704" y="484"/>
                </a:lnTo>
                <a:lnTo>
                  <a:pt x="729" y="484"/>
                </a:lnTo>
                <a:lnTo>
                  <a:pt x="755" y="471"/>
                </a:lnTo>
                <a:lnTo>
                  <a:pt x="781" y="471"/>
                </a:lnTo>
                <a:lnTo>
                  <a:pt x="793" y="471"/>
                </a:lnTo>
                <a:lnTo>
                  <a:pt x="819" y="471"/>
                </a:lnTo>
                <a:lnTo>
                  <a:pt x="832" y="471"/>
                </a:lnTo>
                <a:lnTo>
                  <a:pt x="857" y="459"/>
                </a:lnTo>
                <a:lnTo>
                  <a:pt x="883" y="459"/>
                </a:lnTo>
                <a:lnTo>
                  <a:pt x="896" y="459"/>
                </a:lnTo>
                <a:lnTo>
                  <a:pt x="921" y="459"/>
                </a:lnTo>
                <a:lnTo>
                  <a:pt x="934" y="446"/>
                </a:lnTo>
                <a:lnTo>
                  <a:pt x="947" y="446"/>
                </a:lnTo>
                <a:lnTo>
                  <a:pt x="973" y="433"/>
                </a:lnTo>
                <a:lnTo>
                  <a:pt x="985" y="433"/>
                </a:lnTo>
                <a:lnTo>
                  <a:pt x="1011" y="433"/>
                </a:lnTo>
                <a:lnTo>
                  <a:pt x="1024" y="420"/>
                </a:lnTo>
                <a:lnTo>
                  <a:pt x="1037" y="420"/>
                </a:lnTo>
                <a:lnTo>
                  <a:pt x="1049" y="408"/>
                </a:lnTo>
                <a:lnTo>
                  <a:pt x="1062" y="408"/>
                </a:lnTo>
                <a:lnTo>
                  <a:pt x="1088" y="395"/>
                </a:lnTo>
                <a:lnTo>
                  <a:pt x="1101" y="395"/>
                </a:lnTo>
                <a:lnTo>
                  <a:pt x="1113" y="382"/>
                </a:lnTo>
                <a:lnTo>
                  <a:pt x="1126" y="382"/>
                </a:lnTo>
                <a:lnTo>
                  <a:pt x="1139" y="369"/>
                </a:lnTo>
                <a:lnTo>
                  <a:pt x="1152" y="369"/>
                </a:lnTo>
                <a:lnTo>
                  <a:pt x="1152" y="357"/>
                </a:lnTo>
                <a:lnTo>
                  <a:pt x="1165" y="344"/>
                </a:lnTo>
                <a:lnTo>
                  <a:pt x="1177" y="344"/>
                </a:lnTo>
                <a:lnTo>
                  <a:pt x="1190" y="331"/>
                </a:lnTo>
                <a:lnTo>
                  <a:pt x="1190" y="331"/>
                </a:lnTo>
                <a:lnTo>
                  <a:pt x="1203" y="318"/>
                </a:lnTo>
                <a:lnTo>
                  <a:pt x="1203" y="306"/>
                </a:lnTo>
                <a:lnTo>
                  <a:pt x="1216" y="306"/>
                </a:lnTo>
                <a:lnTo>
                  <a:pt x="1216" y="293"/>
                </a:lnTo>
                <a:lnTo>
                  <a:pt x="1229" y="280"/>
                </a:lnTo>
                <a:lnTo>
                  <a:pt x="1229" y="280"/>
                </a:lnTo>
                <a:lnTo>
                  <a:pt x="1229" y="267"/>
                </a:lnTo>
                <a:lnTo>
                  <a:pt x="1229" y="255"/>
                </a:lnTo>
                <a:lnTo>
                  <a:pt x="1229" y="255"/>
                </a:lnTo>
                <a:lnTo>
                  <a:pt x="1229" y="242"/>
                </a:lnTo>
                <a:lnTo>
                  <a:pt x="1229" y="242"/>
                </a:lnTo>
                <a:lnTo>
                  <a:pt x="1229" y="229"/>
                </a:lnTo>
                <a:lnTo>
                  <a:pt x="1229" y="216"/>
                </a:lnTo>
                <a:lnTo>
                  <a:pt x="1229" y="216"/>
                </a:lnTo>
                <a:lnTo>
                  <a:pt x="1229" y="204"/>
                </a:lnTo>
                <a:lnTo>
                  <a:pt x="1229" y="191"/>
                </a:lnTo>
                <a:lnTo>
                  <a:pt x="1216" y="191"/>
                </a:lnTo>
                <a:lnTo>
                  <a:pt x="1216" y="178"/>
                </a:lnTo>
                <a:lnTo>
                  <a:pt x="1203" y="165"/>
                </a:lnTo>
                <a:lnTo>
                  <a:pt x="1203" y="165"/>
                </a:lnTo>
                <a:lnTo>
                  <a:pt x="1190" y="153"/>
                </a:lnTo>
                <a:lnTo>
                  <a:pt x="1190" y="140"/>
                </a:lnTo>
                <a:lnTo>
                  <a:pt x="1177" y="140"/>
                </a:lnTo>
                <a:lnTo>
                  <a:pt x="1165" y="127"/>
                </a:lnTo>
                <a:lnTo>
                  <a:pt x="1152" y="127"/>
                </a:lnTo>
                <a:lnTo>
                  <a:pt x="1152" y="115"/>
                </a:lnTo>
                <a:lnTo>
                  <a:pt x="1139" y="102"/>
                </a:lnTo>
                <a:lnTo>
                  <a:pt x="1126" y="102"/>
                </a:lnTo>
                <a:lnTo>
                  <a:pt x="1113" y="89"/>
                </a:lnTo>
                <a:lnTo>
                  <a:pt x="1101" y="89"/>
                </a:lnTo>
                <a:lnTo>
                  <a:pt x="1088" y="76"/>
                </a:lnTo>
                <a:lnTo>
                  <a:pt x="1062" y="76"/>
                </a:lnTo>
                <a:lnTo>
                  <a:pt x="1049" y="64"/>
                </a:lnTo>
                <a:lnTo>
                  <a:pt x="1037" y="64"/>
                </a:lnTo>
                <a:lnTo>
                  <a:pt x="1024" y="51"/>
                </a:lnTo>
                <a:lnTo>
                  <a:pt x="1011" y="51"/>
                </a:lnTo>
                <a:lnTo>
                  <a:pt x="985" y="51"/>
                </a:lnTo>
                <a:lnTo>
                  <a:pt x="973" y="38"/>
                </a:lnTo>
                <a:lnTo>
                  <a:pt x="947" y="38"/>
                </a:lnTo>
                <a:lnTo>
                  <a:pt x="934" y="25"/>
                </a:lnTo>
                <a:lnTo>
                  <a:pt x="921" y="25"/>
                </a:lnTo>
                <a:lnTo>
                  <a:pt x="896" y="25"/>
                </a:lnTo>
                <a:lnTo>
                  <a:pt x="883" y="25"/>
                </a:lnTo>
                <a:lnTo>
                  <a:pt x="857" y="13"/>
                </a:lnTo>
                <a:lnTo>
                  <a:pt x="832" y="13"/>
                </a:lnTo>
                <a:lnTo>
                  <a:pt x="819" y="13"/>
                </a:lnTo>
                <a:lnTo>
                  <a:pt x="793" y="13"/>
                </a:lnTo>
                <a:lnTo>
                  <a:pt x="781" y="0"/>
                </a:lnTo>
                <a:lnTo>
                  <a:pt x="755" y="0"/>
                </a:lnTo>
                <a:lnTo>
                  <a:pt x="729" y="0"/>
                </a:lnTo>
                <a:lnTo>
                  <a:pt x="704" y="0"/>
                </a:lnTo>
                <a:lnTo>
                  <a:pt x="691" y="0"/>
                </a:lnTo>
                <a:lnTo>
                  <a:pt x="665" y="0"/>
                </a:lnTo>
                <a:lnTo>
                  <a:pt x="640" y="0"/>
                </a:lnTo>
                <a:lnTo>
                  <a:pt x="614" y="0"/>
                </a:lnTo>
                <a:lnTo>
                  <a:pt x="614" y="0"/>
                </a:lnTo>
                <a:close/>
              </a:path>
            </a:pathLst>
          </a:custGeom>
          <a:solidFill>
            <a:srgbClr val="C4B9DB"/>
          </a:solidFill>
          <a:ln w="9525">
            <a:noFill/>
            <a:round/>
            <a:headEnd/>
            <a:tailEnd/>
          </a:ln>
        </p:spPr>
        <p:txBody>
          <a:bodyPr/>
          <a:lstStyle/>
          <a:p>
            <a:endParaRPr lang="en-US"/>
          </a:p>
        </p:txBody>
      </p:sp>
      <p:sp>
        <p:nvSpPr>
          <p:cNvPr id="148517" name="Freeform 37"/>
          <p:cNvSpPr>
            <a:spLocks/>
          </p:cNvSpPr>
          <p:nvPr/>
        </p:nvSpPr>
        <p:spPr bwMode="auto">
          <a:xfrm>
            <a:off x="5710238" y="2962275"/>
            <a:ext cx="1951037" cy="768350"/>
          </a:xfrm>
          <a:custGeom>
            <a:avLst/>
            <a:gdLst/>
            <a:ahLst/>
            <a:cxnLst>
              <a:cxn ang="0">
                <a:pos x="576" y="0"/>
              </a:cxn>
              <a:cxn ang="0">
                <a:pos x="499" y="0"/>
              </a:cxn>
              <a:cxn ang="0">
                <a:pos x="435" y="13"/>
              </a:cxn>
              <a:cxn ang="0">
                <a:pos x="384" y="13"/>
              </a:cxn>
              <a:cxn ang="0">
                <a:pos x="320" y="25"/>
              </a:cxn>
              <a:cxn ang="0">
                <a:pos x="269" y="38"/>
              </a:cxn>
              <a:cxn ang="0">
                <a:pos x="217" y="51"/>
              </a:cxn>
              <a:cxn ang="0">
                <a:pos x="166" y="76"/>
              </a:cxn>
              <a:cxn ang="0">
                <a:pos x="128" y="89"/>
              </a:cxn>
              <a:cxn ang="0">
                <a:pos x="89" y="115"/>
              </a:cxn>
              <a:cxn ang="0">
                <a:pos x="64" y="140"/>
              </a:cxn>
              <a:cxn ang="0">
                <a:pos x="38" y="165"/>
              </a:cxn>
              <a:cxn ang="0">
                <a:pos x="13" y="191"/>
              </a:cxn>
              <a:cxn ang="0">
                <a:pos x="13" y="216"/>
              </a:cxn>
              <a:cxn ang="0">
                <a:pos x="0" y="242"/>
              </a:cxn>
              <a:cxn ang="0">
                <a:pos x="0" y="255"/>
              </a:cxn>
              <a:cxn ang="0">
                <a:pos x="13" y="280"/>
              </a:cxn>
              <a:cxn ang="0">
                <a:pos x="25" y="306"/>
              </a:cxn>
              <a:cxn ang="0">
                <a:pos x="51" y="331"/>
              </a:cxn>
              <a:cxn ang="0">
                <a:pos x="77" y="357"/>
              </a:cxn>
              <a:cxn ang="0">
                <a:pos x="115" y="382"/>
              </a:cxn>
              <a:cxn ang="0">
                <a:pos x="153" y="395"/>
              </a:cxn>
              <a:cxn ang="0">
                <a:pos x="192" y="420"/>
              </a:cxn>
              <a:cxn ang="0">
                <a:pos x="243" y="433"/>
              </a:cxn>
              <a:cxn ang="0">
                <a:pos x="307" y="446"/>
              </a:cxn>
              <a:cxn ang="0">
                <a:pos x="358" y="459"/>
              </a:cxn>
              <a:cxn ang="0">
                <a:pos x="422" y="471"/>
              </a:cxn>
              <a:cxn ang="0">
                <a:pos x="486" y="471"/>
              </a:cxn>
              <a:cxn ang="0">
                <a:pos x="550" y="484"/>
              </a:cxn>
              <a:cxn ang="0">
                <a:pos x="614" y="484"/>
              </a:cxn>
              <a:cxn ang="0">
                <a:pos x="665" y="484"/>
              </a:cxn>
              <a:cxn ang="0">
                <a:pos x="729" y="484"/>
              </a:cxn>
              <a:cxn ang="0">
                <a:pos x="793" y="471"/>
              </a:cxn>
              <a:cxn ang="0">
                <a:pos x="857" y="459"/>
              </a:cxn>
              <a:cxn ang="0">
                <a:pos x="921" y="459"/>
              </a:cxn>
              <a:cxn ang="0">
                <a:pos x="973" y="433"/>
              </a:cxn>
              <a:cxn ang="0">
                <a:pos x="1024" y="420"/>
              </a:cxn>
              <a:cxn ang="0">
                <a:pos x="1062" y="408"/>
              </a:cxn>
              <a:cxn ang="0">
                <a:pos x="1113" y="382"/>
              </a:cxn>
              <a:cxn ang="0">
                <a:pos x="1152" y="369"/>
              </a:cxn>
              <a:cxn ang="0">
                <a:pos x="1177" y="344"/>
              </a:cxn>
              <a:cxn ang="0">
                <a:pos x="1203" y="318"/>
              </a:cxn>
              <a:cxn ang="0">
                <a:pos x="1216" y="293"/>
              </a:cxn>
              <a:cxn ang="0">
                <a:pos x="1229" y="267"/>
              </a:cxn>
              <a:cxn ang="0">
                <a:pos x="1229" y="242"/>
              </a:cxn>
              <a:cxn ang="0">
                <a:pos x="1229" y="216"/>
              </a:cxn>
              <a:cxn ang="0">
                <a:pos x="1229" y="191"/>
              </a:cxn>
              <a:cxn ang="0">
                <a:pos x="1203" y="165"/>
              </a:cxn>
              <a:cxn ang="0">
                <a:pos x="1190" y="140"/>
              </a:cxn>
              <a:cxn ang="0">
                <a:pos x="1152" y="127"/>
              </a:cxn>
              <a:cxn ang="0">
                <a:pos x="1126" y="102"/>
              </a:cxn>
              <a:cxn ang="0">
                <a:pos x="1088" y="76"/>
              </a:cxn>
              <a:cxn ang="0">
                <a:pos x="1037" y="64"/>
              </a:cxn>
              <a:cxn ang="0">
                <a:pos x="985" y="51"/>
              </a:cxn>
              <a:cxn ang="0">
                <a:pos x="934" y="25"/>
              </a:cxn>
              <a:cxn ang="0">
                <a:pos x="883" y="25"/>
              </a:cxn>
              <a:cxn ang="0">
                <a:pos x="819" y="13"/>
              </a:cxn>
              <a:cxn ang="0">
                <a:pos x="755" y="0"/>
              </a:cxn>
              <a:cxn ang="0">
                <a:pos x="691" y="0"/>
              </a:cxn>
              <a:cxn ang="0">
                <a:pos x="614" y="0"/>
              </a:cxn>
            </a:cxnLst>
            <a:rect l="0" t="0" r="r" b="b"/>
            <a:pathLst>
              <a:path w="1229" h="484">
                <a:moveTo>
                  <a:pt x="614" y="0"/>
                </a:moveTo>
                <a:lnTo>
                  <a:pt x="589" y="0"/>
                </a:lnTo>
                <a:lnTo>
                  <a:pt x="576" y="0"/>
                </a:lnTo>
                <a:lnTo>
                  <a:pt x="550" y="0"/>
                </a:lnTo>
                <a:lnTo>
                  <a:pt x="525" y="0"/>
                </a:lnTo>
                <a:lnTo>
                  <a:pt x="499" y="0"/>
                </a:lnTo>
                <a:lnTo>
                  <a:pt x="486" y="0"/>
                </a:lnTo>
                <a:lnTo>
                  <a:pt x="461" y="0"/>
                </a:lnTo>
                <a:lnTo>
                  <a:pt x="435" y="13"/>
                </a:lnTo>
                <a:lnTo>
                  <a:pt x="422" y="13"/>
                </a:lnTo>
                <a:lnTo>
                  <a:pt x="397" y="13"/>
                </a:lnTo>
                <a:lnTo>
                  <a:pt x="384" y="13"/>
                </a:lnTo>
                <a:lnTo>
                  <a:pt x="358" y="25"/>
                </a:lnTo>
                <a:lnTo>
                  <a:pt x="333" y="25"/>
                </a:lnTo>
                <a:lnTo>
                  <a:pt x="320" y="25"/>
                </a:lnTo>
                <a:lnTo>
                  <a:pt x="307" y="25"/>
                </a:lnTo>
                <a:lnTo>
                  <a:pt x="281" y="38"/>
                </a:lnTo>
                <a:lnTo>
                  <a:pt x="269" y="38"/>
                </a:lnTo>
                <a:lnTo>
                  <a:pt x="243" y="51"/>
                </a:lnTo>
                <a:lnTo>
                  <a:pt x="230" y="51"/>
                </a:lnTo>
                <a:lnTo>
                  <a:pt x="217" y="51"/>
                </a:lnTo>
                <a:lnTo>
                  <a:pt x="192" y="64"/>
                </a:lnTo>
                <a:lnTo>
                  <a:pt x="179" y="64"/>
                </a:lnTo>
                <a:lnTo>
                  <a:pt x="166" y="76"/>
                </a:lnTo>
                <a:lnTo>
                  <a:pt x="153" y="76"/>
                </a:lnTo>
                <a:lnTo>
                  <a:pt x="141" y="89"/>
                </a:lnTo>
                <a:lnTo>
                  <a:pt x="128" y="89"/>
                </a:lnTo>
                <a:lnTo>
                  <a:pt x="115" y="102"/>
                </a:lnTo>
                <a:lnTo>
                  <a:pt x="102" y="102"/>
                </a:lnTo>
                <a:lnTo>
                  <a:pt x="89" y="115"/>
                </a:lnTo>
                <a:lnTo>
                  <a:pt x="77" y="127"/>
                </a:lnTo>
                <a:lnTo>
                  <a:pt x="64" y="127"/>
                </a:lnTo>
                <a:lnTo>
                  <a:pt x="64" y="140"/>
                </a:lnTo>
                <a:lnTo>
                  <a:pt x="51" y="140"/>
                </a:lnTo>
                <a:lnTo>
                  <a:pt x="38" y="153"/>
                </a:lnTo>
                <a:lnTo>
                  <a:pt x="38" y="165"/>
                </a:lnTo>
                <a:lnTo>
                  <a:pt x="25" y="165"/>
                </a:lnTo>
                <a:lnTo>
                  <a:pt x="25" y="178"/>
                </a:lnTo>
                <a:lnTo>
                  <a:pt x="13" y="191"/>
                </a:lnTo>
                <a:lnTo>
                  <a:pt x="13" y="191"/>
                </a:lnTo>
                <a:lnTo>
                  <a:pt x="13" y="204"/>
                </a:lnTo>
                <a:lnTo>
                  <a:pt x="13" y="216"/>
                </a:lnTo>
                <a:lnTo>
                  <a:pt x="0" y="216"/>
                </a:lnTo>
                <a:lnTo>
                  <a:pt x="0" y="229"/>
                </a:lnTo>
                <a:lnTo>
                  <a:pt x="0" y="242"/>
                </a:lnTo>
                <a:lnTo>
                  <a:pt x="0" y="242"/>
                </a:lnTo>
                <a:lnTo>
                  <a:pt x="0" y="255"/>
                </a:lnTo>
                <a:lnTo>
                  <a:pt x="0" y="255"/>
                </a:lnTo>
                <a:lnTo>
                  <a:pt x="13" y="267"/>
                </a:lnTo>
                <a:lnTo>
                  <a:pt x="13" y="280"/>
                </a:lnTo>
                <a:lnTo>
                  <a:pt x="13" y="280"/>
                </a:lnTo>
                <a:lnTo>
                  <a:pt x="13" y="293"/>
                </a:lnTo>
                <a:lnTo>
                  <a:pt x="25" y="306"/>
                </a:lnTo>
                <a:lnTo>
                  <a:pt x="25" y="306"/>
                </a:lnTo>
                <a:lnTo>
                  <a:pt x="38" y="318"/>
                </a:lnTo>
                <a:lnTo>
                  <a:pt x="38" y="331"/>
                </a:lnTo>
                <a:lnTo>
                  <a:pt x="51" y="331"/>
                </a:lnTo>
                <a:lnTo>
                  <a:pt x="64" y="344"/>
                </a:lnTo>
                <a:lnTo>
                  <a:pt x="64" y="344"/>
                </a:lnTo>
                <a:lnTo>
                  <a:pt x="77" y="357"/>
                </a:lnTo>
                <a:lnTo>
                  <a:pt x="89" y="369"/>
                </a:lnTo>
                <a:lnTo>
                  <a:pt x="102" y="369"/>
                </a:lnTo>
                <a:lnTo>
                  <a:pt x="115" y="382"/>
                </a:lnTo>
                <a:lnTo>
                  <a:pt x="128" y="382"/>
                </a:lnTo>
                <a:lnTo>
                  <a:pt x="141" y="395"/>
                </a:lnTo>
                <a:lnTo>
                  <a:pt x="153" y="395"/>
                </a:lnTo>
                <a:lnTo>
                  <a:pt x="166" y="408"/>
                </a:lnTo>
                <a:lnTo>
                  <a:pt x="179" y="408"/>
                </a:lnTo>
                <a:lnTo>
                  <a:pt x="192" y="420"/>
                </a:lnTo>
                <a:lnTo>
                  <a:pt x="217" y="420"/>
                </a:lnTo>
                <a:lnTo>
                  <a:pt x="230" y="433"/>
                </a:lnTo>
                <a:lnTo>
                  <a:pt x="243" y="433"/>
                </a:lnTo>
                <a:lnTo>
                  <a:pt x="269" y="433"/>
                </a:lnTo>
                <a:lnTo>
                  <a:pt x="281" y="446"/>
                </a:lnTo>
                <a:lnTo>
                  <a:pt x="307" y="446"/>
                </a:lnTo>
                <a:lnTo>
                  <a:pt x="320" y="459"/>
                </a:lnTo>
                <a:lnTo>
                  <a:pt x="333" y="459"/>
                </a:lnTo>
                <a:lnTo>
                  <a:pt x="358" y="459"/>
                </a:lnTo>
                <a:lnTo>
                  <a:pt x="384" y="459"/>
                </a:lnTo>
                <a:lnTo>
                  <a:pt x="397" y="471"/>
                </a:lnTo>
                <a:lnTo>
                  <a:pt x="422" y="471"/>
                </a:lnTo>
                <a:lnTo>
                  <a:pt x="435" y="471"/>
                </a:lnTo>
                <a:lnTo>
                  <a:pt x="461" y="471"/>
                </a:lnTo>
                <a:lnTo>
                  <a:pt x="486" y="471"/>
                </a:lnTo>
                <a:lnTo>
                  <a:pt x="499" y="484"/>
                </a:lnTo>
                <a:lnTo>
                  <a:pt x="525" y="484"/>
                </a:lnTo>
                <a:lnTo>
                  <a:pt x="550" y="484"/>
                </a:lnTo>
                <a:lnTo>
                  <a:pt x="576" y="484"/>
                </a:lnTo>
                <a:lnTo>
                  <a:pt x="589" y="484"/>
                </a:lnTo>
                <a:lnTo>
                  <a:pt x="614" y="484"/>
                </a:lnTo>
                <a:lnTo>
                  <a:pt x="614" y="484"/>
                </a:lnTo>
                <a:lnTo>
                  <a:pt x="640" y="484"/>
                </a:lnTo>
                <a:lnTo>
                  <a:pt x="665" y="484"/>
                </a:lnTo>
                <a:lnTo>
                  <a:pt x="691" y="484"/>
                </a:lnTo>
                <a:lnTo>
                  <a:pt x="704" y="484"/>
                </a:lnTo>
                <a:lnTo>
                  <a:pt x="729" y="484"/>
                </a:lnTo>
                <a:lnTo>
                  <a:pt x="755" y="471"/>
                </a:lnTo>
                <a:lnTo>
                  <a:pt x="781" y="471"/>
                </a:lnTo>
                <a:lnTo>
                  <a:pt x="793" y="471"/>
                </a:lnTo>
                <a:lnTo>
                  <a:pt x="819" y="471"/>
                </a:lnTo>
                <a:lnTo>
                  <a:pt x="832" y="471"/>
                </a:lnTo>
                <a:lnTo>
                  <a:pt x="857" y="459"/>
                </a:lnTo>
                <a:lnTo>
                  <a:pt x="883" y="459"/>
                </a:lnTo>
                <a:lnTo>
                  <a:pt x="896" y="459"/>
                </a:lnTo>
                <a:lnTo>
                  <a:pt x="921" y="459"/>
                </a:lnTo>
                <a:lnTo>
                  <a:pt x="934" y="446"/>
                </a:lnTo>
                <a:lnTo>
                  <a:pt x="947" y="446"/>
                </a:lnTo>
                <a:lnTo>
                  <a:pt x="973" y="433"/>
                </a:lnTo>
                <a:lnTo>
                  <a:pt x="985" y="433"/>
                </a:lnTo>
                <a:lnTo>
                  <a:pt x="1011" y="433"/>
                </a:lnTo>
                <a:lnTo>
                  <a:pt x="1024" y="420"/>
                </a:lnTo>
                <a:lnTo>
                  <a:pt x="1037" y="420"/>
                </a:lnTo>
                <a:lnTo>
                  <a:pt x="1049" y="408"/>
                </a:lnTo>
                <a:lnTo>
                  <a:pt x="1062" y="408"/>
                </a:lnTo>
                <a:lnTo>
                  <a:pt x="1088" y="395"/>
                </a:lnTo>
                <a:lnTo>
                  <a:pt x="1101" y="395"/>
                </a:lnTo>
                <a:lnTo>
                  <a:pt x="1113" y="382"/>
                </a:lnTo>
                <a:lnTo>
                  <a:pt x="1126" y="382"/>
                </a:lnTo>
                <a:lnTo>
                  <a:pt x="1139" y="369"/>
                </a:lnTo>
                <a:lnTo>
                  <a:pt x="1152" y="369"/>
                </a:lnTo>
                <a:lnTo>
                  <a:pt x="1152" y="357"/>
                </a:lnTo>
                <a:lnTo>
                  <a:pt x="1165" y="344"/>
                </a:lnTo>
                <a:lnTo>
                  <a:pt x="1177" y="344"/>
                </a:lnTo>
                <a:lnTo>
                  <a:pt x="1190" y="331"/>
                </a:lnTo>
                <a:lnTo>
                  <a:pt x="1190" y="331"/>
                </a:lnTo>
                <a:lnTo>
                  <a:pt x="1203" y="318"/>
                </a:lnTo>
                <a:lnTo>
                  <a:pt x="1203" y="306"/>
                </a:lnTo>
                <a:lnTo>
                  <a:pt x="1216" y="306"/>
                </a:lnTo>
                <a:lnTo>
                  <a:pt x="1216" y="293"/>
                </a:lnTo>
                <a:lnTo>
                  <a:pt x="1229" y="280"/>
                </a:lnTo>
                <a:lnTo>
                  <a:pt x="1229" y="280"/>
                </a:lnTo>
                <a:lnTo>
                  <a:pt x="1229" y="267"/>
                </a:lnTo>
                <a:lnTo>
                  <a:pt x="1229" y="255"/>
                </a:lnTo>
                <a:lnTo>
                  <a:pt x="1229" y="255"/>
                </a:lnTo>
                <a:lnTo>
                  <a:pt x="1229" y="242"/>
                </a:lnTo>
                <a:lnTo>
                  <a:pt x="1229" y="242"/>
                </a:lnTo>
                <a:lnTo>
                  <a:pt x="1229" y="229"/>
                </a:lnTo>
                <a:lnTo>
                  <a:pt x="1229" y="216"/>
                </a:lnTo>
                <a:lnTo>
                  <a:pt x="1229" y="216"/>
                </a:lnTo>
                <a:lnTo>
                  <a:pt x="1229" y="204"/>
                </a:lnTo>
                <a:lnTo>
                  <a:pt x="1229" y="191"/>
                </a:lnTo>
                <a:lnTo>
                  <a:pt x="1216" y="191"/>
                </a:lnTo>
                <a:lnTo>
                  <a:pt x="1216" y="178"/>
                </a:lnTo>
                <a:lnTo>
                  <a:pt x="1203" y="165"/>
                </a:lnTo>
                <a:lnTo>
                  <a:pt x="1203" y="165"/>
                </a:lnTo>
                <a:lnTo>
                  <a:pt x="1190" y="153"/>
                </a:lnTo>
                <a:lnTo>
                  <a:pt x="1190" y="140"/>
                </a:lnTo>
                <a:lnTo>
                  <a:pt x="1177" y="140"/>
                </a:lnTo>
                <a:lnTo>
                  <a:pt x="1165" y="127"/>
                </a:lnTo>
                <a:lnTo>
                  <a:pt x="1152" y="127"/>
                </a:lnTo>
                <a:lnTo>
                  <a:pt x="1152" y="115"/>
                </a:lnTo>
                <a:lnTo>
                  <a:pt x="1139" y="102"/>
                </a:lnTo>
                <a:lnTo>
                  <a:pt x="1126" y="102"/>
                </a:lnTo>
                <a:lnTo>
                  <a:pt x="1113" y="89"/>
                </a:lnTo>
                <a:lnTo>
                  <a:pt x="1101" y="89"/>
                </a:lnTo>
                <a:lnTo>
                  <a:pt x="1088" y="76"/>
                </a:lnTo>
                <a:lnTo>
                  <a:pt x="1062" y="76"/>
                </a:lnTo>
                <a:lnTo>
                  <a:pt x="1049" y="64"/>
                </a:lnTo>
                <a:lnTo>
                  <a:pt x="1037" y="64"/>
                </a:lnTo>
                <a:lnTo>
                  <a:pt x="1024" y="51"/>
                </a:lnTo>
                <a:lnTo>
                  <a:pt x="1011" y="51"/>
                </a:lnTo>
                <a:lnTo>
                  <a:pt x="985" y="51"/>
                </a:lnTo>
                <a:lnTo>
                  <a:pt x="973" y="38"/>
                </a:lnTo>
                <a:lnTo>
                  <a:pt x="947" y="38"/>
                </a:lnTo>
                <a:lnTo>
                  <a:pt x="934" y="25"/>
                </a:lnTo>
                <a:lnTo>
                  <a:pt x="921" y="25"/>
                </a:lnTo>
                <a:lnTo>
                  <a:pt x="896" y="25"/>
                </a:lnTo>
                <a:lnTo>
                  <a:pt x="883" y="25"/>
                </a:lnTo>
                <a:lnTo>
                  <a:pt x="857" y="13"/>
                </a:lnTo>
                <a:lnTo>
                  <a:pt x="832" y="13"/>
                </a:lnTo>
                <a:lnTo>
                  <a:pt x="819" y="13"/>
                </a:lnTo>
                <a:lnTo>
                  <a:pt x="793" y="13"/>
                </a:lnTo>
                <a:lnTo>
                  <a:pt x="781" y="0"/>
                </a:lnTo>
                <a:lnTo>
                  <a:pt x="755" y="0"/>
                </a:lnTo>
                <a:lnTo>
                  <a:pt x="729" y="0"/>
                </a:lnTo>
                <a:lnTo>
                  <a:pt x="704" y="0"/>
                </a:lnTo>
                <a:lnTo>
                  <a:pt x="691" y="0"/>
                </a:lnTo>
                <a:lnTo>
                  <a:pt x="665" y="0"/>
                </a:lnTo>
                <a:lnTo>
                  <a:pt x="640" y="0"/>
                </a:lnTo>
                <a:lnTo>
                  <a:pt x="614" y="0"/>
                </a:lnTo>
                <a:lnTo>
                  <a:pt x="614" y="0"/>
                </a:lnTo>
              </a:path>
            </a:pathLst>
          </a:custGeom>
          <a:noFill/>
          <a:ln w="0">
            <a:solidFill>
              <a:srgbClr val="C4B9DB"/>
            </a:solidFill>
            <a:prstDash val="solid"/>
            <a:round/>
            <a:headEnd/>
            <a:tailEnd/>
          </a:ln>
        </p:spPr>
        <p:txBody>
          <a:bodyPr/>
          <a:lstStyle/>
          <a:p>
            <a:endParaRPr lang="en-US"/>
          </a:p>
        </p:txBody>
      </p:sp>
      <p:sp>
        <p:nvSpPr>
          <p:cNvPr id="148518" name="Rectangle 38"/>
          <p:cNvSpPr>
            <a:spLocks noChangeArrowheads="1"/>
          </p:cNvSpPr>
          <p:nvPr/>
        </p:nvSpPr>
        <p:spPr bwMode="auto">
          <a:xfrm>
            <a:off x="6278563" y="3224213"/>
            <a:ext cx="955675"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Network B</a:t>
            </a:r>
            <a:endParaRPr lang="en-US"/>
          </a:p>
        </p:txBody>
      </p:sp>
      <p:sp>
        <p:nvSpPr>
          <p:cNvPr id="148519" name="Freeform 39"/>
          <p:cNvSpPr>
            <a:spLocks/>
          </p:cNvSpPr>
          <p:nvPr/>
        </p:nvSpPr>
        <p:spPr bwMode="auto">
          <a:xfrm>
            <a:off x="3738563" y="5410200"/>
            <a:ext cx="1951037" cy="788988"/>
          </a:xfrm>
          <a:custGeom>
            <a:avLst/>
            <a:gdLst/>
            <a:ahLst/>
            <a:cxnLst>
              <a:cxn ang="0">
                <a:pos x="563" y="12"/>
              </a:cxn>
              <a:cxn ang="0">
                <a:pos x="499" y="12"/>
              </a:cxn>
              <a:cxn ang="0">
                <a:pos x="435" y="12"/>
              </a:cxn>
              <a:cxn ang="0">
                <a:pos x="371" y="25"/>
              </a:cxn>
              <a:cxn ang="0">
                <a:pos x="320" y="38"/>
              </a:cxn>
              <a:cxn ang="0">
                <a:pos x="256" y="51"/>
              </a:cxn>
              <a:cxn ang="0">
                <a:pos x="218" y="63"/>
              </a:cxn>
              <a:cxn ang="0">
                <a:pos x="167" y="89"/>
              </a:cxn>
              <a:cxn ang="0">
                <a:pos x="128" y="102"/>
              </a:cxn>
              <a:cxn ang="0">
                <a:pos x="90" y="127"/>
              </a:cxn>
              <a:cxn ang="0">
                <a:pos x="51" y="140"/>
              </a:cxn>
              <a:cxn ang="0">
                <a:pos x="39" y="165"/>
              </a:cxn>
              <a:cxn ang="0">
                <a:pos x="13" y="191"/>
              </a:cxn>
              <a:cxn ang="0">
                <a:pos x="0" y="216"/>
              </a:cxn>
              <a:cxn ang="0">
                <a:pos x="0" y="254"/>
              </a:cxn>
              <a:cxn ang="0">
                <a:pos x="0" y="267"/>
              </a:cxn>
              <a:cxn ang="0">
                <a:pos x="13" y="293"/>
              </a:cxn>
              <a:cxn ang="0">
                <a:pos x="26" y="318"/>
              </a:cxn>
              <a:cxn ang="0">
                <a:pos x="51" y="344"/>
              </a:cxn>
              <a:cxn ang="0">
                <a:pos x="77" y="369"/>
              </a:cxn>
              <a:cxn ang="0">
                <a:pos x="115" y="382"/>
              </a:cxn>
              <a:cxn ang="0">
                <a:pos x="154" y="407"/>
              </a:cxn>
              <a:cxn ang="0">
                <a:pos x="192" y="420"/>
              </a:cxn>
              <a:cxn ang="0">
                <a:pos x="243" y="446"/>
              </a:cxn>
              <a:cxn ang="0">
                <a:pos x="295" y="458"/>
              </a:cxn>
              <a:cxn ang="0">
                <a:pos x="359" y="471"/>
              </a:cxn>
              <a:cxn ang="0">
                <a:pos x="423" y="484"/>
              </a:cxn>
              <a:cxn ang="0">
                <a:pos x="487" y="484"/>
              </a:cxn>
              <a:cxn ang="0">
                <a:pos x="551" y="484"/>
              </a:cxn>
              <a:cxn ang="0">
                <a:pos x="615" y="497"/>
              </a:cxn>
              <a:cxn ang="0">
                <a:pos x="666" y="497"/>
              </a:cxn>
              <a:cxn ang="0">
                <a:pos x="730" y="484"/>
              </a:cxn>
              <a:cxn ang="0">
                <a:pos x="794" y="484"/>
              </a:cxn>
              <a:cxn ang="0">
                <a:pos x="858" y="471"/>
              </a:cxn>
              <a:cxn ang="0">
                <a:pos x="909" y="458"/>
              </a:cxn>
              <a:cxn ang="0">
                <a:pos x="973" y="446"/>
              </a:cxn>
              <a:cxn ang="0">
                <a:pos x="1024" y="433"/>
              </a:cxn>
              <a:cxn ang="0">
                <a:pos x="1063" y="420"/>
              </a:cxn>
              <a:cxn ang="0">
                <a:pos x="1101" y="395"/>
              </a:cxn>
              <a:cxn ang="0">
                <a:pos x="1139" y="369"/>
              </a:cxn>
              <a:cxn ang="0">
                <a:pos x="1178" y="356"/>
              </a:cxn>
              <a:cxn ang="0">
                <a:pos x="1203" y="331"/>
              </a:cxn>
              <a:cxn ang="0">
                <a:pos x="1216" y="305"/>
              </a:cxn>
              <a:cxn ang="0">
                <a:pos x="1229" y="280"/>
              </a:cxn>
              <a:cxn ang="0">
                <a:pos x="1229" y="254"/>
              </a:cxn>
              <a:cxn ang="0">
                <a:pos x="1229" y="229"/>
              </a:cxn>
              <a:cxn ang="0">
                <a:pos x="1216" y="204"/>
              </a:cxn>
              <a:cxn ang="0">
                <a:pos x="1203" y="178"/>
              </a:cxn>
              <a:cxn ang="0">
                <a:pos x="1178" y="153"/>
              </a:cxn>
              <a:cxn ang="0">
                <a:pos x="1152" y="127"/>
              </a:cxn>
              <a:cxn ang="0">
                <a:pos x="1114" y="114"/>
              </a:cxn>
              <a:cxn ang="0">
                <a:pos x="1075" y="89"/>
              </a:cxn>
              <a:cxn ang="0">
                <a:pos x="1037" y="76"/>
              </a:cxn>
              <a:cxn ang="0">
                <a:pos x="986" y="51"/>
              </a:cxn>
              <a:cxn ang="0">
                <a:pos x="935" y="38"/>
              </a:cxn>
              <a:cxn ang="0">
                <a:pos x="871" y="25"/>
              </a:cxn>
              <a:cxn ang="0">
                <a:pos x="819" y="12"/>
              </a:cxn>
              <a:cxn ang="0">
                <a:pos x="755" y="12"/>
              </a:cxn>
              <a:cxn ang="0">
                <a:pos x="679" y="12"/>
              </a:cxn>
              <a:cxn ang="0">
                <a:pos x="615" y="0"/>
              </a:cxn>
            </a:cxnLst>
            <a:rect l="0" t="0" r="r" b="b"/>
            <a:pathLst>
              <a:path w="1229" h="497">
                <a:moveTo>
                  <a:pt x="615" y="0"/>
                </a:moveTo>
                <a:lnTo>
                  <a:pt x="589" y="0"/>
                </a:lnTo>
                <a:lnTo>
                  <a:pt x="563" y="12"/>
                </a:lnTo>
                <a:lnTo>
                  <a:pt x="551" y="12"/>
                </a:lnTo>
                <a:lnTo>
                  <a:pt x="525" y="12"/>
                </a:lnTo>
                <a:lnTo>
                  <a:pt x="499" y="12"/>
                </a:lnTo>
                <a:lnTo>
                  <a:pt x="487" y="12"/>
                </a:lnTo>
                <a:lnTo>
                  <a:pt x="461" y="12"/>
                </a:lnTo>
                <a:lnTo>
                  <a:pt x="435" y="12"/>
                </a:lnTo>
                <a:lnTo>
                  <a:pt x="423" y="12"/>
                </a:lnTo>
                <a:lnTo>
                  <a:pt x="397" y="25"/>
                </a:lnTo>
                <a:lnTo>
                  <a:pt x="371" y="25"/>
                </a:lnTo>
                <a:lnTo>
                  <a:pt x="359" y="25"/>
                </a:lnTo>
                <a:lnTo>
                  <a:pt x="333" y="38"/>
                </a:lnTo>
                <a:lnTo>
                  <a:pt x="320" y="38"/>
                </a:lnTo>
                <a:lnTo>
                  <a:pt x="295" y="38"/>
                </a:lnTo>
                <a:lnTo>
                  <a:pt x="282" y="51"/>
                </a:lnTo>
                <a:lnTo>
                  <a:pt x="256" y="51"/>
                </a:lnTo>
                <a:lnTo>
                  <a:pt x="243" y="51"/>
                </a:lnTo>
                <a:lnTo>
                  <a:pt x="231" y="63"/>
                </a:lnTo>
                <a:lnTo>
                  <a:pt x="218" y="63"/>
                </a:lnTo>
                <a:lnTo>
                  <a:pt x="192" y="76"/>
                </a:lnTo>
                <a:lnTo>
                  <a:pt x="179" y="76"/>
                </a:lnTo>
                <a:lnTo>
                  <a:pt x="167" y="89"/>
                </a:lnTo>
                <a:lnTo>
                  <a:pt x="154" y="89"/>
                </a:lnTo>
                <a:lnTo>
                  <a:pt x="141" y="102"/>
                </a:lnTo>
                <a:lnTo>
                  <a:pt x="128" y="102"/>
                </a:lnTo>
                <a:lnTo>
                  <a:pt x="115" y="114"/>
                </a:lnTo>
                <a:lnTo>
                  <a:pt x="103" y="114"/>
                </a:lnTo>
                <a:lnTo>
                  <a:pt x="90" y="127"/>
                </a:lnTo>
                <a:lnTo>
                  <a:pt x="77" y="127"/>
                </a:lnTo>
                <a:lnTo>
                  <a:pt x="64" y="140"/>
                </a:lnTo>
                <a:lnTo>
                  <a:pt x="51" y="140"/>
                </a:lnTo>
                <a:lnTo>
                  <a:pt x="51" y="153"/>
                </a:lnTo>
                <a:lnTo>
                  <a:pt x="39" y="165"/>
                </a:lnTo>
                <a:lnTo>
                  <a:pt x="39" y="165"/>
                </a:lnTo>
                <a:lnTo>
                  <a:pt x="26" y="178"/>
                </a:lnTo>
                <a:lnTo>
                  <a:pt x="26" y="191"/>
                </a:lnTo>
                <a:lnTo>
                  <a:pt x="13" y="191"/>
                </a:lnTo>
                <a:lnTo>
                  <a:pt x="13" y="204"/>
                </a:lnTo>
                <a:lnTo>
                  <a:pt x="13" y="216"/>
                </a:lnTo>
                <a:lnTo>
                  <a:pt x="0" y="216"/>
                </a:lnTo>
                <a:lnTo>
                  <a:pt x="0" y="229"/>
                </a:lnTo>
                <a:lnTo>
                  <a:pt x="0" y="242"/>
                </a:lnTo>
                <a:lnTo>
                  <a:pt x="0" y="254"/>
                </a:lnTo>
                <a:lnTo>
                  <a:pt x="0" y="254"/>
                </a:lnTo>
                <a:lnTo>
                  <a:pt x="0" y="254"/>
                </a:lnTo>
                <a:lnTo>
                  <a:pt x="0" y="267"/>
                </a:lnTo>
                <a:lnTo>
                  <a:pt x="0" y="280"/>
                </a:lnTo>
                <a:lnTo>
                  <a:pt x="13" y="280"/>
                </a:lnTo>
                <a:lnTo>
                  <a:pt x="13" y="293"/>
                </a:lnTo>
                <a:lnTo>
                  <a:pt x="13" y="305"/>
                </a:lnTo>
                <a:lnTo>
                  <a:pt x="26" y="305"/>
                </a:lnTo>
                <a:lnTo>
                  <a:pt x="26" y="318"/>
                </a:lnTo>
                <a:lnTo>
                  <a:pt x="39" y="331"/>
                </a:lnTo>
                <a:lnTo>
                  <a:pt x="39" y="331"/>
                </a:lnTo>
                <a:lnTo>
                  <a:pt x="51" y="344"/>
                </a:lnTo>
                <a:lnTo>
                  <a:pt x="51" y="356"/>
                </a:lnTo>
                <a:lnTo>
                  <a:pt x="64" y="356"/>
                </a:lnTo>
                <a:lnTo>
                  <a:pt x="77" y="369"/>
                </a:lnTo>
                <a:lnTo>
                  <a:pt x="90" y="369"/>
                </a:lnTo>
                <a:lnTo>
                  <a:pt x="103" y="382"/>
                </a:lnTo>
                <a:lnTo>
                  <a:pt x="115" y="382"/>
                </a:lnTo>
                <a:lnTo>
                  <a:pt x="128" y="395"/>
                </a:lnTo>
                <a:lnTo>
                  <a:pt x="141" y="407"/>
                </a:lnTo>
                <a:lnTo>
                  <a:pt x="154" y="407"/>
                </a:lnTo>
                <a:lnTo>
                  <a:pt x="167" y="420"/>
                </a:lnTo>
                <a:lnTo>
                  <a:pt x="179" y="420"/>
                </a:lnTo>
                <a:lnTo>
                  <a:pt x="192" y="420"/>
                </a:lnTo>
                <a:lnTo>
                  <a:pt x="218" y="433"/>
                </a:lnTo>
                <a:lnTo>
                  <a:pt x="231" y="433"/>
                </a:lnTo>
                <a:lnTo>
                  <a:pt x="243" y="446"/>
                </a:lnTo>
                <a:lnTo>
                  <a:pt x="256" y="446"/>
                </a:lnTo>
                <a:lnTo>
                  <a:pt x="282" y="458"/>
                </a:lnTo>
                <a:lnTo>
                  <a:pt x="295" y="458"/>
                </a:lnTo>
                <a:lnTo>
                  <a:pt x="320" y="458"/>
                </a:lnTo>
                <a:lnTo>
                  <a:pt x="333" y="471"/>
                </a:lnTo>
                <a:lnTo>
                  <a:pt x="359" y="471"/>
                </a:lnTo>
                <a:lnTo>
                  <a:pt x="371" y="471"/>
                </a:lnTo>
                <a:lnTo>
                  <a:pt x="397" y="471"/>
                </a:lnTo>
                <a:lnTo>
                  <a:pt x="423" y="484"/>
                </a:lnTo>
                <a:lnTo>
                  <a:pt x="435" y="484"/>
                </a:lnTo>
                <a:lnTo>
                  <a:pt x="461" y="484"/>
                </a:lnTo>
                <a:lnTo>
                  <a:pt x="487" y="484"/>
                </a:lnTo>
                <a:lnTo>
                  <a:pt x="499" y="484"/>
                </a:lnTo>
                <a:lnTo>
                  <a:pt x="525" y="484"/>
                </a:lnTo>
                <a:lnTo>
                  <a:pt x="551" y="484"/>
                </a:lnTo>
                <a:lnTo>
                  <a:pt x="563" y="497"/>
                </a:lnTo>
                <a:lnTo>
                  <a:pt x="589" y="497"/>
                </a:lnTo>
                <a:lnTo>
                  <a:pt x="615" y="497"/>
                </a:lnTo>
                <a:lnTo>
                  <a:pt x="615" y="497"/>
                </a:lnTo>
                <a:lnTo>
                  <a:pt x="640" y="497"/>
                </a:lnTo>
                <a:lnTo>
                  <a:pt x="666" y="497"/>
                </a:lnTo>
                <a:lnTo>
                  <a:pt x="679" y="484"/>
                </a:lnTo>
                <a:lnTo>
                  <a:pt x="704" y="484"/>
                </a:lnTo>
                <a:lnTo>
                  <a:pt x="730" y="484"/>
                </a:lnTo>
                <a:lnTo>
                  <a:pt x="755" y="484"/>
                </a:lnTo>
                <a:lnTo>
                  <a:pt x="768" y="484"/>
                </a:lnTo>
                <a:lnTo>
                  <a:pt x="794" y="484"/>
                </a:lnTo>
                <a:lnTo>
                  <a:pt x="819" y="484"/>
                </a:lnTo>
                <a:lnTo>
                  <a:pt x="832" y="471"/>
                </a:lnTo>
                <a:lnTo>
                  <a:pt x="858" y="471"/>
                </a:lnTo>
                <a:lnTo>
                  <a:pt x="871" y="471"/>
                </a:lnTo>
                <a:lnTo>
                  <a:pt x="896" y="471"/>
                </a:lnTo>
                <a:lnTo>
                  <a:pt x="909" y="458"/>
                </a:lnTo>
                <a:lnTo>
                  <a:pt x="935" y="458"/>
                </a:lnTo>
                <a:lnTo>
                  <a:pt x="947" y="458"/>
                </a:lnTo>
                <a:lnTo>
                  <a:pt x="973" y="446"/>
                </a:lnTo>
                <a:lnTo>
                  <a:pt x="986" y="446"/>
                </a:lnTo>
                <a:lnTo>
                  <a:pt x="999" y="433"/>
                </a:lnTo>
                <a:lnTo>
                  <a:pt x="1024" y="433"/>
                </a:lnTo>
                <a:lnTo>
                  <a:pt x="1037" y="420"/>
                </a:lnTo>
                <a:lnTo>
                  <a:pt x="1050" y="420"/>
                </a:lnTo>
                <a:lnTo>
                  <a:pt x="1063" y="420"/>
                </a:lnTo>
                <a:lnTo>
                  <a:pt x="1075" y="407"/>
                </a:lnTo>
                <a:lnTo>
                  <a:pt x="1088" y="407"/>
                </a:lnTo>
                <a:lnTo>
                  <a:pt x="1101" y="395"/>
                </a:lnTo>
                <a:lnTo>
                  <a:pt x="1114" y="382"/>
                </a:lnTo>
                <a:lnTo>
                  <a:pt x="1127" y="382"/>
                </a:lnTo>
                <a:lnTo>
                  <a:pt x="1139" y="369"/>
                </a:lnTo>
                <a:lnTo>
                  <a:pt x="1152" y="369"/>
                </a:lnTo>
                <a:lnTo>
                  <a:pt x="1165" y="356"/>
                </a:lnTo>
                <a:lnTo>
                  <a:pt x="1178" y="356"/>
                </a:lnTo>
                <a:lnTo>
                  <a:pt x="1178" y="344"/>
                </a:lnTo>
                <a:lnTo>
                  <a:pt x="1191" y="331"/>
                </a:lnTo>
                <a:lnTo>
                  <a:pt x="1203" y="331"/>
                </a:lnTo>
                <a:lnTo>
                  <a:pt x="1203" y="318"/>
                </a:lnTo>
                <a:lnTo>
                  <a:pt x="1216" y="305"/>
                </a:lnTo>
                <a:lnTo>
                  <a:pt x="1216" y="305"/>
                </a:lnTo>
                <a:lnTo>
                  <a:pt x="1216" y="293"/>
                </a:lnTo>
                <a:lnTo>
                  <a:pt x="1229" y="280"/>
                </a:lnTo>
                <a:lnTo>
                  <a:pt x="1229" y="280"/>
                </a:lnTo>
                <a:lnTo>
                  <a:pt x="1229" y="267"/>
                </a:lnTo>
                <a:lnTo>
                  <a:pt x="1229" y="254"/>
                </a:lnTo>
                <a:lnTo>
                  <a:pt x="1229" y="254"/>
                </a:lnTo>
                <a:lnTo>
                  <a:pt x="1229" y="254"/>
                </a:lnTo>
                <a:lnTo>
                  <a:pt x="1229" y="242"/>
                </a:lnTo>
                <a:lnTo>
                  <a:pt x="1229" y="229"/>
                </a:lnTo>
                <a:lnTo>
                  <a:pt x="1229" y="216"/>
                </a:lnTo>
                <a:lnTo>
                  <a:pt x="1229" y="216"/>
                </a:lnTo>
                <a:lnTo>
                  <a:pt x="1216" y="204"/>
                </a:lnTo>
                <a:lnTo>
                  <a:pt x="1216" y="191"/>
                </a:lnTo>
                <a:lnTo>
                  <a:pt x="1216" y="191"/>
                </a:lnTo>
                <a:lnTo>
                  <a:pt x="1203" y="178"/>
                </a:lnTo>
                <a:lnTo>
                  <a:pt x="1203" y="165"/>
                </a:lnTo>
                <a:lnTo>
                  <a:pt x="1191" y="165"/>
                </a:lnTo>
                <a:lnTo>
                  <a:pt x="1178" y="153"/>
                </a:lnTo>
                <a:lnTo>
                  <a:pt x="1178" y="140"/>
                </a:lnTo>
                <a:lnTo>
                  <a:pt x="1165" y="140"/>
                </a:lnTo>
                <a:lnTo>
                  <a:pt x="1152" y="127"/>
                </a:lnTo>
                <a:lnTo>
                  <a:pt x="1139" y="127"/>
                </a:lnTo>
                <a:lnTo>
                  <a:pt x="1127" y="114"/>
                </a:lnTo>
                <a:lnTo>
                  <a:pt x="1114" y="114"/>
                </a:lnTo>
                <a:lnTo>
                  <a:pt x="1101" y="102"/>
                </a:lnTo>
                <a:lnTo>
                  <a:pt x="1088" y="102"/>
                </a:lnTo>
                <a:lnTo>
                  <a:pt x="1075" y="89"/>
                </a:lnTo>
                <a:lnTo>
                  <a:pt x="1063" y="89"/>
                </a:lnTo>
                <a:lnTo>
                  <a:pt x="1050" y="76"/>
                </a:lnTo>
                <a:lnTo>
                  <a:pt x="1037" y="76"/>
                </a:lnTo>
                <a:lnTo>
                  <a:pt x="1024" y="63"/>
                </a:lnTo>
                <a:lnTo>
                  <a:pt x="999" y="63"/>
                </a:lnTo>
                <a:lnTo>
                  <a:pt x="986" y="51"/>
                </a:lnTo>
                <a:lnTo>
                  <a:pt x="973" y="51"/>
                </a:lnTo>
                <a:lnTo>
                  <a:pt x="947" y="51"/>
                </a:lnTo>
                <a:lnTo>
                  <a:pt x="935" y="38"/>
                </a:lnTo>
                <a:lnTo>
                  <a:pt x="909" y="38"/>
                </a:lnTo>
                <a:lnTo>
                  <a:pt x="896" y="38"/>
                </a:lnTo>
                <a:lnTo>
                  <a:pt x="871" y="25"/>
                </a:lnTo>
                <a:lnTo>
                  <a:pt x="858" y="25"/>
                </a:lnTo>
                <a:lnTo>
                  <a:pt x="832" y="25"/>
                </a:lnTo>
                <a:lnTo>
                  <a:pt x="819" y="12"/>
                </a:lnTo>
                <a:lnTo>
                  <a:pt x="794" y="12"/>
                </a:lnTo>
                <a:lnTo>
                  <a:pt x="768" y="12"/>
                </a:lnTo>
                <a:lnTo>
                  <a:pt x="755" y="12"/>
                </a:lnTo>
                <a:lnTo>
                  <a:pt x="730" y="12"/>
                </a:lnTo>
                <a:lnTo>
                  <a:pt x="704" y="12"/>
                </a:lnTo>
                <a:lnTo>
                  <a:pt x="679" y="12"/>
                </a:lnTo>
                <a:lnTo>
                  <a:pt x="666" y="12"/>
                </a:lnTo>
                <a:lnTo>
                  <a:pt x="640" y="0"/>
                </a:lnTo>
                <a:lnTo>
                  <a:pt x="615" y="0"/>
                </a:lnTo>
                <a:lnTo>
                  <a:pt x="615" y="0"/>
                </a:lnTo>
                <a:close/>
              </a:path>
            </a:pathLst>
          </a:custGeom>
          <a:solidFill>
            <a:srgbClr val="CCCCCC"/>
          </a:solidFill>
          <a:ln w="9525">
            <a:noFill/>
            <a:round/>
            <a:headEnd/>
            <a:tailEnd/>
          </a:ln>
        </p:spPr>
        <p:txBody>
          <a:bodyPr/>
          <a:lstStyle/>
          <a:p>
            <a:endParaRPr lang="en-US"/>
          </a:p>
        </p:txBody>
      </p:sp>
      <p:sp>
        <p:nvSpPr>
          <p:cNvPr id="148520" name="Freeform 40"/>
          <p:cNvSpPr>
            <a:spLocks/>
          </p:cNvSpPr>
          <p:nvPr/>
        </p:nvSpPr>
        <p:spPr bwMode="auto">
          <a:xfrm>
            <a:off x="3698875" y="5368925"/>
            <a:ext cx="1949450" cy="788988"/>
          </a:xfrm>
          <a:custGeom>
            <a:avLst/>
            <a:gdLst/>
            <a:ahLst/>
            <a:cxnLst>
              <a:cxn ang="0">
                <a:pos x="563" y="13"/>
              </a:cxn>
              <a:cxn ang="0">
                <a:pos x="499" y="13"/>
              </a:cxn>
              <a:cxn ang="0">
                <a:pos x="435" y="13"/>
              </a:cxn>
              <a:cxn ang="0">
                <a:pos x="371" y="26"/>
              </a:cxn>
              <a:cxn ang="0">
                <a:pos x="320" y="38"/>
              </a:cxn>
              <a:cxn ang="0">
                <a:pos x="256" y="51"/>
              </a:cxn>
              <a:cxn ang="0">
                <a:pos x="217" y="64"/>
              </a:cxn>
              <a:cxn ang="0">
                <a:pos x="166" y="89"/>
              </a:cxn>
              <a:cxn ang="0">
                <a:pos x="128" y="102"/>
              </a:cxn>
              <a:cxn ang="0">
                <a:pos x="89" y="128"/>
              </a:cxn>
              <a:cxn ang="0">
                <a:pos x="51" y="140"/>
              </a:cxn>
              <a:cxn ang="0">
                <a:pos x="38" y="166"/>
              </a:cxn>
              <a:cxn ang="0">
                <a:pos x="12" y="191"/>
              </a:cxn>
              <a:cxn ang="0">
                <a:pos x="0" y="217"/>
              </a:cxn>
              <a:cxn ang="0">
                <a:pos x="0" y="255"/>
              </a:cxn>
              <a:cxn ang="0">
                <a:pos x="0" y="268"/>
              </a:cxn>
              <a:cxn ang="0">
                <a:pos x="12" y="293"/>
              </a:cxn>
              <a:cxn ang="0">
                <a:pos x="25" y="319"/>
              </a:cxn>
              <a:cxn ang="0">
                <a:pos x="51" y="344"/>
              </a:cxn>
              <a:cxn ang="0">
                <a:pos x="76" y="370"/>
              </a:cxn>
              <a:cxn ang="0">
                <a:pos x="115" y="382"/>
              </a:cxn>
              <a:cxn ang="0">
                <a:pos x="153" y="408"/>
              </a:cxn>
              <a:cxn ang="0">
                <a:pos x="192" y="421"/>
              </a:cxn>
              <a:cxn ang="0">
                <a:pos x="243" y="446"/>
              </a:cxn>
              <a:cxn ang="0">
                <a:pos x="294" y="459"/>
              </a:cxn>
              <a:cxn ang="0">
                <a:pos x="358" y="472"/>
              </a:cxn>
              <a:cxn ang="0">
                <a:pos x="422" y="484"/>
              </a:cxn>
              <a:cxn ang="0">
                <a:pos x="486" y="484"/>
              </a:cxn>
              <a:cxn ang="0">
                <a:pos x="550" y="484"/>
              </a:cxn>
              <a:cxn ang="0">
                <a:pos x="614" y="497"/>
              </a:cxn>
              <a:cxn ang="0">
                <a:pos x="665" y="497"/>
              </a:cxn>
              <a:cxn ang="0">
                <a:pos x="729" y="484"/>
              </a:cxn>
              <a:cxn ang="0">
                <a:pos x="793" y="484"/>
              </a:cxn>
              <a:cxn ang="0">
                <a:pos x="857" y="472"/>
              </a:cxn>
              <a:cxn ang="0">
                <a:pos x="908" y="459"/>
              </a:cxn>
              <a:cxn ang="0">
                <a:pos x="972" y="446"/>
              </a:cxn>
              <a:cxn ang="0">
                <a:pos x="1024" y="433"/>
              </a:cxn>
              <a:cxn ang="0">
                <a:pos x="1062" y="421"/>
              </a:cxn>
              <a:cxn ang="0">
                <a:pos x="1100" y="395"/>
              </a:cxn>
              <a:cxn ang="0">
                <a:pos x="1139" y="370"/>
              </a:cxn>
              <a:cxn ang="0">
                <a:pos x="1177" y="357"/>
              </a:cxn>
              <a:cxn ang="0">
                <a:pos x="1203" y="331"/>
              </a:cxn>
              <a:cxn ang="0">
                <a:pos x="1216" y="306"/>
              </a:cxn>
              <a:cxn ang="0">
                <a:pos x="1228" y="280"/>
              </a:cxn>
              <a:cxn ang="0">
                <a:pos x="1228" y="255"/>
              </a:cxn>
              <a:cxn ang="0">
                <a:pos x="1228" y="230"/>
              </a:cxn>
              <a:cxn ang="0">
                <a:pos x="1216" y="204"/>
              </a:cxn>
              <a:cxn ang="0">
                <a:pos x="1203" y="179"/>
              </a:cxn>
              <a:cxn ang="0">
                <a:pos x="1177" y="153"/>
              </a:cxn>
              <a:cxn ang="0">
                <a:pos x="1152" y="128"/>
              </a:cxn>
              <a:cxn ang="0">
                <a:pos x="1113" y="115"/>
              </a:cxn>
              <a:cxn ang="0">
                <a:pos x="1075" y="89"/>
              </a:cxn>
              <a:cxn ang="0">
                <a:pos x="1036" y="77"/>
              </a:cxn>
              <a:cxn ang="0">
                <a:pos x="985" y="51"/>
              </a:cxn>
              <a:cxn ang="0">
                <a:pos x="934" y="38"/>
              </a:cxn>
              <a:cxn ang="0">
                <a:pos x="870" y="26"/>
              </a:cxn>
              <a:cxn ang="0">
                <a:pos x="819" y="13"/>
              </a:cxn>
              <a:cxn ang="0">
                <a:pos x="755" y="13"/>
              </a:cxn>
              <a:cxn ang="0">
                <a:pos x="678" y="13"/>
              </a:cxn>
              <a:cxn ang="0">
                <a:pos x="614" y="0"/>
              </a:cxn>
            </a:cxnLst>
            <a:rect l="0" t="0" r="r" b="b"/>
            <a:pathLst>
              <a:path w="1228" h="497">
                <a:moveTo>
                  <a:pt x="614" y="0"/>
                </a:moveTo>
                <a:lnTo>
                  <a:pt x="588" y="0"/>
                </a:lnTo>
                <a:lnTo>
                  <a:pt x="563" y="13"/>
                </a:lnTo>
                <a:lnTo>
                  <a:pt x="550" y="13"/>
                </a:lnTo>
                <a:lnTo>
                  <a:pt x="524" y="13"/>
                </a:lnTo>
                <a:lnTo>
                  <a:pt x="499" y="13"/>
                </a:lnTo>
                <a:lnTo>
                  <a:pt x="486" y="13"/>
                </a:lnTo>
                <a:lnTo>
                  <a:pt x="460" y="13"/>
                </a:lnTo>
                <a:lnTo>
                  <a:pt x="435" y="13"/>
                </a:lnTo>
                <a:lnTo>
                  <a:pt x="422" y="13"/>
                </a:lnTo>
                <a:lnTo>
                  <a:pt x="396" y="26"/>
                </a:lnTo>
                <a:lnTo>
                  <a:pt x="371" y="26"/>
                </a:lnTo>
                <a:lnTo>
                  <a:pt x="358" y="26"/>
                </a:lnTo>
                <a:lnTo>
                  <a:pt x="332" y="38"/>
                </a:lnTo>
                <a:lnTo>
                  <a:pt x="320" y="38"/>
                </a:lnTo>
                <a:lnTo>
                  <a:pt x="294" y="38"/>
                </a:lnTo>
                <a:lnTo>
                  <a:pt x="281" y="51"/>
                </a:lnTo>
                <a:lnTo>
                  <a:pt x="256" y="51"/>
                </a:lnTo>
                <a:lnTo>
                  <a:pt x="243" y="51"/>
                </a:lnTo>
                <a:lnTo>
                  <a:pt x="230" y="64"/>
                </a:lnTo>
                <a:lnTo>
                  <a:pt x="217" y="64"/>
                </a:lnTo>
                <a:lnTo>
                  <a:pt x="192" y="77"/>
                </a:lnTo>
                <a:lnTo>
                  <a:pt x="179" y="77"/>
                </a:lnTo>
                <a:lnTo>
                  <a:pt x="166" y="89"/>
                </a:lnTo>
                <a:lnTo>
                  <a:pt x="153" y="89"/>
                </a:lnTo>
                <a:lnTo>
                  <a:pt x="140" y="102"/>
                </a:lnTo>
                <a:lnTo>
                  <a:pt x="128" y="102"/>
                </a:lnTo>
                <a:lnTo>
                  <a:pt x="115" y="115"/>
                </a:lnTo>
                <a:lnTo>
                  <a:pt x="102" y="115"/>
                </a:lnTo>
                <a:lnTo>
                  <a:pt x="89" y="128"/>
                </a:lnTo>
                <a:lnTo>
                  <a:pt x="76" y="128"/>
                </a:lnTo>
                <a:lnTo>
                  <a:pt x="64" y="140"/>
                </a:lnTo>
                <a:lnTo>
                  <a:pt x="51" y="140"/>
                </a:lnTo>
                <a:lnTo>
                  <a:pt x="51" y="153"/>
                </a:lnTo>
                <a:lnTo>
                  <a:pt x="38" y="166"/>
                </a:lnTo>
                <a:lnTo>
                  <a:pt x="38" y="166"/>
                </a:lnTo>
                <a:lnTo>
                  <a:pt x="25" y="179"/>
                </a:lnTo>
                <a:lnTo>
                  <a:pt x="25" y="191"/>
                </a:lnTo>
                <a:lnTo>
                  <a:pt x="12" y="191"/>
                </a:lnTo>
                <a:lnTo>
                  <a:pt x="12" y="204"/>
                </a:lnTo>
                <a:lnTo>
                  <a:pt x="12" y="217"/>
                </a:lnTo>
                <a:lnTo>
                  <a:pt x="0" y="217"/>
                </a:lnTo>
                <a:lnTo>
                  <a:pt x="0" y="230"/>
                </a:lnTo>
                <a:lnTo>
                  <a:pt x="0" y="242"/>
                </a:lnTo>
                <a:lnTo>
                  <a:pt x="0" y="255"/>
                </a:lnTo>
                <a:lnTo>
                  <a:pt x="0" y="255"/>
                </a:lnTo>
                <a:lnTo>
                  <a:pt x="0" y="255"/>
                </a:lnTo>
                <a:lnTo>
                  <a:pt x="0" y="268"/>
                </a:lnTo>
                <a:lnTo>
                  <a:pt x="0" y="280"/>
                </a:lnTo>
                <a:lnTo>
                  <a:pt x="12" y="280"/>
                </a:lnTo>
                <a:lnTo>
                  <a:pt x="12" y="293"/>
                </a:lnTo>
                <a:lnTo>
                  <a:pt x="12" y="306"/>
                </a:lnTo>
                <a:lnTo>
                  <a:pt x="25" y="306"/>
                </a:lnTo>
                <a:lnTo>
                  <a:pt x="25" y="319"/>
                </a:lnTo>
                <a:lnTo>
                  <a:pt x="38" y="331"/>
                </a:lnTo>
                <a:lnTo>
                  <a:pt x="38" y="331"/>
                </a:lnTo>
                <a:lnTo>
                  <a:pt x="51" y="344"/>
                </a:lnTo>
                <a:lnTo>
                  <a:pt x="51" y="357"/>
                </a:lnTo>
                <a:lnTo>
                  <a:pt x="64" y="357"/>
                </a:lnTo>
                <a:lnTo>
                  <a:pt x="76" y="370"/>
                </a:lnTo>
                <a:lnTo>
                  <a:pt x="89" y="370"/>
                </a:lnTo>
                <a:lnTo>
                  <a:pt x="102" y="382"/>
                </a:lnTo>
                <a:lnTo>
                  <a:pt x="115" y="382"/>
                </a:lnTo>
                <a:lnTo>
                  <a:pt x="128" y="395"/>
                </a:lnTo>
                <a:lnTo>
                  <a:pt x="140" y="408"/>
                </a:lnTo>
                <a:lnTo>
                  <a:pt x="153" y="408"/>
                </a:lnTo>
                <a:lnTo>
                  <a:pt x="166" y="421"/>
                </a:lnTo>
                <a:lnTo>
                  <a:pt x="179" y="421"/>
                </a:lnTo>
                <a:lnTo>
                  <a:pt x="192" y="421"/>
                </a:lnTo>
                <a:lnTo>
                  <a:pt x="217" y="433"/>
                </a:lnTo>
                <a:lnTo>
                  <a:pt x="230" y="433"/>
                </a:lnTo>
                <a:lnTo>
                  <a:pt x="243" y="446"/>
                </a:lnTo>
                <a:lnTo>
                  <a:pt x="256" y="446"/>
                </a:lnTo>
                <a:lnTo>
                  <a:pt x="281" y="459"/>
                </a:lnTo>
                <a:lnTo>
                  <a:pt x="294" y="459"/>
                </a:lnTo>
                <a:lnTo>
                  <a:pt x="320" y="459"/>
                </a:lnTo>
                <a:lnTo>
                  <a:pt x="332" y="472"/>
                </a:lnTo>
                <a:lnTo>
                  <a:pt x="358" y="472"/>
                </a:lnTo>
                <a:lnTo>
                  <a:pt x="371" y="472"/>
                </a:lnTo>
                <a:lnTo>
                  <a:pt x="396" y="472"/>
                </a:lnTo>
                <a:lnTo>
                  <a:pt x="422" y="484"/>
                </a:lnTo>
                <a:lnTo>
                  <a:pt x="435" y="484"/>
                </a:lnTo>
                <a:lnTo>
                  <a:pt x="460" y="484"/>
                </a:lnTo>
                <a:lnTo>
                  <a:pt x="486" y="484"/>
                </a:lnTo>
                <a:lnTo>
                  <a:pt x="499" y="484"/>
                </a:lnTo>
                <a:lnTo>
                  <a:pt x="524" y="484"/>
                </a:lnTo>
                <a:lnTo>
                  <a:pt x="550" y="484"/>
                </a:lnTo>
                <a:lnTo>
                  <a:pt x="563" y="497"/>
                </a:lnTo>
                <a:lnTo>
                  <a:pt x="588" y="497"/>
                </a:lnTo>
                <a:lnTo>
                  <a:pt x="614" y="497"/>
                </a:lnTo>
                <a:lnTo>
                  <a:pt x="614" y="497"/>
                </a:lnTo>
                <a:lnTo>
                  <a:pt x="640" y="497"/>
                </a:lnTo>
                <a:lnTo>
                  <a:pt x="665" y="497"/>
                </a:lnTo>
                <a:lnTo>
                  <a:pt x="678" y="484"/>
                </a:lnTo>
                <a:lnTo>
                  <a:pt x="704" y="484"/>
                </a:lnTo>
                <a:lnTo>
                  <a:pt x="729" y="484"/>
                </a:lnTo>
                <a:lnTo>
                  <a:pt x="755" y="484"/>
                </a:lnTo>
                <a:lnTo>
                  <a:pt x="768" y="484"/>
                </a:lnTo>
                <a:lnTo>
                  <a:pt x="793" y="484"/>
                </a:lnTo>
                <a:lnTo>
                  <a:pt x="819" y="484"/>
                </a:lnTo>
                <a:lnTo>
                  <a:pt x="832" y="472"/>
                </a:lnTo>
                <a:lnTo>
                  <a:pt x="857" y="472"/>
                </a:lnTo>
                <a:lnTo>
                  <a:pt x="870" y="472"/>
                </a:lnTo>
                <a:lnTo>
                  <a:pt x="896" y="472"/>
                </a:lnTo>
                <a:lnTo>
                  <a:pt x="908" y="459"/>
                </a:lnTo>
                <a:lnTo>
                  <a:pt x="934" y="459"/>
                </a:lnTo>
                <a:lnTo>
                  <a:pt x="947" y="459"/>
                </a:lnTo>
                <a:lnTo>
                  <a:pt x="972" y="446"/>
                </a:lnTo>
                <a:lnTo>
                  <a:pt x="985" y="446"/>
                </a:lnTo>
                <a:lnTo>
                  <a:pt x="998" y="433"/>
                </a:lnTo>
                <a:lnTo>
                  <a:pt x="1024" y="433"/>
                </a:lnTo>
                <a:lnTo>
                  <a:pt x="1036" y="421"/>
                </a:lnTo>
                <a:lnTo>
                  <a:pt x="1049" y="421"/>
                </a:lnTo>
                <a:lnTo>
                  <a:pt x="1062" y="421"/>
                </a:lnTo>
                <a:lnTo>
                  <a:pt x="1075" y="408"/>
                </a:lnTo>
                <a:lnTo>
                  <a:pt x="1088" y="408"/>
                </a:lnTo>
                <a:lnTo>
                  <a:pt x="1100" y="395"/>
                </a:lnTo>
                <a:lnTo>
                  <a:pt x="1113" y="382"/>
                </a:lnTo>
                <a:lnTo>
                  <a:pt x="1126" y="382"/>
                </a:lnTo>
                <a:lnTo>
                  <a:pt x="1139" y="370"/>
                </a:lnTo>
                <a:lnTo>
                  <a:pt x="1152" y="370"/>
                </a:lnTo>
                <a:lnTo>
                  <a:pt x="1164" y="357"/>
                </a:lnTo>
                <a:lnTo>
                  <a:pt x="1177" y="357"/>
                </a:lnTo>
                <a:lnTo>
                  <a:pt x="1177" y="344"/>
                </a:lnTo>
                <a:lnTo>
                  <a:pt x="1190" y="331"/>
                </a:lnTo>
                <a:lnTo>
                  <a:pt x="1203" y="331"/>
                </a:lnTo>
                <a:lnTo>
                  <a:pt x="1203" y="319"/>
                </a:lnTo>
                <a:lnTo>
                  <a:pt x="1216" y="306"/>
                </a:lnTo>
                <a:lnTo>
                  <a:pt x="1216" y="306"/>
                </a:lnTo>
                <a:lnTo>
                  <a:pt x="1216" y="293"/>
                </a:lnTo>
                <a:lnTo>
                  <a:pt x="1228" y="280"/>
                </a:lnTo>
                <a:lnTo>
                  <a:pt x="1228" y="280"/>
                </a:lnTo>
                <a:lnTo>
                  <a:pt x="1228" y="268"/>
                </a:lnTo>
                <a:lnTo>
                  <a:pt x="1228" y="255"/>
                </a:lnTo>
                <a:lnTo>
                  <a:pt x="1228" y="255"/>
                </a:lnTo>
                <a:lnTo>
                  <a:pt x="1228" y="255"/>
                </a:lnTo>
                <a:lnTo>
                  <a:pt x="1228" y="242"/>
                </a:lnTo>
                <a:lnTo>
                  <a:pt x="1228" y="230"/>
                </a:lnTo>
                <a:lnTo>
                  <a:pt x="1228" y="217"/>
                </a:lnTo>
                <a:lnTo>
                  <a:pt x="1228" y="217"/>
                </a:lnTo>
                <a:lnTo>
                  <a:pt x="1216" y="204"/>
                </a:lnTo>
                <a:lnTo>
                  <a:pt x="1216" y="191"/>
                </a:lnTo>
                <a:lnTo>
                  <a:pt x="1216" y="191"/>
                </a:lnTo>
                <a:lnTo>
                  <a:pt x="1203" y="179"/>
                </a:lnTo>
                <a:lnTo>
                  <a:pt x="1203" y="166"/>
                </a:lnTo>
                <a:lnTo>
                  <a:pt x="1190" y="166"/>
                </a:lnTo>
                <a:lnTo>
                  <a:pt x="1177" y="153"/>
                </a:lnTo>
                <a:lnTo>
                  <a:pt x="1177" y="140"/>
                </a:lnTo>
                <a:lnTo>
                  <a:pt x="1164" y="140"/>
                </a:lnTo>
                <a:lnTo>
                  <a:pt x="1152" y="128"/>
                </a:lnTo>
                <a:lnTo>
                  <a:pt x="1139" y="128"/>
                </a:lnTo>
                <a:lnTo>
                  <a:pt x="1126" y="115"/>
                </a:lnTo>
                <a:lnTo>
                  <a:pt x="1113" y="115"/>
                </a:lnTo>
                <a:lnTo>
                  <a:pt x="1100" y="102"/>
                </a:lnTo>
                <a:lnTo>
                  <a:pt x="1088" y="102"/>
                </a:lnTo>
                <a:lnTo>
                  <a:pt x="1075" y="89"/>
                </a:lnTo>
                <a:lnTo>
                  <a:pt x="1062" y="89"/>
                </a:lnTo>
                <a:lnTo>
                  <a:pt x="1049" y="77"/>
                </a:lnTo>
                <a:lnTo>
                  <a:pt x="1036" y="77"/>
                </a:lnTo>
                <a:lnTo>
                  <a:pt x="1024" y="64"/>
                </a:lnTo>
                <a:lnTo>
                  <a:pt x="998" y="64"/>
                </a:lnTo>
                <a:lnTo>
                  <a:pt x="985" y="51"/>
                </a:lnTo>
                <a:lnTo>
                  <a:pt x="972" y="51"/>
                </a:lnTo>
                <a:lnTo>
                  <a:pt x="947" y="51"/>
                </a:lnTo>
                <a:lnTo>
                  <a:pt x="934" y="38"/>
                </a:lnTo>
                <a:lnTo>
                  <a:pt x="908" y="38"/>
                </a:lnTo>
                <a:lnTo>
                  <a:pt x="896" y="38"/>
                </a:lnTo>
                <a:lnTo>
                  <a:pt x="870" y="26"/>
                </a:lnTo>
                <a:lnTo>
                  <a:pt x="857" y="26"/>
                </a:lnTo>
                <a:lnTo>
                  <a:pt x="832" y="26"/>
                </a:lnTo>
                <a:lnTo>
                  <a:pt x="819" y="13"/>
                </a:lnTo>
                <a:lnTo>
                  <a:pt x="793" y="13"/>
                </a:lnTo>
                <a:lnTo>
                  <a:pt x="768" y="13"/>
                </a:lnTo>
                <a:lnTo>
                  <a:pt x="755" y="13"/>
                </a:lnTo>
                <a:lnTo>
                  <a:pt x="729" y="13"/>
                </a:lnTo>
                <a:lnTo>
                  <a:pt x="704" y="13"/>
                </a:lnTo>
                <a:lnTo>
                  <a:pt x="678" y="13"/>
                </a:lnTo>
                <a:lnTo>
                  <a:pt x="665" y="13"/>
                </a:lnTo>
                <a:lnTo>
                  <a:pt x="640" y="0"/>
                </a:lnTo>
                <a:lnTo>
                  <a:pt x="614" y="0"/>
                </a:lnTo>
                <a:lnTo>
                  <a:pt x="614" y="0"/>
                </a:lnTo>
                <a:close/>
              </a:path>
            </a:pathLst>
          </a:custGeom>
          <a:solidFill>
            <a:srgbClr val="79A1CC"/>
          </a:solidFill>
          <a:ln w="9525">
            <a:noFill/>
            <a:round/>
            <a:headEnd/>
            <a:tailEnd/>
          </a:ln>
        </p:spPr>
        <p:txBody>
          <a:bodyPr/>
          <a:lstStyle/>
          <a:p>
            <a:endParaRPr lang="en-US"/>
          </a:p>
        </p:txBody>
      </p:sp>
      <p:sp>
        <p:nvSpPr>
          <p:cNvPr id="148521" name="Freeform 41"/>
          <p:cNvSpPr>
            <a:spLocks/>
          </p:cNvSpPr>
          <p:nvPr/>
        </p:nvSpPr>
        <p:spPr bwMode="auto">
          <a:xfrm>
            <a:off x="3698875" y="5368925"/>
            <a:ext cx="1949450" cy="788988"/>
          </a:xfrm>
          <a:custGeom>
            <a:avLst/>
            <a:gdLst/>
            <a:ahLst/>
            <a:cxnLst>
              <a:cxn ang="0">
                <a:pos x="563" y="13"/>
              </a:cxn>
              <a:cxn ang="0">
                <a:pos x="499" y="13"/>
              </a:cxn>
              <a:cxn ang="0">
                <a:pos x="435" y="13"/>
              </a:cxn>
              <a:cxn ang="0">
                <a:pos x="371" y="26"/>
              </a:cxn>
              <a:cxn ang="0">
                <a:pos x="320" y="38"/>
              </a:cxn>
              <a:cxn ang="0">
                <a:pos x="256" y="51"/>
              </a:cxn>
              <a:cxn ang="0">
                <a:pos x="217" y="64"/>
              </a:cxn>
              <a:cxn ang="0">
                <a:pos x="166" y="89"/>
              </a:cxn>
              <a:cxn ang="0">
                <a:pos x="128" y="102"/>
              </a:cxn>
              <a:cxn ang="0">
                <a:pos x="89" y="128"/>
              </a:cxn>
              <a:cxn ang="0">
                <a:pos x="51" y="140"/>
              </a:cxn>
              <a:cxn ang="0">
                <a:pos x="38" y="166"/>
              </a:cxn>
              <a:cxn ang="0">
                <a:pos x="12" y="191"/>
              </a:cxn>
              <a:cxn ang="0">
                <a:pos x="0" y="217"/>
              </a:cxn>
              <a:cxn ang="0">
                <a:pos x="0" y="255"/>
              </a:cxn>
              <a:cxn ang="0">
                <a:pos x="0" y="268"/>
              </a:cxn>
              <a:cxn ang="0">
                <a:pos x="12" y="293"/>
              </a:cxn>
              <a:cxn ang="0">
                <a:pos x="25" y="319"/>
              </a:cxn>
              <a:cxn ang="0">
                <a:pos x="51" y="344"/>
              </a:cxn>
              <a:cxn ang="0">
                <a:pos x="76" y="370"/>
              </a:cxn>
              <a:cxn ang="0">
                <a:pos x="115" y="382"/>
              </a:cxn>
              <a:cxn ang="0">
                <a:pos x="153" y="408"/>
              </a:cxn>
              <a:cxn ang="0">
                <a:pos x="192" y="421"/>
              </a:cxn>
              <a:cxn ang="0">
                <a:pos x="243" y="446"/>
              </a:cxn>
              <a:cxn ang="0">
                <a:pos x="294" y="459"/>
              </a:cxn>
              <a:cxn ang="0">
                <a:pos x="358" y="472"/>
              </a:cxn>
              <a:cxn ang="0">
                <a:pos x="422" y="484"/>
              </a:cxn>
              <a:cxn ang="0">
                <a:pos x="486" y="484"/>
              </a:cxn>
              <a:cxn ang="0">
                <a:pos x="550" y="484"/>
              </a:cxn>
              <a:cxn ang="0">
                <a:pos x="614" y="497"/>
              </a:cxn>
              <a:cxn ang="0">
                <a:pos x="665" y="497"/>
              </a:cxn>
              <a:cxn ang="0">
                <a:pos x="729" y="484"/>
              </a:cxn>
              <a:cxn ang="0">
                <a:pos x="793" y="484"/>
              </a:cxn>
              <a:cxn ang="0">
                <a:pos x="857" y="472"/>
              </a:cxn>
              <a:cxn ang="0">
                <a:pos x="908" y="459"/>
              </a:cxn>
              <a:cxn ang="0">
                <a:pos x="972" y="446"/>
              </a:cxn>
              <a:cxn ang="0">
                <a:pos x="1024" y="433"/>
              </a:cxn>
              <a:cxn ang="0">
                <a:pos x="1062" y="421"/>
              </a:cxn>
              <a:cxn ang="0">
                <a:pos x="1100" y="395"/>
              </a:cxn>
              <a:cxn ang="0">
                <a:pos x="1139" y="370"/>
              </a:cxn>
              <a:cxn ang="0">
                <a:pos x="1177" y="357"/>
              </a:cxn>
              <a:cxn ang="0">
                <a:pos x="1203" y="331"/>
              </a:cxn>
              <a:cxn ang="0">
                <a:pos x="1216" y="306"/>
              </a:cxn>
              <a:cxn ang="0">
                <a:pos x="1228" y="280"/>
              </a:cxn>
              <a:cxn ang="0">
                <a:pos x="1228" y="255"/>
              </a:cxn>
              <a:cxn ang="0">
                <a:pos x="1228" y="230"/>
              </a:cxn>
              <a:cxn ang="0">
                <a:pos x="1216" y="204"/>
              </a:cxn>
              <a:cxn ang="0">
                <a:pos x="1203" y="179"/>
              </a:cxn>
              <a:cxn ang="0">
                <a:pos x="1177" y="153"/>
              </a:cxn>
              <a:cxn ang="0">
                <a:pos x="1152" y="128"/>
              </a:cxn>
              <a:cxn ang="0">
                <a:pos x="1113" y="115"/>
              </a:cxn>
              <a:cxn ang="0">
                <a:pos x="1075" y="89"/>
              </a:cxn>
              <a:cxn ang="0">
                <a:pos x="1036" y="77"/>
              </a:cxn>
              <a:cxn ang="0">
                <a:pos x="985" y="51"/>
              </a:cxn>
              <a:cxn ang="0">
                <a:pos x="934" y="38"/>
              </a:cxn>
              <a:cxn ang="0">
                <a:pos x="870" y="26"/>
              </a:cxn>
              <a:cxn ang="0">
                <a:pos x="819" y="13"/>
              </a:cxn>
              <a:cxn ang="0">
                <a:pos x="755" y="13"/>
              </a:cxn>
              <a:cxn ang="0">
                <a:pos x="678" y="13"/>
              </a:cxn>
              <a:cxn ang="0">
                <a:pos x="614" y="0"/>
              </a:cxn>
            </a:cxnLst>
            <a:rect l="0" t="0" r="r" b="b"/>
            <a:pathLst>
              <a:path w="1228" h="497">
                <a:moveTo>
                  <a:pt x="614" y="0"/>
                </a:moveTo>
                <a:lnTo>
                  <a:pt x="588" y="0"/>
                </a:lnTo>
                <a:lnTo>
                  <a:pt x="563" y="13"/>
                </a:lnTo>
                <a:lnTo>
                  <a:pt x="550" y="13"/>
                </a:lnTo>
                <a:lnTo>
                  <a:pt x="524" y="13"/>
                </a:lnTo>
                <a:lnTo>
                  <a:pt x="499" y="13"/>
                </a:lnTo>
                <a:lnTo>
                  <a:pt x="486" y="13"/>
                </a:lnTo>
                <a:lnTo>
                  <a:pt x="460" y="13"/>
                </a:lnTo>
                <a:lnTo>
                  <a:pt x="435" y="13"/>
                </a:lnTo>
                <a:lnTo>
                  <a:pt x="422" y="13"/>
                </a:lnTo>
                <a:lnTo>
                  <a:pt x="396" y="26"/>
                </a:lnTo>
                <a:lnTo>
                  <a:pt x="371" y="26"/>
                </a:lnTo>
                <a:lnTo>
                  <a:pt x="358" y="26"/>
                </a:lnTo>
                <a:lnTo>
                  <a:pt x="332" y="38"/>
                </a:lnTo>
                <a:lnTo>
                  <a:pt x="320" y="38"/>
                </a:lnTo>
                <a:lnTo>
                  <a:pt x="294" y="38"/>
                </a:lnTo>
                <a:lnTo>
                  <a:pt x="281" y="51"/>
                </a:lnTo>
                <a:lnTo>
                  <a:pt x="256" y="51"/>
                </a:lnTo>
                <a:lnTo>
                  <a:pt x="243" y="51"/>
                </a:lnTo>
                <a:lnTo>
                  <a:pt x="230" y="64"/>
                </a:lnTo>
                <a:lnTo>
                  <a:pt x="217" y="64"/>
                </a:lnTo>
                <a:lnTo>
                  <a:pt x="192" y="77"/>
                </a:lnTo>
                <a:lnTo>
                  <a:pt x="179" y="77"/>
                </a:lnTo>
                <a:lnTo>
                  <a:pt x="166" y="89"/>
                </a:lnTo>
                <a:lnTo>
                  <a:pt x="153" y="89"/>
                </a:lnTo>
                <a:lnTo>
                  <a:pt x="140" y="102"/>
                </a:lnTo>
                <a:lnTo>
                  <a:pt x="128" y="102"/>
                </a:lnTo>
                <a:lnTo>
                  <a:pt x="115" y="115"/>
                </a:lnTo>
                <a:lnTo>
                  <a:pt x="102" y="115"/>
                </a:lnTo>
                <a:lnTo>
                  <a:pt x="89" y="128"/>
                </a:lnTo>
                <a:lnTo>
                  <a:pt x="76" y="128"/>
                </a:lnTo>
                <a:lnTo>
                  <a:pt x="64" y="140"/>
                </a:lnTo>
                <a:lnTo>
                  <a:pt x="51" y="140"/>
                </a:lnTo>
                <a:lnTo>
                  <a:pt x="51" y="153"/>
                </a:lnTo>
                <a:lnTo>
                  <a:pt x="38" y="166"/>
                </a:lnTo>
                <a:lnTo>
                  <a:pt x="38" y="166"/>
                </a:lnTo>
                <a:lnTo>
                  <a:pt x="25" y="179"/>
                </a:lnTo>
                <a:lnTo>
                  <a:pt x="25" y="191"/>
                </a:lnTo>
                <a:lnTo>
                  <a:pt x="12" y="191"/>
                </a:lnTo>
                <a:lnTo>
                  <a:pt x="12" y="204"/>
                </a:lnTo>
                <a:lnTo>
                  <a:pt x="12" y="217"/>
                </a:lnTo>
                <a:lnTo>
                  <a:pt x="0" y="217"/>
                </a:lnTo>
                <a:lnTo>
                  <a:pt x="0" y="230"/>
                </a:lnTo>
                <a:lnTo>
                  <a:pt x="0" y="242"/>
                </a:lnTo>
                <a:lnTo>
                  <a:pt x="0" y="255"/>
                </a:lnTo>
                <a:lnTo>
                  <a:pt x="0" y="255"/>
                </a:lnTo>
                <a:lnTo>
                  <a:pt x="0" y="255"/>
                </a:lnTo>
                <a:lnTo>
                  <a:pt x="0" y="268"/>
                </a:lnTo>
                <a:lnTo>
                  <a:pt x="0" y="280"/>
                </a:lnTo>
                <a:lnTo>
                  <a:pt x="12" y="280"/>
                </a:lnTo>
                <a:lnTo>
                  <a:pt x="12" y="293"/>
                </a:lnTo>
                <a:lnTo>
                  <a:pt x="12" y="306"/>
                </a:lnTo>
                <a:lnTo>
                  <a:pt x="25" y="306"/>
                </a:lnTo>
                <a:lnTo>
                  <a:pt x="25" y="319"/>
                </a:lnTo>
                <a:lnTo>
                  <a:pt x="38" y="331"/>
                </a:lnTo>
                <a:lnTo>
                  <a:pt x="38" y="331"/>
                </a:lnTo>
                <a:lnTo>
                  <a:pt x="51" y="344"/>
                </a:lnTo>
                <a:lnTo>
                  <a:pt x="51" y="357"/>
                </a:lnTo>
                <a:lnTo>
                  <a:pt x="64" y="357"/>
                </a:lnTo>
                <a:lnTo>
                  <a:pt x="76" y="370"/>
                </a:lnTo>
                <a:lnTo>
                  <a:pt x="89" y="370"/>
                </a:lnTo>
                <a:lnTo>
                  <a:pt x="102" y="382"/>
                </a:lnTo>
                <a:lnTo>
                  <a:pt x="115" y="382"/>
                </a:lnTo>
                <a:lnTo>
                  <a:pt x="128" y="395"/>
                </a:lnTo>
                <a:lnTo>
                  <a:pt x="140" y="408"/>
                </a:lnTo>
                <a:lnTo>
                  <a:pt x="153" y="408"/>
                </a:lnTo>
                <a:lnTo>
                  <a:pt x="166" y="421"/>
                </a:lnTo>
                <a:lnTo>
                  <a:pt x="179" y="421"/>
                </a:lnTo>
                <a:lnTo>
                  <a:pt x="192" y="421"/>
                </a:lnTo>
                <a:lnTo>
                  <a:pt x="217" y="433"/>
                </a:lnTo>
                <a:lnTo>
                  <a:pt x="230" y="433"/>
                </a:lnTo>
                <a:lnTo>
                  <a:pt x="243" y="446"/>
                </a:lnTo>
                <a:lnTo>
                  <a:pt x="256" y="446"/>
                </a:lnTo>
                <a:lnTo>
                  <a:pt x="281" y="459"/>
                </a:lnTo>
                <a:lnTo>
                  <a:pt x="294" y="459"/>
                </a:lnTo>
                <a:lnTo>
                  <a:pt x="320" y="459"/>
                </a:lnTo>
                <a:lnTo>
                  <a:pt x="332" y="472"/>
                </a:lnTo>
                <a:lnTo>
                  <a:pt x="358" y="472"/>
                </a:lnTo>
                <a:lnTo>
                  <a:pt x="371" y="472"/>
                </a:lnTo>
                <a:lnTo>
                  <a:pt x="396" y="472"/>
                </a:lnTo>
                <a:lnTo>
                  <a:pt x="422" y="484"/>
                </a:lnTo>
                <a:lnTo>
                  <a:pt x="435" y="484"/>
                </a:lnTo>
                <a:lnTo>
                  <a:pt x="460" y="484"/>
                </a:lnTo>
                <a:lnTo>
                  <a:pt x="486" y="484"/>
                </a:lnTo>
                <a:lnTo>
                  <a:pt x="499" y="484"/>
                </a:lnTo>
                <a:lnTo>
                  <a:pt x="524" y="484"/>
                </a:lnTo>
                <a:lnTo>
                  <a:pt x="550" y="484"/>
                </a:lnTo>
                <a:lnTo>
                  <a:pt x="563" y="497"/>
                </a:lnTo>
                <a:lnTo>
                  <a:pt x="588" y="497"/>
                </a:lnTo>
                <a:lnTo>
                  <a:pt x="614" y="497"/>
                </a:lnTo>
                <a:lnTo>
                  <a:pt x="614" y="497"/>
                </a:lnTo>
                <a:lnTo>
                  <a:pt x="640" y="497"/>
                </a:lnTo>
                <a:lnTo>
                  <a:pt x="665" y="497"/>
                </a:lnTo>
                <a:lnTo>
                  <a:pt x="678" y="484"/>
                </a:lnTo>
                <a:lnTo>
                  <a:pt x="704" y="484"/>
                </a:lnTo>
                <a:lnTo>
                  <a:pt x="729" y="484"/>
                </a:lnTo>
                <a:lnTo>
                  <a:pt x="755" y="484"/>
                </a:lnTo>
                <a:lnTo>
                  <a:pt x="768" y="484"/>
                </a:lnTo>
                <a:lnTo>
                  <a:pt x="793" y="484"/>
                </a:lnTo>
                <a:lnTo>
                  <a:pt x="819" y="484"/>
                </a:lnTo>
                <a:lnTo>
                  <a:pt x="832" y="472"/>
                </a:lnTo>
                <a:lnTo>
                  <a:pt x="857" y="472"/>
                </a:lnTo>
                <a:lnTo>
                  <a:pt x="870" y="472"/>
                </a:lnTo>
                <a:lnTo>
                  <a:pt x="896" y="472"/>
                </a:lnTo>
                <a:lnTo>
                  <a:pt x="908" y="459"/>
                </a:lnTo>
                <a:lnTo>
                  <a:pt x="934" y="459"/>
                </a:lnTo>
                <a:lnTo>
                  <a:pt x="947" y="459"/>
                </a:lnTo>
                <a:lnTo>
                  <a:pt x="972" y="446"/>
                </a:lnTo>
                <a:lnTo>
                  <a:pt x="985" y="446"/>
                </a:lnTo>
                <a:lnTo>
                  <a:pt x="998" y="433"/>
                </a:lnTo>
                <a:lnTo>
                  <a:pt x="1024" y="433"/>
                </a:lnTo>
                <a:lnTo>
                  <a:pt x="1036" y="421"/>
                </a:lnTo>
                <a:lnTo>
                  <a:pt x="1049" y="421"/>
                </a:lnTo>
                <a:lnTo>
                  <a:pt x="1062" y="421"/>
                </a:lnTo>
                <a:lnTo>
                  <a:pt x="1075" y="408"/>
                </a:lnTo>
                <a:lnTo>
                  <a:pt x="1088" y="408"/>
                </a:lnTo>
                <a:lnTo>
                  <a:pt x="1100" y="395"/>
                </a:lnTo>
                <a:lnTo>
                  <a:pt x="1113" y="382"/>
                </a:lnTo>
                <a:lnTo>
                  <a:pt x="1126" y="382"/>
                </a:lnTo>
                <a:lnTo>
                  <a:pt x="1139" y="370"/>
                </a:lnTo>
                <a:lnTo>
                  <a:pt x="1152" y="370"/>
                </a:lnTo>
                <a:lnTo>
                  <a:pt x="1164" y="357"/>
                </a:lnTo>
                <a:lnTo>
                  <a:pt x="1177" y="357"/>
                </a:lnTo>
                <a:lnTo>
                  <a:pt x="1177" y="344"/>
                </a:lnTo>
                <a:lnTo>
                  <a:pt x="1190" y="331"/>
                </a:lnTo>
                <a:lnTo>
                  <a:pt x="1203" y="331"/>
                </a:lnTo>
                <a:lnTo>
                  <a:pt x="1203" y="319"/>
                </a:lnTo>
                <a:lnTo>
                  <a:pt x="1216" y="306"/>
                </a:lnTo>
                <a:lnTo>
                  <a:pt x="1216" y="306"/>
                </a:lnTo>
                <a:lnTo>
                  <a:pt x="1216" y="293"/>
                </a:lnTo>
                <a:lnTo>
                  <a:pt x="1228" y="280"/>
                </a:lnTo>
                <a:lnTo>
                  <a:pt x="1228" y="280"/>
                </a:lnTo>
                <a:lnTo>
                  <a:pt x="1228" y="268"/>
                </a:lnTo>
                <a:lnTo>
                  <a:pt x="1228" y="255"/>
                </a:lnTo>
                <a:lnTo>
                  <a:pt x="1228" y="255"/>
                </a:lnTo>
                <a:lnTo>
                  <a:pt x="1228" y="255"/>
                </a:lnTo>
                <a:lnTo>
                  <a:pt x="1228" y="242"/>
                </a:lnTo>
                <a:lnTo>
                  <a:pt x="1228" y="230"/>
                </a:lnTo>
                <a:lnTo>
                  <a:pt x="1228" y="217"/>
                </a:lnTo>
                <a:lnTo>
                  <a:pt x="1228" y="217"/>
                </a:lnTo>
                <a:lnTo>
                  <a:pt x="1216" y="204"/>
                </a:lnTo>
                <a:lnTo>
                  <a:pt x="1216" y="191"/>
                </a:lnTo>
                <a:lnTo>
                  <a:pt x="1216" y="191"/>
                </a:lnTo>
                <a:lnTo>
                  <a:pt x="1203" y="179"/>
                </a:lnTo>
                <a:lnTo>
                  <a:pt x="1203" y="166"/>
                </a:lnTo>
                <a:lnTo>
                  <a:pt x="1190" y="166"/>
                </a:lnTo>
                <a:lnTo>
                  <a:pt x="1177" y="153"/>
                </a:lnTo>
                <a:lnTo>
                  <a:pt x="1177" y="140"/>
                </a:lnTo>
                <a:lnTo>
                  <a:pt x="1164" y="140"/>
                </a:lnTo>
                <a:lnTo>
                  <a:pt x="1152" y="128"/>
                </a:lnTo>
                <a:lnTo>
                  <a:pt x="1139" y="128"/>
                </a:lnTo>
                <a:lnTo>
                  <a:pt x="1126" y="115"/>
                </a:lnTo>
                <a:lnTo>
                  <a:pt x="1113" y="115"/>
                </a:lnTo>
                <a:lnTo>
                  <a:pt x="1100" y="102"/>
                </a:lnTo>
                <a:lnTo>
                  <a:pt x="1088" y="102"/>
                </a:lnTo>
                <a:lnTo>
                  <a:pt x="1075" y="89"/>
                </a:lnTo>
                <a:lnTo>
                  <a:pt x="1062" y="89"/>
                </a:lnTo>
                <a:lnTo>
                  <a:pt x="1049" y="77"/>
                </a:lnTo>
                <a:lnTo>
                  <a:pt x="1036" y="77"/>
                </a:lnTo>
                <a:lnTo>
                  <a:pt x="1024" y="64"/>
                </a:lnTo>
                <a:lnTo>
                  <a:pt x="998" y="64"/>
                </a:lnTo>
                <a:lnTo>
                  <a:pt x="985" y="51"/>
                </a:lnTo>
                <a:lnTo>
                  <a:pt x="972" y="51"/>
                </a:lnTo>
                <a:lnTo>
                  <a:pt x="947" y="51"/>
                </a:lnTo>
                <a:lnTo>
                  <a:pt x="934" y="38"/>
                </a:lnTo>
                <a:lnTo>
                  <a:pt x="908" y="38"/>
                </a:lnTo>
                <a:lnTo>
                  <a:pt x="896" y="38"/>
                </a:lnTo>
                <a:lnTo>
                  <a:pt x="870" y="26"/>
                </a:lnTo>
                <a:lnTo>
                  <a:pt x="857" y="26"/>
                </a:lnTo>
                <a:lnTo>
                  <a:pt x="832" y="26"/>
                </a:lnTo>
                <a:lnTo>
                  <a:pt x="819" y="13"/>
                </a:lnTo>
                <a:lnTo>
                  <a:pt x="793" y="13"/>
                </a:lnTo>
                <a:lnTo>
                  <a:pt x="768" y="13"/>
                </a:lnTo>
                <a:lnTo>
                  <a:pt x="755" y="13"/>
                </a:lnTo>
                <a:lnTo>
                  <a:pt x="729" y="13"/>
                </a:lnTo>
                <a:lnTo>
                  <a:pt x="704" y="13"/>
                </a:lnTo>
                <a:lnTo>
                  <a:pt x="678" y="13"/>
                </a:lnTo>
                <a:lnTo>
                  <a:pt x="665" y="13"/>
                </a:lnTo>
                <a:lnTo>
                  <a:pt x="640" y="0"/>
                </a:lnTo>
                <a:lnTo>
                  <a:pt x="614" y="0"/>
                </a:lnTo>
                <a:lnTo>
                  <a:pt x="614" y="0"/>
                </a:lnTo>
              </a:path>
            </a:pathLst>
          </a:custGeom>
          <a:noFill/>
          <a:ln w="0">
            <a:solidFill>
              <a:srgbClr val="79A1CC"/>
            </a:solidFill>
            <a:prstDash val="solid"/>
            <a:round/>
            <a:headEnd/>
            <a:tailEnd/>
          </a:ln>
        </p:spPr>
        <p:txBody>
          <a:bodyPr/>
          <a:lstStyle/>
          <a:p>
            <a:endParaRPr lang="en-US"/>
          </a:p>
        </p:txBody>
      </p:sp>
      <p:sp>
        <p:nvSpPr>
          <p:cNvPr id="148522" name="Freeform 42"/>
          <p:cNvSpPr>
            <a:spLocks/>
          </p:cNvSpPr>
          <p:nvPr/>
        </p:nvSpPr>
        <p:spPr bwMode="auto">
          <a:xfrm>
            <a:off x="3678238" y="5348288"/>
            <a:ext cx="1951037" cy="788987"/>
          </a:xfrm>
          <a:custGeom>
            <a:avLst/>
            <a:gdLst/>
            <a:ahLst/>
            <a:cxnLst>
              <a:cxn ang="0">
                <a:pos x="563" y="13"/>
              </a:cxn>
              <a:cxn ang="0">
                <a:pos x="499" y="13"/>
              </a:cxn>
              <a:cxn ang="0">
                <a:pos x="435" y="13"/>
              </a:cxn>
              <a:cxn ang="0">
                <a:pos x="371" y="26"/>
              </a:cxn>
              <a:cxn ang="0">
                <a:pos x="320" y="39"/>
              </a:cxn>
              <a:cxn ang="0">
                <a:pos x="256" y="51"/>
              </a:cxn>
              <a:cxn ang="0">
                <a:pos x="217" y="64"/>
              </a:cxn>
              <a:cxn ang="0">
                <a:pos x="166" y="90"/>
              </a:cxn>
              <a:cxn ang="0">
                <a:pos x="128" y="102"/>
              </a:cxn>
              <a:cxn ang="0">
                <a:pos x="89" y="128"/>
              </a:cxn>
              <a:cxn ang="0">
                <a:pos x="51" y="141"/>
              </a:cxn>
              <a:cxn ang="0">
                <a:pos x="38" y="166"/>
              </a:cxn>
              <a:cxn ang="0">
                <a:pos x="13" y="192"/>
              </a:cxn>
              <a:cxn ang="0">
                <a:pos x="0" y="217"/>
              </a:cxn>
              <a:cxn ang="0">
                <a:pos x="0" y="255"/>
              </a:cxn>
              <a:cxn ang="0">
                <a:pos x="0" y="268"/>
              </a:cxn>
              <a:cxn ang="0">
                <a:pos x="13" y="293"/>
              </a:cxn>
              <a:cxn ang="0">
                <a:pos x="25" y="319"/>
              </a:cxn>
              <a:cxn ang="0">
                <a:pos x="51" y="344"/>
              </a:cxn>
              <a:cxn ang="0">
                <a:pos x="77" y="370"/>
              </a:cxn>
              <a:cxn ang="0">
                <a:pos x="115" y="383"/>
              </a:cxn>
              <a:cxn ang="0">
                <a:pos x="153" y="408"/>
              </a:cxn>
              <a:cxn ang="0">
                <a:pos x="192" y="421"/>
              </a:cxn>
              <a:cxn ang="0">
                <a:pos x="243" y="446"/>
              </a:cxn>
              <a:cxn ang="0">
                <a:pos x="294" y="459"/>
              </a:cxn>
              <a:cxn ang="0">
                <a:pos x="358" y="472"/>
              </a:cxn>
              <a:cxn ang="0">
                <a:pos x="422" y="485"/>
              </a:cxn>
              <a:cxn ang="0">
                <a:pos x="486" y="485"/>
              </a:cxn>
              <a:cxn ang="0">
                <a:pos x="550" y="485"/>
              </a:cxn>
              <a:cxn ang="0">
                <a:pos x="614" y="497"/>
              </a:cxn>
              <a:cxn ang="0">
                <a:pos x="665" y="497"/>
              </a:cxn>
              <a:cxn ang="0">
                <a:pos x="729" y="485"/>
              </a:cxn>
              <a:cxn ang="0">
                <a:pos x="793" y="485"/>
              </a:cxn>
              <a:cxn ang="0">
                <a:pos x="857" y="472"/>
              </a:cxn>
              <a:cxn ang="0">
                <a:pos x="909" y="459"/>
              </a:cxn>
              <a:cxn ang="0">
                <a:pos x="973" y="446"/>
              </a:cxn>
              <a:cxn ang="0">
                <a:pos x="1024" y="434"/>
              </a:cxn>
              <a:cxn ang="0">
                <a:pos x="1062" y="421"/>
              </a:cxn>
              <a:cxn ang="0">
                <a:pos x="1101" y="395"/>
              </a:cxn>
              <a:cxn ang="0">
                <a:pos x="1139" y="370"/>
              </a:cxn>
              <a:cxn ang="0">
                <a:pos x="1177" y="357"/>
              </a:cxn>
              <a:cxn ang="0">
                <a:pos x="1203" y="332"/>
              </a:cxn>
              <a:cxn ang="0">
                <a:pos x="1216" y="306"/>
              </a:cxn>
              <a:cxn ang="0">
                <a:pos x="1229" y="281"/>
              </a:cxn>
              <a:cxn ang="0">
                <a:pos x="1229" y="255"/>
              </a:cxn>
              <a:cxn ang="0">
                <a:pos x="1229" y="230"/>
              </a:cxn>
              <a:cxn ang="0">
                <a:pos x="1216" y="204"/>
              </a:cxn>
              <a:cxn ang="0">
                <a:pos x="1203" y="179"/>
              </a:cxn>
              <a:cxn ang="0">
                <a:pos x="1177" y="153"/>
              </a:cxn>
              <a:cxn ang="0">
                <a:pos x="1152" y="128"/>
              </a:cxn>
              <a:cxn ang="0">
                <a:pos x="1113" y="115"/>
              </a:cxn>
              <a:cxn ang="0">
                <a:pos x="1075" y="90"/>
              </a:cxn>
              <a:cxn ang="0">
                <a:pos x="1037" y="77"/>
              </a:cxn>
              <a:cxn ang="0">
                <a:pos x="985" y="51"/>
              </a:cxn>
              <a:cxn ang="0">
                <a:pos x="934" y="39"/>
              </a:cxn>
              <a:cxn ang="0">
                <a:pos x="870" y="26"/>
              </a:cxn>
              <a:cxn ang="0">
                <a:pos x="819" y="13"/>
              </a:cxn>
              <a:cxn ang="0">
                <a:pos x="755" y="13"/>
              </a:cxn>
              <a:cxn ang="0">
                <a:pos x="678" y="13"/>
              </a:cxn>
              <a:cxn ang="0">
                <a:pos x="614" y="0"/>
              </a:cxn>
            </a:cxnLst>
            <a:rect l="0" t="0" r="r" b="b"/>
            <a:pathLst>
              <a:path w="1229" h="497">
                <a:moveTo>
                  <a:pt x="614" y="0"/>
                </a:moveTo>
                <a:lnTo>
                  <a:pt x="589" y="0"/>
                </a:lnTo>
                <a:lnTo>
                  <a:pt x="563" y="13"/>
                </a:lnTo>
                <a:lnTo>
                  <a:pt x="550" y="13"/>
                </a:lnTo>
                <a:lnTo>
                  <a:pt x="525" y="13"/>
                </a:lnTo>
                <a:lnTo>
                  <a:pt x="499" y="13"/>
                </a:lnTo>
                <a:lnTo>
                  <a:pt x="486" y="13"/>
                </a:lnTo>
                <a:lnTo>
                  <a:pt x="461" y="13"/>
                </a:lnTo>
                <a:lnTo>
                  <a:pt x="435" y="13"/>
                </a:lnTo>
                <a:lnTo>
                  <a:pt x="422" y="13"/>
                </a:lnTo>
                <a:lnTo>
                  <a:pt x="397" y="26"/>
                </a:lnTo>
                <a:lnTo>
                  <a:pt x="371" y="26"/>
                </a:lnTo>
                <a:lnTo>
                  <a:pt x="358" y="26"/>
                </a:lnTo>
                <a:lnTo>
                  <a:pt x="333" y="39"/>
                </a:lnTo>
                <a:lnTo>
                  <a:pt x="320" y="39"/>
                </a:lnTo>
                <a:lnTo>
                  <a:pt x="294" y="39"/>
                </a:lnTo>
                <a:lnTo>
                  <a:pt x="281" y="51"/>
                </a:lnTo>
                <a:lnTo>
                  <a:pt x="256" y="51"/>
                </a:lnTo>
                <a:lnTo>
                  <a:pt x="243" y="51"/>
                </a:lnTo>
                <a:lnTo>
                  <a:pt x="230" y="64"/>
                </a:lnTo>
                <a:lnTo>
                  <a:pt x="217" y="64"/>
                </a:lnTo>
                <a:lnTo>
                  <a:pt x="192" y="77"/>
                </a:lnTo>
                <a:lnTo>
                  <a:pt x="179" y="77"/>
                </a:lnTo>
                <a:lnTo>
                  <a:pt x="166" y="90"/>
                </a:lnTo>
                <a:lnTo>
                  <a:pt x="153" y="90"/>
                </a:lnTo>
                <a:lnTo>
                  <a:pt x="141" y="102"/>
                </a:lnTo>
                <a:lnTo>
                  <a:pt x="128" y="102"/>
                </a:lnTo>
                <a:lnTo>
                  <a:pt x="115" y="115"/>
                </a:lnTo>
                <a:lnTo>
                  <a:pt x="102" y="115"/>
                </a:lnTo>
                <a:lnTo>
                  <a:pt x="89" y="128"/>
                </a:lnTo>
                <a:lnTo>
                  <a:pt x="77" y="128"/>
                </a:lnTo>
                <a:lnTo>
                  <a:pt x="64" y="141"/>
                </a:lnTo>
                <a:lnTo>
                  <a:pt x="51" y="141"/>
                </a:lnTo>
                <a:lnTo>
                  <a:pt x="51" y="153"/>
                </a:lnTo>
                <a:lnTo>
                  <a:pt x="38" y="166"/>
                </a:lnTo>
                <a:lnTo>
                  <a:pt x="38" y="166"/>
                </a:lnTo>
                <a:lnTo>
                  <a:pt x="25" y="179"/>
                </a:lnTo>
                <a:lnTo>
                  <a:pt x="25" y="192"/>
                </a:lnTo>
                <a:lnTo>
                  <a:pt x="13" y="192"/>
                </a:lnTo>
                <a:lnTo>
                  <a:pt x="13" y="204"/>
                </a:lnTo>
                <a:lnTo>
                  <a:pt x="13" y="217"/>
                </a:lnTo>
                <a:lnTo>
                  <a:pt x="0" y="217"/>
                </a:lnTo>
                <a:lnTo>
                  <a:pt x="0" y="230"/>
                </a:lnTo>
                <a:lnTo>
                  <a:pt x="0" y="243"/>
                </a:lnTo>
                <a:lnTo>
                  <a:pt x="0" y="255"/>
                </a:lnTo>
                <a:lnTo>
                  <a:pt x="0" y="255"/>
                </a:lnTo>
                <a:lnTo>
                  <a:pt x="0" y="255"/>
                </a:lnTo>
                <a:lnTo>
                  <a:pt x="0" y="268"/>
                </a:lnTo>
                <a:lnTo>
                  <a:pt x="0" y="281"/>
                </a:lnTo>
                <a:lnTo>
                  <a:pt x="13" y="281"/>
                </a:lnTo>
                <a:lnTo>
                  <a:pt x="13" y="293"/>
                </a:lnTo>
                <a:lnTo>
                  <a:pt x="13" y="306"/>
                </a:lnTo>
                <a:lnTo>
                  <a:pt x="25" y="306"/>
                </a:lnTo>
                <a:lnTo>
                  <a:pt x="25" y="319"/>
                </a:lnTo>
                <a:lnTo>
                  <a:pt x="38" y="332"/>
                </a:lnTo>
                <a:lnTo>
                  <a:pt x="38" y="332"/>
                </a:lnTo>
                <a:lnTo>
                  <a:pt x="51" y="344"/>
                </a:lnTo>
                <a:lnTo>
                  <a:pt x="51" y="357"/>
                </a:lnTo>
                <a:lnTo>
                  <a:pt x="64" y="357"/>
                </a:lnTo>
                <a:lnTo>
                  <a:pt x="77" y="370"/>
                </a:lnTo>
                <a:lnTo>
                  <a:pt x="89" y="370"/>
                </a:lnTo>
                <a:lnTo>
                  <a:pt x="102" y="383"/>
                </a:lnTo>
                <a:lnTo>
                  <a:pt x="115" y="383"/>
                </a:lnTo>
                <a:lnTo>
                  <a:pt x="128" y="395"/>
                </a:lnTo>
                <a:lnTo>
                  <a:pt x="141" y="408"/>
                </a:lnTo>
                <a:lnTo>
                  <a:pt x="153" y="408"/>
                </a:lnTo>
                <a:lnTo>
                  <a:pt x="166" y="421"/>
                </a:lnTo>
                <a:lnTo>
                  <a:pt x="179" y="421"/>
                </a:lnTo>
                <a:lnTo>
                  <a:pt x="192" y="421"/>
                </a:lnTo>
                <a:lnTo>
                  <a:pt x="217" y="434"/>
                </a:lnTo>
                <a:lnTo>
                  <a:pt x="230" y="434"/>
                </a:lnTo>
                <a:lnTo>
                  <a:pt x="243" y="446"/>
                </a:lnTo>
                <a:lnTo>
                  <a:pt x="256" y="446"/>
                </a:lnTo>
                <a:lnTo>
                  <a:pt x="281" y="459"/>
                </a:lnTo>
                <a:lnTo>
                  <a:pt x="294" y="459"/>
                </a:lnTo>
                <a:lnTo>
                  <a:pt x="320" y="459"/>
                </a:lnTo>
                <a:lnTo>
                  <a:pt x="333" y="472"/>
                </a:lnTo>
                <a:lnTo>
                  <a:pt x="358" y="472"/>
                </a:lnTo>
                <a:lnTo>
                  <a:pt x="371" y="472"/>
                </a:lnTo>
                <a:lnTo>
                  <a:pt x="397" y="472"/>
                </a:lnTo>
                <a:lnTo>
                  <a:pt x="422" y="485"/>
                </a:lnTo>
                <a:lnTo>
                  <a:pt x="435" y="485"/>
                </a:lnTo>
                <a:lnTo>
                  <a:pt x="461" y="485"/>
                </a:lnTo>
                <a:lnTo>
                  <a:pt x="486" y="485"/>
                </a:lnTo>
                <a:lnTo>
                  <a:pt x="499" y="485"/>
                </a:lnTo>
                <a:lnTo>
                  <a:pt x="525" y="485"/>
                </a:lnTo>
                <a:lnTo>
                  <a:pt x="550" y="485"/>
                </a:lnTo>
                <a:lnTo>
                  <a:pt x="563" y="497"/>
                </a:lnTo>
                <a:lnTo>
                  <a:pt x="589" y="497"/>
                </a:lnTo>
                <a:lnTo>
                  <a:pt x="614" y="497"/>
                </a:lnTo>
                <a:lnTo>
                  <a:pt x="614" y="497"/>
                </a:lnTo>
                <a:lnTo>
                  <a:pt x="640" y="497"/>
                </a:lnTo>
                <a:lnTo>
                  <a:pt x="665" y="497"/>
                </a:lnTo>
                <a:lnTo>
                  <a:pt x="678" y="485"/>
                </a:lnTo>
                <a:lnTo>
                  <a:pt x="704" y="485"/>
                </a:lnTo>
                <a:lnTo>
                  <a:pt x="729" y="485"/>
                </a:lnTo>
                <a:lnTo>
                  <a:pt x="755" y="485"/>
                </a:lnTo>
                <a:lnTo>
                  <a:pt x="768" y="485"/>
                </a:lnTo>
                <a:lnTo>
                  <a:pt x="793" y="485"/>
                </a:lnTo>
                <a:lnTo>
                  <a:pt x="819" y="485"/>
                </a:lnTo>
                <a:lnTo>
                  <a:pt x="832" y="472"/>
                </a:lnTo>
                <a:lnTo>
                  <a:pt x="857" y="472"/>
                </a:lnTo>
                <a:lnTo>
                  <a:pt x="870" y="472"/>
                </a:lnTo>
                <a:lnTo>
                  <a:pt x="896" y="472"/>
                </a:lnTo>
                <a:lnTo>
                  <a:pt x="909" y="459"/>
                </a:lnTo>
                <a:lnTo>
                  <a:pt x="934" y="459"/>
                </a:lnTo>
                <a:lnTo>
                  <a:pt x="947" y="459"/>
                </a:lnTo>
                <a:lnTo>
                  <a:pt x="973" y="446"/>
                </a:lnTo>
                <a:lnTo>
                  <a:pt x="985" y="446"/>
                </a:lnTo>
                <a:lnTo>
                  <a:pt x="998" y="434"/>
                </a:lnTo>
                <a:lnTo>
                  <a:pt x="1024" y="434"/>
                </a:lnTo>
                <a:lnTo>
                  <a:pt x="1037" y="421"/>
                </a:lnTo>
                <a:lnTo>
                  <a:pt x="1049" y="421"/>
                </a:lnTo>
                <a:lnTo>
                  <a:pt x="1062" y="421"/>
                </a:lnTo>
                <a:lnTo>
                  <a:pt x="1075" y="408"/>
                </a:lnTo>
                <a:lnTo>
                  <a:pt x="1088" y="408"/>
                </a:lnTo>
                <a:lnTo>
                  <a:pt x="1101" y="395"/>
                </a:lnTo>
                <a:lnTo>
                  <a:pt x="1113" y="383"/>
                </a:lnTo>
                <a:lnTo>
                  <a:pt x="1126" y="383"/>
                </a:lnTo>
                <a:lnTo>
                  <a:pt x="1139" y="370"/>
                </a:lnTo>
                <a:lnTo>
                  <a:pt x="1152" y="370"/>
                </a:lnTo>
                <a:lnTo>
                  <a:pt x="1165" y="357"/>
                </a:lnTo>
                <a:lnTo>
                  <a:pt x="1177" y="357"/>
                </a:lnTo>
                <a:lnTo>
                  <a:pt x="1177" y="344"/>
                </a:lnTo>
                <a:lnTo>
                  <a:pt x="1190" y="332"/>
                </a:lnTo>
                <a:lnTo>
                  <a:pt x="1203" y="332"/>
                </a:lnTo>
                <a:lnTo>
                  <a:pt x="1203" y="319"/>
                </a:lnTo>
                <a:lnTo>
                  <a:pt x="1216" y="306"/>
                </a:lnTo>
                <a:lnTo>
                  <a:pt x="1216" y="306"/>
                </a:lnTo>
                <a:lnTo>
                  <a:pt x="1216" y="293"/>
                </a:lnTo>
                <a:lnTo>
                  <a:pt x="1229" y="281"/>
                </a:lnTo>
                <a:lnTo>
                  <a:pt x="1229" y="281"/>
                </a:lnTo>
                <a:lnTo>
                  <a:pt x="1229" y="268"/>
                </a:lnTo>
                <a:lnTo>
                  <a:pt x="1229" y="255"/>
                </a:lnTo>
                <a:lnTo>
                  <a:pt x="1229" y="255"/>
                </a:lnTo>
                <a:lnTo>
                  <a:pt x="1229" y="255"/>
                </a:lnTo>
                <a:lnTo>
                  <a:pt x="1229" y="243"/>
                </a:lnTo>
                <a:lnTo>
                  <a:pt x="1229" y="230"/>
                </a:lnTo>
                <a:lnTo>
                  <a:pt x="1229" y="217"/>
                </a:lnTo>
                <a:lnTo>
                  <a:pt x="1229" y="217"/>
                </a:lnTo>
                <a:lnTo>
                  <a:pt x="1216" y="204"/>
                </a:lnTo>
                <a:lnTo>
                  <a:pt x="1216" y="192"/>
                </a:lnTo>
                <a:lnTo>
                  <a:pt x="1216" y="192"/>
                </a:lnTo>
                <a:lnTo>
                  <a:pt x="1203" y="179"/>
                </a:lnTo>
                <a:lnTo>
                  <a:pt x="1203" y="166"/>
                </a:lnTo>
                <a:lnTo>
                  <a:pt x="1190" y="166"/>
                </a:lnTo>
                <a:lnTo>
                  <a:pt x="1177" y="153"/>
                </a:lnTo>
                <a:lnTo>
                  <a:pt x="1177" y="141"/>
                </a:lnTo>
                <a:lnTo>
                  <a:pt x="1165" y="141"/>
                </a:lnTo>
                <a:lnTo>
                  <a:pt x="1152" y="128"/>
                </a:lnTo>
                <a:lnTo>
                  <a:pt x="1139" y="128"/>
                </a:lnTo>
                <a:lnTo>
                  <a:pt x="1126" y="115"/>
                </a:lnTo>
                <a:lnTo>
                  <a:pt x="1113" y="115"/>
                </a:lnTo>
                <a:lnTo>
                  <a:pt x="1101" y="102"/>
                </a:lnTo>
                <a:lnTo>
                  <a:pt x="1088" y="102"/>
                </a:lnTo>
                <a:lnTo>
                  <a:pt x="1075" y="90"/>
                </a:lnTo>
                <a:lnTo>
                  <a:pt x="1062" y="90"/>
                </a:lnTo>
                <a:lnTo>
                  <a:pt x="1049" y="77"/>
                </a:lnTo>
                <a:lnTo>
                  <a:pt x="1037" y="77"/>
                </a:lnTo>
                <a:lnTo>
                  <a:pt x="1024" y="64"/>
                </a:lnTo>
                <a:lnTo>
                  <a:pt x="998" y="64"/>
                </a:lnTo>
                <a:lnTo>
                  <a:pt x="985" y="51"/>
                </a:lnTo>
                <a:lnTo>
                  <a:pt x="973" y="51"/>
                </a:lnTo>
                <a:lnTo>
                  <a:pt x="947" y="51"/>
                </a:lnTo>
                <a:lnTo>
                  <a:pt x="934" y="39"/>
                </a:lnTo>
                <a:lnTo>
                  <a:pt x="909" y="39"/>
                </a:lnTo>
                <a:lnTo>
                  <a:pt x="896" y="39"/>
                </a:lnTo>
                <a:lnTo>
                  <a:pt x="870" y="26"/>
                </a:lnTo>
                <a:lnTo>
                  <a:pt x="857" y="26"/>
                </a:lnTo>
                <a:lnTo>
                  <a:pt x="832" y="26"/>
                </a:lnTo>
                <a:lnTo>
                  <a:pt x="819" y="13"/>
                </a:lnTo>
                <a:lnTo>
                  <a:pt x="793" y="13"/>
                </a:lnTo>
                <a:lnTo>
                  <a:pt x="768" y="13"/>
                </a:lnTo>
                <a:lnTo>
                  <a:pt x="755" y="13"/>
                </a:lnTo>
                <a:lnTo>
                  <a:pt x="729" y="13"/>
                </a:lnTo>
                <a:lnTo>
                  <a:pt x="704" y="13"/>
                </a:lnTo>
                <a:lnTo>
                  <a:pt x="678" y="13"/>
                </a:lnTo>
                <a:lnTo>
                  <a:pt x="665" y="13"/>
                </a:lnTo>
                <a:lnTo>
                  <a:pt x="640" y="0"/>
                </a:lnTo>
                <a:lnTo>
                  <a:pt x="614" y="0"/>
                </a:lnTo>
                <a:lnTo>
                  <a:pt x="614" y="0"/>
                </a:lnTo>
                <a:close/>
              </a:path>
            </a:pathLst>
          </a:custGeom>
          <a:solidFill>
            <a:srgbClr val="D0DEED"/>
          </a:solidFill>
          <a:ln w="9525">
            <a:noFill/>
            <a:round/>
            <a:headEnd/>
            <a:tailEnd/>
          </a:ln>
        </p:spPr>
        <p:txBody>
          <a:bodyPr/>
          <a:lstStyle/>
          <a:p>
            <a:endParaRPr lang="en-US"/>
          </a:p>
        </p:txBody>
      </p:sp>
      <p:sp>
        <p:nvSpPr>
          <p:cNvPr id="148523" name="Freeform 43"/>
          <p:cNvSpPr>
            <a:spLocks/>
          </p:cNvSpPr>
          <p:nvPr/>
        </p:nvSpPr>
        <p:spPr bwMode="auto">
          <a:xfrm>
            <a:off x="3678238" y="5348288"/>
            <a:ext cx="1951037" cy="788987"/>
          </a:xfrm>
          <a:custGeom>
            <a:avLst/>
            <a:gdLst/>
            <a:ahLst/>
            <a:cxnLst>
              <a:cxn ang="0">
                <a:pos x="563" y="13"/>
              </a:cxn>
              <a:cxn ang="0">
                <a:pos x="499" y="13"/>
              </a:cxn>
              <a:cxn ang="0">
                <a:pos x="435" y="13"/>
              </a:cxn>
              <a:cxn ang="0">
                <a:pos x="371" y="26"/>
              </a:cxn>
              <a:cxn ang="0">
                <a:pos x="320" y="39"/>
              </a:cxn>
              <a:cxn ang="0">
                <a:pos x="256" y="51"/>
              </a:cxn>
              <a:cxn ang="0">
                <a:pos x="217" y="64"/>
              </a:cxn>
              <a:cxn ang="0">
                <a:pos x="166" y="90"/>
              </a:cxn>
              <a:cxn ang="0">
                <a:pos x="128" y="102"/>
              </a:cxn>
              <a:cxn ang="0">
                <a:pos x="89" y="128"/>
              </a:cxn>
              <a:cxn ang="0">
                <a:pos x="51" y="141"/>
              </a:cxn>
              <a:cxn ang="0">
                <a:pos x="38" y="166"/>
              </a:cxn>
              <a:cxn ang="0">
                <a:pos x="13" y="192"/>
              </a:cxn>
              <a:cxn ang="0">
                <a:pos x="0" y="217"/>
              </a:cxn>
              <a:cxn ang="0">
                <a:pos x="0" y="255"/>
              </a:cxn>
              <a:cxn ang="0">
                <a:pos x="0" y="268"/>
              </a:cxn>
              <a:cxn ang="0">
                <a:pos x="13" y="293"/>
              </a:cxn>
              <a:cxn ang="0">
                <a:pos x="25" y="319"/>
              </a:cxn>
              <a:cxn ang="0">
                <a:pos x="51" y="344"/>
              </a:cxn>
              <a:cxn ang="0">
                <a:pos x="77" y="370"/>
              </a:cxn>
              <a:cxn ang="0">
                <a:pos x="115" y="383"/>
              </a:cxn>
              <a:cxn ang="0">
                <a:pos x="153" y="408"/>
              </a:cxn>
              <a:cxn ang="0">
                <a:pos x="192" y="421"/>
              </a:cxn>
              <a:cxn ang="0">
                <a:pos x="243" y="446"/>
              </a:cxn>
              <a:cxn ang="0">
                <a:pos x="294" y="459"/>
              </a:cxn>
              <a:cxn ang="0">
                <a:pos x="358" y="472"/>
              </a:cxn>
              <a:cxn ang="0">
                <a:pos x="422" y="485"/>
              </a:cxn>
              <a:cxn ang="0">
                <a:pos x="486" y="485"/>
              </a:cxn>
              <a:cxn ang="0">
                <a:pos x="550" y="485"/>
              </a:cxn>
              <a:cxn ang="0">
                <a:pos x="614" y="497"/>
              </a:cxn>
              <a:cxn ang="0">
                <a:pos x="665" y="497"/>
              </a:cxn>
              <a:cxn ang="0">
                <a:pos x="729" y="485"/>
              </a:cxn>
              <a:cxn ang="0">
                <a:pos x="793" y="485"/>
              </a:cxn>
              <a:cxn ang="0">
                <a:pos x="857" y="472"/>
              </a:cxn>
              <a:cxn ang="0">
                <a:pos x="909" y="459"/>
              </a:cxn>
              <a:cxn ang="0">
                <a:pos x="973" y="446"/>
              </a:cxn>
              <a:cxn ang="0">
                <a:pos x="1024" y="434"/>
              </a:cxn>
              <a:cxn ang="0">
                <a:pos x="1062" y="421"/>
              </a:cxn>
              <a:cxn ang="0">
                <a:pos x="1101" y="395"/>
              </a:cxn>
              <a:cxn ang="0">
                <a:pos x="1139" y="370"/>
              </a:cxn>
              <a:cxn ang="0">
                <a:pos x="1177" y="357"/>
              </a:cxn>
              <a:cxn ang="0">
                <a:pos x="1203" y="332"/>
              </a:cxn>
              <a:cxn ang="0">
                <a:pos x="1216" y="306"/>
              </a:cxn>
              <a:cxn ang="0">
                <a:pos x="1229" y="281"/>
              </a:cxn>
              <a:cxn ang="0">
                <a:pos x="1229" y="255"/>
              </a:cxn>
              <a:cxn ang="0">
                <a:pos x="1229" y="230"/>
              </a:cxn>
              <a:cxn ang="0">
                <a:pos x="1216" y="204"/>
              </a:cxn>
              <a:cxn ang="0">
                <a:pos x="1203" y="179"/>
              </a:cxn>
              <a:cxn ang="0">
                <a:pos x="1177" y="153"/>
              </a:cxn>
              <a:cxn ang="0">
                <a:pos x="1152" y="128"/>
              </a:cxn>
              <a:cxn ang="0">
                <a:pos x="1113" y="115"/>
              </a:cxn>
              <a:cxn ang="0">
                <a:pos x="1075" y="90"/>
              </a:cxn>
              <a:cxn ang="0">
                <a:pos x="1037" y="77"/>
              </a:cxn>
              <a:cxn ang="0">
                <a:pos x="985" y="51"/>
              </a:cxn>
              <a:cxn ang="0">
                <a:pos x="934" y="39"/>
              </a:cxn>
              <a:cxn ang="0">
                <a:pos x="870" y="26"/>
              </a:cxn>
              <a:cxn ang="0">
                <a:pos x="819" y="13"/>
              </a:cxn>
              <a:cxn ang="0">
                <a:pos x="755" y="13"/>
              </a:cxn>
              <a:cxn ang="0">
                <a:pos x="678" y="13"/>
              </a:cxn>
              <a:cxn ang="0">
                <a:pos x="614" y="0"/>
              </a:cxn>
            </a:cxnLst>
            <a:rect l="0" t="0" r="r" b="b"/>
            <a:pathLst>
              <a:path w="1229" h="497">
                <a:moveTo>
                  <a:pt x="614" y="0"/>
                </a:moveTo>
                <a:lnTo>
                  <a:pt x="589" y="0"/>
                </a:lnTo>
                <a:lnTo>
                  <a:pt x="563" y="13"/>
                </a:lnTo>
                <a:lnTo>
                  <a:pt x="550" y="13"/>
                </a:lnTo>
                <a:lnTo>
                  <a:pt x="525" y="13"/>
                </a:lnTo>
                <a:lnTo>
                  <a:pt x="499" y="13"/>
                </a:lnTo>
                <a:lnTo>
                  <a:pt x="486" y="13"/>
                </a:lnTo>
                <a:lnTo>
                  <a:pt x="461" y="13"/>
                </a:lnTo>
                <a:lnTo>
                  <a:pt x="435" y="13"/>
                </a:lnTo>
                <a:lnTo>
                  <a:pt x="422" y="13"/>
                </a:lnTo>
                <a:lnTo>
                  <a:pt x="397" y="26"/>
                </a:lnTo>
                <a:lnTo>
                  <a:pt x="371" y="26"/>
                </a:lnTo>
                <a:lnTo>
                  <a:pt x="358" y="26"/>
                </a:lnTo>
                <a:lnTo>
                  <a:pt x="333" y="39"/>
                </a:lnTo>
                <a:lnTo>
                  <a:pt x="320" y="39"/>
                </a:lnTo>
                <a:lnTo>
                  <a:pt x="294" y="39"/>
                </a:lnTo>
                <a:lnTo>
                  <a:pt x="281" y="51"/>
                </a:lnTo>
                <a:lnTo>
                  <a:pt x="256" y="51"/>
                </a:lnTo>
                <a:lnTo>
                  <a:pt x="243" y="51"/>
                </a:lnTo>
                <a:lnTo>
                  <a:pt x="230" y="64"/>
                </a:lnTo>
                <a:lnTo>
                  <a:pt x="217" y="64"/>
                </a:lnTo>
                <a:lnTo>
                  <a:pt x="192" y="77"/>
                </a:lnTo>
                <a:lnTo>
                  <a:pt x="179" y="77"/>
                </a:lnTo>
                <a:lnTo>
                  <a:pt x="166" y="90"/>
                </a:lnTo>
                <a:lnTo>
                  <a:pt x="153" y="90"/>
                </a:lnTo>
                <a:lnTo>
                  <a:pt x="141" y="102"/>
                </a:lnTo>
                <a:lnTo>
                  <a:pt x="128" y="102"/>
                </a:lnTo>
                <a:lnTo>
                  <a:pt x="115" y="115"/>
                </a:lnTo>
                <a:lnTo>
                  <a:pt x="102" y="115"/>
                </a:lnTo>
                <a:lnTo>
                  <a:pt x="89" y="128"/>
                </a:lnTo>
                <a:lnTo>
                  <a:pt x="77" y="128"/>
                </a:lnTo>
                <a:lnTo>
                  <a:pt x="64" y="141"/>
                </a:lnTo>
                <a:lnTo>
                  <a:pt x="51" y="141"/>
                </a:lnTo>
                <a:lnTo>
                  <a:pt x="51" y="153"/>
                </a:lnTo>
                <a:lnTo>
                  <a:pt x="38" y="166"/>
                </a:lnTo>
                <a:lnTo>
                  <a:pt x="38" y="166"/>
                </a:lnTo>
                <a:lnTo>
                  <a:pt x="25" y="179"/>
                </a:lnTo>
                <a:lnTo>
                  <a:pt x="25" y="192"/>
                </a:lnTo>
                <a:lnTo>
                  <a:pt x="13" y="192"/>
                </a:lnTo>
                <a:lnTo>
                  <a:pt x="13" y="204"/>
                </a:lnTo>
                <a:lnTo>
                  <a:pt x="13" y="217"/>
                </a:lnTo>
                <a:lnTo>
                  <a:pt x="0" y="217"/>
                </a:lnTo>
                <a:lnTo>
                  <a:pt x="0" y="230"/>
                </a:lnTo>
                <a:lnTo>
                  <a:pt x="0" y="243"/>
                </a:lnTo>
                <a:lnTo>
                  <a:pt x="0" y="255"/>
                </a:lnTo>
                <a:lnTo>
                  <a:pt x="0" y="255"/>
                </a:lnTo>
                <a:lnTo>
                  <a:pt x="0" y="255"/>
                </a:lnTo>
                <a:lnTo>
                  <a:pt x="0" y="268"/>
                </a:lnTo>
                <a:lnTo>
                  <a:pt x="0" y="281"/>
                </a:lnTo>
                <a:lnTo>
                  <a:pt x="13" y="281"/>
                </a:lnTo>
                <a:lnTo>
                  <a:pt x="13" y="293"/>
                </a:lnTo>
                <a:lnTo>
                  <a:pt x="13" y="306"/>
                </a:lnTo>
                <a:lnTo>
                  <a:pt x="25" y="306"/>
                </a:lnTo>
                <a:lnTo>
                  <a:pt x="25" y="319"/>
                </a:lnTo>
                <a:lnTo>
                  <a:pt x="38" y="332"/>
                </a:lnTo>
                <a:lnTo>
                  <a:pt x="38" y="332"/>
                </a:lnTo>
                <a:lnTo>
                  <a:pt x="51" y="344"/>
                </a:lnTo>
                <a:lnTo>
                  <a:pt x="51" y="357"/>
                </a:lnTo>
                <a:lnTo>
                  <a:pt x="64" y="357"/>
                </a:lnTo>
                <a:lnTo>
                  <a:pt x="77" y="370"/>
                </a:lnTo>
                <a:lnTo>
                  <a:pt x="89" y="370"/>
                </a:lnTo>
                <a:lnTo>
                  <a:pt x="102" y="383"/>
                </a:lnTo>
                <a:lnTo>
                  <a:pt x="115" y="383"/>
                </a:lnTo>
                <a:lnTo>
                  <a:pt x="128" y="395"/>
                </a:lnTo>
                <a:lnTo>
                  <a:pt x="141" y="408"/>
                </a:lnTo>
                <a:lnTo>
                  <a:pt x="153" y="408"/>
                </a:lnTo>
                <a:lnTo>
                  <a:pt x="166" y="421"/>
                </a:lnTo>
                <a:lnTo>
                  <a:pt x="179" y="421"/>
                </a:lnTo>
                <a:lnTo>
                  <a:pt x="192" y="421"/>
                </a:lnTo>
                <a:lnTo>
                  <a:pt x="217" y="434"/>
                </a:lnTo>
                <a:lnTo>
                  <a:pt x="230" y="434"/>
                </a:lnTo>
                <a:lnTo>
                  <a:pt x="243" y="446"/>
                </a:lnTo>
                <a:lnTo>
                  <a:pt x="256" y="446"/>
                </a:lnTo>
                <a:lnTo>
                  <a:pt x="281" y="459"/>
                </a:lnTo>
                <a:lnTo>
                  <a:pt x="294" y="459"/>
                </a:lnTo>
                <a:lnTo>
                  <a:pt x="320" y="459"/>
                </a:lnTo>
                <a:lnTo>
                  <a:pt x="333" y="472"/>
                </a:lnTo>
                <a:lnTo>
                  <a:pt x="358" y="472"/>
                </a:lnTo>
                <a:lnTo>
                  <a:pt x="371" y="472"/>
                </a:lnTo>
                <a:lnTo>
                  <a:pt x="397" y="472"/>
                </a:lnTo>
                <a:lnTo>
                  <a:pt x="422" y="485"/>
                </a:lnTo>
                <a:lnTo>
                  <a:pt x="435" y="485"/>
                </a:lnTo>
                <a:lnTo>
                  <a:pt x="461" y="485"/>
                </a:lnTo>
                <a:lnTo>
                  <a:pt x="486" y="485"/>
                </a:lnTo>
                <a:lnTo>
                  <a:pt x="499" y="485"/>
                </a:lnTo>
                <a:lnTo>
                  <a:pt x="525" y="485"/>
                </a:lnTo>
                <a:lnTo>
                  <a:pt x="550" y="485"/>
                </a:lnTo>
                <a:lnTo>
                  <a:pt x="563" y="497"/>
                </a:lnTo>
                <a:lnTo>
                  <a:pt x="589" y="497"/>
                </a:lnTo>
                <a:lnTo>
                  <a:pt x="614" y="497"/>
                </a:lnTo>
                <a:lnTo>
                  <a:pt x="614" y="497"/>
                </a:lnTo>
                <a:lnTo>
                  <a:pt x="640" y="497"/>
                </a:lnTo>
                <a:lnTo>
                  <a:pt x="665" y="497"/>
                </a:lnTo>
                <a:lnTo>
                  <a:pt x="678" y="485"/>
                </a:lnTo>
                <a:lnTo>
                  <a:pt x="704" y="485"/>
                </a:lnTo>
                <a:lnTo>
                  <a:pt x="729" y="485"/>
                </a:lnTo>
                <a:lnTo>
                  <a:pt x="755" y="485"/>
                </a:lnTo>
                <a:lnTo>
                  <a:pt x="768" y="485"/>
                </a:lnTo>
                <a:lnTo>
                  <a:pt x="793" y="485"/>
                </a:lnTo>
                <a:lnTo>
                  <a:pt x="819" y="485"/>
                </a:lnTo>
                <a:lnTo>
                  <a:pt x="832" y="472"/>
                </a:lnTo>
                <a:lnTo>
                  <a:pt x="857" y="472"/>
                </a:lnTo>
                <a:lnTo>
                  <a:pt x="870" y="472"/>
                </a:lnTo>
                <a:lnTo>
                  <a:pt x="896" y="472"/>
                </a:lnTo>
                <a:lnTo>
                  <a:pt x="909" y="459"/>
                </a:lnTo>
                <a:lnTo>
                  <a:pt x="934" y="459"/>
                </a:lnTo>
                <a:lnTo>
                  <a:pt x="947" y="459"/>
                </a:lnTo>
                <a:lnTo>
                  <a:pt x="973" y="446"/>
                </a:lnTo>
                <a:lnTo>
                  <a:pt x="985" y="446"/>
                </a:lnTo>
                <a:lnTo>
                  <a:pt x="998" y="434"/>
                </a:lnTo>
                <a:lnTo>
                  <a:pt x="1024" y="434"/>
                </a:lnTo>
                <a:lnTo>
                  <a:pt x="1037" y="421"/>
                </a:lnTo>
                <a:lnTo>
                  <a:pt x="1049" y="421"/>
                </a:lnTo>
                <a:lnTo>
                  <a:pt x="1062" y="421"/>
                </a:lnTo>
                <a:lnTo>
                  <a:pt x="1075" y="408"/>
                </a:lnTo>
                <a:lnTo>
                  <a:pt x="1088" y="408"/>
                </a:lnTo>
                <a:lnTo>
                  <a:pt x="1101" y="395"/>
                </a:lnTo>
                <a:lnTo>
                  <a:pt x="1113" y="383"/>
                </a:lnTo>
                <a:lnTo>
                  <a:pt x="1126" y="383"/>
                </a:lnTo>
                <a:lnTo>
                  <a:pt x="1139" y="370"/>
                </a:lnTo>
                <a:lnTo>
                  <a:pt x="1152" y="370"/>
                </a:lnTo>
                <a:lnTo>
                  <a:pt x="1165" y="357"/>
                </a:lnTo>
                <a:lnTo>
                  <a:pt x="1177" y="357"/>
                </a:lnTo>
                <a:lnTo>
                  <a:pt x="1177" y="344"/>
                </a:lnTo>
                <a:lnTo>
                  <a:pt x="1190" y="332"/>
                </a:lnTo>
                <a:lnTo>
                  <a:pt x="1203" y="332"/>
                </a:lnTo>
                <a:lnTo>
                  <a:pt x="1203" y="319"/>
                </a:lnTo>
                <a:lnTo>
                  <a:pt x="1216" y="306"/>
                </a:lnTo>
                <a:lnTo>
                  <a:pt x="1216" y="306"/>
                </a:lnTo>
                <a:lnTo>
                  <a:pt x="1216" y="293"/>
                </a:lnTo>
                <a:lnTo>
                  <a:pt x="1229" y="281"/>
                </a:lnTo>
                <a:lnTo>
                  <a:pt x="1229" y="281"/>
                </a:lnTo>
                <a:lnTo>
                  <a:pt x="1229" y="268"/>
                </a:lnTo>
                <a:lnTo>
                  <a:pt x="1229" y="255"/>
                </a:lnTo>
                <a:lnTo>
                  <a:pt x="1229" y="255"/>
                </a:lnTo>
                <a:lnTo>
                  <a:pt x="1229" y="255"/>
                </a:lnTo>
                <a:lnTo>
                  <a:pt x="1229" y="243"/>
                </a:lnTo>
                <a:lnTo>
                  <a:pt x="1229" y="230"/>
                </a:lnTo>
                <a:lnTo>
                  <a:pt x="1229" y="217"/>
                </a:lnTo>
                <a:lnTo>
                  <a:pt x="1229" y="217"/>
                </a:lnTo>
                <a:lnTo>
                  <a:pt x="1216" y="204"/>
                </a:lnTo>
                <a:lnTo>
                  <a:pt x="1216" y="192"/>
                </a:lnTo>
                <a:lnTo>
                  <a:pt x="1216" y="192"/>
                </a:lnTo>
                <a:lnTo>
                  <a:pt x="1203" y="179"/>
                </a:lnTo>
                <a:lnTo>
                  <a:pt x="1203" y="166"/>
                </a:lnTo>
                <a:lnTo>
                  <a:pt x="1190" y="166"/>
                </a:lnTo>
                <a:lnTo>
                  <a:pt x="1177" y="153"/>
                </a:lnTo>
                <a:lnTo>
                  <a:pt x="1177" y="141"/>
                </a:lnTo>
                <a:lnTo>
                  <a:pt x="1165" y="141"/>
                </a:lnTo>
                <a:lnTo>
                  <a:pt x="1152" y="128"/>
                </a:lnTo>
                <a:lnTo>
                  <a:pt x="1139" y="128"/>
                </a:lnTo>
                <a:lnTo>
                  <a:pt x="1126" y="115"/>
                </a:lnTo>
                <a:lnTo>
                  <a:pt x="1113" y="115"/>
                </a:lnTo>
                <a:lnTo>
                  <a:pt x="1101" y="102"/>
                </a:lnTo>
                <a:lnTo>
                  <a:pt x="1088" y="102"/>
                </a:lnTo>
                <a:lnTo>
                  <a:pt x="1075" y="90"/>
                </a:lnTo>
                <a:lnTo>
                  <a:pt x="1062" y="90"/>
                </a:lnTo>
                <a:lnTo>
                  <a:pt x="1049" y="77"/>
                </a:lnTo>
                <a:lnTo>
                  <a:pt x="1037" y="77"/>
                </a:lnTo>
                <a:lnTo>
                  <a:pt x="1024" y="64"/>
                </a:lnTo>
                <a:lnTo>
                  <a:pt x="998" y="64"/>
                </a:lnTo>
                <a:lnTo>
                  <a:pt x="985" y="51"/>
                </a:lnTo>
                <a:lnTo>
                  <a:pt x="973" y="51"/>
                </a:lnTo>
                <a:lnTo>
                  <a:pt x="947" y="51"/>
                </a:lnTo>
                <a:lnTo>
                  <a:pt x="934" y="39"/>
                </a:lnTo>
                <a:lnTo>
                  <a:pt x="909" y="39"/>
                </a:lnTo>
                <a:lnTo>
                  <a:pt x="896" y="39"/>
                </a:lnTo>
                <a:lnTo>
                  <a:pt x="870" y="26"/>
                </a:lnTo>
                <a:lnTo>
                  <a:pt x="857" y="26"/>
                </a:lnTo>
                <a:lnTo>
                  <a:pt x="832" y="26"/>
                </a:lnTo>
                <a:lnTo>
                  <a:pt x="819" y="13"/>
                </a:lnTo>
                <a:lnTo>
                  <a:pt x="793" y="13"/>
                </a:lnTo>
                <a:lnTo>
                  <a:pt x="768" y="13"/>
                </a:lnTo>
                <a:lnTo>
                  <a:pt x="755" y="13"/>
                </a:lnTo>
                <a:lnTo>
                  <a:pt x="729" y="13"/>
                </a:lnTo>
                <a:lnTo>
                  <a:pt x="704" y="13"/>
                </a:lnTo>
                <a:lnTo>
                  <a:pt x="678" y="13"/>
                </a:lnTo>
                <a:lnTo>
                  <a:pt x="665" y="13"/>
                </a:lnTo>
                <a:lnTo>
                  <a:pt x="640" y="0"/>
                </a:lnTo>
                <a:lnTo>
                  <a:pt x="614" y="0"/>
                </a:lnTo>
                <a:lnTo>
                  <a:pt x="614" y="0"/>
                </a:lnTo>
              </a:path>
            </a:pathLst>
          </a:custGeom>
          <a:noFill/>
          <a:ln w="0">
            <a:solidFill>
              <a:srgbClr val="D0DEED"/>
            </a:solidFill>
            <a:prstDash val="solid"/>
            <a:round/>
            <a:headEnd/>
            <a:tailEnd/>
          </a:ln>
        </p:spPr>
        <p:txBody>
          <a:bodyPr/>
          <a:lstStyle/>
          <a:p>
            <a:endParaRPr lang="en-US"/>
          </a:p>
        </p:txBody>
      </p:sp>
      <p:sp>
        <p:nvSpPr>
          <p:cNvPr id="148524" name="Rectangle 44"/>
          <p:cNvSpPr>
            <a:spLocks noChangeArrowheads="1"/>
          </p:cNvSpPr>
          <p:nvPr/>
        </p:nvSpPr>
        <p:spPr bwMode="auto">
          <a:xfrm>
            <a:off x="4225925" y="5630863"/>
            <a:ext cx="974725" cy="303212"/>
          </a:xfrm>
          <a:prstGeom prst="rect">
            <a:avLst/>
          </a:prstGeom>
          <a:noFill/>
          <a:ln w="9525">
            <a:noFill/>
            <a:miter lim="800000"/>
            <a:headEnd/>
            <a:tailEnd/>
          </a:ln>
        </p:spPr>
        <p:txBody>
          <a:bodyPr wrap="none" lIns="0" tIns="0" rIns="0" bIns="0">
            <a:spAutoFit/>
          </a:bodyPr>
          <a:lstStyle/>
          <a:p>
            <a:r>
              <a:rPr lang="en-US" sz="1400" b="1">
                <a:solidFill>
                  <a:srgbClr val="000000"/>
                </a:solidFill>
                <a:latin typeface="Helvetica"/>
              </a:rPr>
              <a:t>Network C</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Routers – Connect Networks</a:t>
            </a:r>
          </a:p>
        </p:txBody>
      </p:sp>
      <p:pic>
        <p:nvPicPr>
          <p:cNvPr id="40962" name="Picture 2"/>
          <p:cNvPicPr>
            <a:picLocks noChangeAspect="1" noChangeArrowheads="1"/>
          </p:cNvPicPr>
          <p:nvPr/>
        </p:nvPicPr>
        <p:blipFill>
          <a:blip r:embed="rId2" cstate="print"/>
          <a:srcRect/>
          <a:stretch>
            <a:fillRect/>
          </a:stretch>
        </p:blipFill>
        <p:spPr bwMode="auto">
          <a:xfrm>
            <a:off x="1276350" y="1423988"/>
            <a:ext cx="6589713" cy="40100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altLang="en-US" dirty="0"/>
              <a:t>Software Architecture</a:t>
            </a:r>
            <a:br>
              <a:rPr lang="en-US" altLang="en-US" dirty="0"/>
            </a:br>
            <a:r>
              <a:rPr lang="en-US" altLang="en-US" dirty="0"/>
              <a:t>of Networks</a:t>
            </a:r>
          </a:p>
        </p:txBody>
      </p:sp>
      <p:sp>
        <p:nvSpPr>
          <p:cNvPr id="54275" name="Rectangle 3"/>
          <p:cNvSpPr>
            <a:spLocks noGrp="1" noChangeArrowheads="1"/>
          </p:cNvSpPr>
          <p:nvPr>
            <p:ph type="body" idx="1"/>
          </p:nvPr>
        </p:nvSpPr>
        <p:spPr/>
        <p:txBody>
          <a:bodyPr>
            <a:normAutofit fontScale="85000" lnSpcReduction="10000"/>
          </a:bodyPr>
          <a:lstStyle/>
          <a:p>
            <a:pPr>
              <a:lnSpc>
                <a:spcPct val="90000"/>
              </a:lnSpc>
            </a:pPr>
            <a:r>
              <a:rPr lang="en-US" altLang="en-US" sz="3300" dirty="0"/>
              <a:t>Problem: </a:t>
            </a:r>
          </a:p>
          <a:p>
            <a:pPr lvl="1">
              <a:lnSpc>
                <a:spcPct val="90000"/>
              </a:lnSpc>
            </a:pPr>
            <a:r>
              <a:rPr lang="en-US" altLang="en-US" dirty="0"/>
              <a:t>Connect several different machines running different operating systems (Windows, OS/2, </a:t>
            </a:r>
            <a:r>
              <a:rPr lang="en-US" altLang="en-US" dirty="0" err="1"/>
              <a:t>MacOS</a:t>
            </a:r>
            <a:r>
              <a:rPr lang="en-US" altLang="en-US" dirty="0"/>
              <a:t>, UNIX, VMS...)</a:t>
            </a:r>
          </a:p>
          <a:p>
            <a:pPr lvl="1">
              <a:lnSpc>
                <a:spcPct val="90000"/>
              </a:lnSpc>
            </a:pPr>
            <a:r>
              <a:rPr lang="en-US" altLang="en-US" dirty="0"/>
              <a:t>Now, try to: send email, data or files between them.</a:t>
            </a:r>
          </a:p>
          <a:p>
            <a:pPr>
              <a:lnSpc>
                <a:spcPct val="90000"/>
              </a:lnSpc>
            </a:pPr>
            <a:r>
              <a:rPr lang="en-US" altLang="en-US" sz="3300" dirty="0"/>
              <a:t>Solution:</a:t>
            </a:r>
          </a:p>
          <a:p>
            <a:pPr lvl="1">
              <a:lnSpc>
                <a:spcPct val="90000"/>
              </a:lnSpc>
            </a:pPr>
            <a:r>
              <a:rPr lang="en-US" altLang="en-US" dirty="0"/>
              <a:t>Create a standardized set of rules, or </a:t>
            </a:r>
            <a:r>
              <a:rPr lang="en-US" altLang="en-US" b="1" dirty="0"/>
              <a:t>protocols</a:t>
            </a:r>
            <a:r>
              <a:rPr lang="en-US" altLang="en-US" dirty="0"/>
              <a:t>, that, when followed, will allow an orderly exchange of information.</a:t>
            </a:r>
          </a:p>
          <a:p>
            <a:pPr lvl="1">
              <a:lnSpc>
                <a:spcPct val="90000"/>
              </a:lnSpc>
            </a:pPr>
            <a:r>
              <a:rPr lang="en-US" altLang="en-US" dirty="0"/>
              <a:t>A collection of these programs is called a </a:t>
            </a:r>
            <a:r>
              <a:rPr lang="en-US" altLang="en-US" b="1" dirty="0"/>
              <a:t>protocol suite</a:t>
            </a:r>
            <a:r>
              <a:rPr lang="en-US" altLang="en-US" dirty="0"/>
              <a:t>.</a:t>
            </a:r>
          </a:p>
          <a:p>
            <a:pPr lvl="2">
              <a:lnSpc>
                <a:spcPct val="90000"/>
              </a:lnSpc>
            </a:pPr>
            <a:r>
              <a:rPr lang="en-US" altLang="en-US" dirty="0"/>
              <a:t>Must be on all computers or nodes in the network.</a:t>
            </a:r>
          </a:p>
          <a:p>
            <a:pPr lvl="2">
              <a:lnSpc>
                <a:spcPct val="90000"/>
              </a:lnSpc>
            </a:pPr>
            <a:r>
              <a:rPr lang="en-US" altLang="en-US" dirty="0"/>
              <a:t>In order to send data over the network, the necessary programs must be executed. </a:t>
            </a:r>
          </a:p>
          <a:p>
            <a:pPr lvl="1">
              <a:lnSpc>
                <a:spcPct val="90000"/>
              </a:lnSpc>
            </a:pPr>
            <a:r>
              <a:rPr lang="en-US" altLang="en-US" b="1" dirty="0"/>
              <a:t>Network’s architecture</a:t>
            </a:r>
            <a:r>
              <a:rPr lang="en-US" altLang="en-US" dirty="0"/>
              <a:t>: The protocol suite and the general scheme that guides the network’s rules.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r>
              <a:rPr lang="en-US" altLang="en-US"/>
              <a:t>Software Architecture</a:t>
            </a:r>
            <a:br>
              <a:rPr lang="en-US" altLang="en-US"/>
            </a:br>
            <a:r>
              <a:rPr lang="en-US" altLang="en-US"/>
              <a:t>of Networks</a:t>
            </a:r>
          </a:p>
        </p:txBody>
      </p:sp>
      <p:sp>
        <p:nvSpPr>
          <p:cNvPr id="64515" name="Rectangle 3"/>
          <p:cNvSpPr>
            <a:spLocks noGrp="1" noChangeArrowheads="1"/>
          </p:cNvSpPr>
          <p:nvPr>
            <p:ph type="body" idx="1"/>
          </p:nvPr>
        </p:nvSpPr>
        <p:spPr>
          <a:xfrm>
            <a:off x="304800" y="1600200"/>
            <a:ext cx="8382000" cy="4953000"/>
          </a:xfrm>
        </p:spPr>
        <p:txBody>
          <a:bodyPr>
            <a:normAutofit fontScale="92500" lnSpcReduction="20000"/>
          </a:bodyPr>
          <a:lstStyle/>
          <a:p>
            <a:pPr>
              <a:lnSpc>
                <a:spcPct val="90000"/>
              </a:lnSpc>
            </a:pPr>
            <a:r>
              <a:rPr lang="en-US" altLang="en-US" sz="2800" dirty="0"/>
              <a:t>Problem: Collisions of information are caused by two computers simultaneously attempting to send information to the network.</a:t>
            </a:r>
          </a:p>
          <a:p>
            <a:pPr>
              <a:lnSpc>
                <a:spcPct val="90000"/>
              </a:lnSpc>
            </a:pPr>
            <a:r>
              <a:rPr lang="en-US" altLang="en-US" sz="2800" dirty="0"/>
              <a:t>Solution: Different networks have different protocol suites:</a:t>
            </a:r>
          </a:p>
          <a:p>
            <a:pPr lvl="1">
              <a:lnSpc>
                <a:spcPct val="90000"/>
              </a:lnSpc>
            </a:pPr>
            <a:r>
              <a:rPr lang="en-US" altLang="en-US" sz="2400" dirty="0"/>
              <a:t>Apple Computer’s</a:t>
            </a:r>
            <a:r>
              <a:rPr lang="en-US" altLang="en-US" sz="2400" b="1" dirty="0"/>
              <a:t> </a:t>
            </a:r>
            <a:r>
              <a:rPr lang="en-US" altLang="en-US" sz="2400" b="1" dirty="0" err="1"/>
              <a:t>LocalTalk</a:t>
            </a:r>
            <a:r>
              <a:rPr lang="en-US" altLang="en-US" sz="2400" dirty="0"/>
              <a:t> Protocol - Permission must be granted before information can be sent along the network.</a:t>
            </a:r>
          </a:p>
          <a:p>
            <a:pPr lvl="1">
              <a:lnSpc>
                <a:spcPct val="90000"/>
              </a:lnSpc>
            </a:pPr>
            <a:r>
              <a:rPr lang="en-US" altLang="en-US" sz="2400" b="1" dirty="0"/>
              <a:t>Token-Ring</a:t>
            </a:r>
            <a:r>
              <a:rPr lang="en-US" altLang="en-US" sz="2400" dirty="0"/>
              <a:t> Protocol (IBM and others) - A token is “picked up” by a node signifying that a message is about to be sent, the computer sends the message, then, replaces the token so that others can use the network.</a:t>
            </a:r>
          </a:p>
          <a:p>
            <a:pPr lvl="1">
              <a:lnSpc>
                <a:spcPct val="90000"/>
              </a:lnSpc>
            </a:pPr>
            <a:r>
              <a:rPr lang="en-US" altLang="en-US" sz="2400" b="1" dirty="0"/>
              <a:t>Ethernet</a:t>
            </a:r>
            <a:r>
              <a:rPr lang="en-US" altLang="en-US" sz="2400" dirty="0"/>
              <a:t> Protocol (Xerox and others) – </a:t>
            </a:r>
            <a:r>
              <a:rPr lang="en-US" altLang="en-US" sz="2400" dirty="0" smtClean="0"/>
              <a:t>CSMA/CD</a:t>
            </a:r>
          </a:p>
          <a:p>
            <a:pPr lvl="2">
              <a:lnSpc>
                <a:spcPct val="90000"/>
              </a:lnSpc>
            </a:pPr>
            <a:r>
              <a:rPr lang="en-US" altLang="en-US" sz="2000" dirty="0" smtClean="0"/>
              <a:t>Carrier Sense Multiple Access / Collision Detection</a:t>
            </a:r>
            <a:endParaRPr lang="en-US" altLang="en-US" sz="2000" dirty="0"/>
          </a:p>
          <a:p>
            <a:pPr lvl="2">
              <a:lnSpc>
                <a:spcPct val="90000"/>
              </a:lnSpc>
            </a:pPr>
            <a:r>
              <a:rPr lang="en-US" sz="2100" dirty="0"/>
              <a:t>“Listen” for quiet line; then send message</a:t>
            </a:r>
          </a:p>
          <a:p>
            <a:pPr lvl="2">
              <a:lnSpc>
                <a:spcPct val="90000"/>
              </a:lnSpc>
            </a:pPr>
            <a:r>
              <a:rPr lang="en-US" sz="2100" dirty="0"/>
              <a:t>Collision occurs with simultaneous messages</a:t>
            </a:r>
          </a:p>
          <a:p>
            <a:pPr lvl="2">
              <a:lnSpc>
                <a:spcPct val="90000"/>
              </a:lnSpc>
            </a:pPr>
            <a:r>
              <a:rPr lang="en-US" sz="2100" dirty="0" smtClean="0"/>
              <a:t>If detected, send jam signal, wait random time, and resend</a:t>
            </a:r>
          </a:p>
          <a:p>
            <a:pPr lvl="2">
              <a:lnSpc>
                <a:spcPct val="90000"/>
              </a:lnSpc>
            </a:pPr>
            <a:r>
              <a:rPr lang="en-US" altLang="en-US" sz="2100" dirty="0" smtClean="0"/>
              <a:t>Distributed Fairness</a:t>
            </a:r>
            <a:endParaRPr lang="en-US" altLang="en-US" sz="2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304800"/>
            <a:ext cx="2743200" cy="1371600"/>
          </a:xfrm>
        </p:spPr>
        <p:txBody>
          <a:bodyPr>
            <a:normAutofit fontScale="90000"/>
          </a:bodyPr>
          <a:lstStyle/>
          <a:p>
            <a:r>
              <a:rPr lang="en-US"/>
              <a:t>CSMA/CD</a:t>
            </a:r>
            <a:br>
              <a:rPr lang="en-US"/>
            </a:br>
            <a:r>
              <a:rPr lang="en-US"/>
              <a:t>Operation</a:t>
            </a:r>
          </a:p>
        </p:txBody>
      </p:sp>
      <p:pic>
        <p:nvPicPr>
          <p:cNvPr id="58371" name="Picture 3"/>
          <p:cNvPicPr>
            <a:picLocks noChangeAspect="1" noChangeArrowheads="1"/>
          </p:cNvPicPr>
          <p:nvPr/>
        </p:nvPicPr>
        <p:blipFill>
          <a:blip r:embed="rId2" cstate="print"/>
          <a:srcRect b="8798"/>
          <a:stretch>
            <a:fillRect/>
          </a:stretch>
        </p:blipFill>
        <p:spPr bwMode="auto">
          <a:xfrm>
            <a:off x="3038475" y="252413"/>
            <a:ext cx="5572125" cy="6072187"/>
          </a:xfrm>
          <a:prstGeom prst="rect">
            <a:avLst/>
          </a:prstGeom>
          <a:noFill/>
          <a:ln w="9525">
            <a:noFill/>
            <a:miter lim="800000"/>
            <a:headEnd/>
            <a:tailEnd/>
          </a:ln>
          <a:effectLst/>
        </p:spPr>
      </p:pic>
      <p:sp>
        <p:nvSpPr>
          <p:cNvPr id="58372" name="Text Box 4"/>
          <p:cNvSpPr txBox="1">
            <a:spLocks noChangeArrowheads="1"/>
          </p:cNvSpPr>
          <p:nvPr/>
        </p:nvSpPr>
        <p:spPr bwMode="auto">
          <a:xfrm>
            <a:off x="381000" y="6248400"/>
            <a:ext cx="8528050" cy="457200"/>
          </a:xfrm>
          <a:prstGeom prst="rect">
            <a:avLst/>
          </a:prstGeom>
          <a:noFill/>
          <a:ln w="9525">
            <a:noFill/>
            <a:miter lim="800000"/>
            <a:headEnd/>
            <a:tailEnd/>
          </a:ln>
          <a:effectLst/>
        </p:spPr>
        <p:txBody>
          <a:bodyPr wrap="none" lIns="90000" tIns="46800" rIns="90000" bIns="46800">
            <a:spAutoFit/>
          </a:bodyPr>
          <a:lstStyle/>
          <a:p>
            <a:pPr eaLnBrk="0" hangingPunct="0"/>
            <a:r>
              <a:rPr lang="en-US" dirty="0"/>
              <a:t>Frames must be long enough to detect collision during transmission!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Wireless LANs</a:t>
            </a:r>
          </a:p>
        </p:txBody>
      </p:sp>
      <p:sp>
        <p:nvSpPr>
          <p:cNvPr id="81923" name="Rectangle 3"/>
          <p:cNvSpPr>
            <a:spLocks noGrp="1" noChangeArrowheads="1"/>
          </p:cNvSpPr>
          <p:nvPr>
            <p:ph type="body" idx="1"/>
          </p:nvPr>
        </p:nvSpPr>
        <p:spPr/>
        <p:txBody>
          <a:bodyPr/>
          <a:lstStyle/>
          <a:p>
            <a:pPr>
              <a:lnSpc>
                <a:spcPct val="90000"/>
              </a:lnSpc>
            </a:pPr>
            <a:r>
              <a:rPr lang="en-US" sz="2800" dirty="0">
                <a:solidFill>
                  <a:srgbClr val="000000"/>
                </a:solidFill>
              </a:rPr>
              <a:t>IEEE 802.11</a:t>
            </a:r>
          </a:p>
          <a:p>
            <a:pPr>
              <a:lnSpc>
                <a:spcPct val="90000"/>
              </a:lnSpc>
            </a:pPr>
            <a:r>
              <a:rPr lang="en-US" sz="2800" dirty="0">
                <a:solidFill>
                  <a:srgbClr val="000000"/>
                </a:solidFill>
              </a:rPr>
              <a:t>Basic service set (cell)</a:t>
            </a:r>
          </a:p>
          <a:p>
            <a:pPr lvl="1">
              <a:lnSpc>
                <a:spcPct val="90000"/>
              </a:lnSpc>
            </a:pPr>
            <a:r>
              <a:rPr lang="en-US" sz="2400" dirty="0">
                <a:solidFill>
                  <a:srgbClr val="000000"/>
                </a:solidFill>
              </a:rPr>
              <a:t>One or more stations using same </a:t>
            </a:r>
            <a:r>
              <a:rPr lang="en-US" sz="2400" dirty="0" smtClean="0">
                <a:solidFill>
                  <a:srgbClr val="000000"/>
                </a:solidFill>
              </a:rPr>
              <a:t>protocol</a:t>
            </a:r>
            <a:r>
              <a:rPr lang="en-US" sz="2400" dirty="0">
                <a:solidFill>
                  <a:srgbClr val="000000"/>
                </a:solidFill>
              </a:rPr>
              <a:t>, together with an </a:t>
            </a:r>
            <a:r>
              <a:rPr lang="en-US" sz="2400" b="1" dirty="0">
                <a:solidFill>
                  <a:srgbClr val="000000"/>
                </a:solidFill>
              </a:rPr>
              <a:t>access point </a:t>
            </a:r>
            <a:r>
              <a:rPr lang="en-US" sz="2400" dirty="0">
                <a:solidFill>
                  <a:srgbClr val="000000"/>
                </a:solidFill>
              </a:rPr>
              <a:t>or </a:t>
            </a:r>
            <a:r>
              <a:rPr lang="en-US" sz="2400" b="1" dirty="0">
                <a:solidFill>
                  <a:srgbClr val="000000"/>
                </a:solidFill>
              </a:rPr>
              <a:t>base station</a:t>
            </a:r>
          </a:p>
          <a:p>
            <a:pPr lvl="1">
              <a:lnSpc>
                <a:spcPct val="90000"/>
              </a:lnSpc>
            </a:pPr>
            <a:r>
              <a:rPr lang="en-US" sz="2400" dirty="0">
                <a:solidFill>
                  <a:srgbClr val="000000"/>
                </a:solidFill>
              </a:rPr>
              <a:t>Typically some radius (~200 ft) from the access point</a:t>
            </a:r>
          </a:p>
          <a:p>
            <a:pPr lvl="1">
              <a:lnSpc>
                <a:spcPct val="90000"/>
              </a:lnSpc>
            </a:pPr>
            <a:r>
              <a:rPr lang="en-US" sz="2400" dirty="0">
                <a:solidFill>
                  <a:srgbClr val="000000"/>
                </a:solidFill>
              </a:rPr>
              <a:t>Competing to access shared medium</a:t>
            </a:r>
          </a:p>
          <a:p>
            <a:pPr lvl="1">
              <a:lnSpc>
                <a:spcPct val="90000"/>
              </a:lnSpc>
            </a:pPr>
            <a:r>
              <a:rPr lang="en-US" sz="2400" dirty="0">
                <a:solidFill>
                  <a:srgbClr val="000000"/>
                </a:solidFill>
              </a:rPr>
              <a:t>May connect to backbone via access point (bridge)</a:t>
            </a:r>
          </a:p>
          <a:p>
            <a:pPr>
              <a:lnSpc>
                <a:spcPct val="90000"/>
              </a:lnSpc>
            </a:pPr>
            <a:r>
              <a:rPr lang="en-US" sz="2800" dirty="0">
                <a:solidFill>
                  <a:srgbClr val="000000"/>
                </a:solidFill>
              </a:rPr>
              <a:t>Extended service set</a:t>
            </a:r>
          </a:p>
          <a:p>
            <a:pPr lvl="1">
              <a:lnSpc>
                <a:spcPct val="90000"/>
              </a:lnSpc>
            </a:pPr>
            <a:r>
              <a:rPr lang="en-US" sz="2400" dirty="0">
                <a:solidFill>
                  <a:srgbClr val="000000"/>
                </a:solidFill>
              </a:rPr>
              <a:t>Two or more BSS connected by distributed system</a:t>
            </a:r>
          </a:p>
          <a:p>
            <a:pPr lvl="1">
              <a:lnSpc>
                <a:spcPct val="90000"/>
              </a:lnSpc>
            </a:pPr>
            <a:r>
              <a:rPr lang="en-US" sz="2400" dirty="0">
                <a:solidFill>
                  <a:srgbClr val="000000"/>
                </a:solidFill>
              </a:rPr>
              <a:t>Appears as single logic LAN to Data Link layer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 802.11</a:t>
            </a:r>
            <a:endParaRPr lang="en-US" dirty="0"/>
          </a:p>
        </p:txBody>
      </p:sp>
      <p:sp>
        <p:nvSpPr>
          <p:cNvPr id="3" name="Content Placeholder 2"/>
          <p:cNvSpPr>
            <a:spLocks noGrp="1"/>
          </p:cNvSpPr>
          <p:nvPr>
            <p:ph idx="1"/>
          </p:nvPr>
        </p:nvSpPr>
        <p:spPr/>
        <p:txBody>
          <a:bodyPr/>
          <a:lstStyle/>
          <a:p>
            <a:r>
              <a:rPr lang="en-US" dirty="0" smtClean="0"/>
              <a:t>CSMA/CD approach doesn’t work because of the Hidden Terminal Problem</a:t>
            </a:r>
            <a:endParaRPr lang="en-US" dirty="0"/>
          </a:p>
        </p:txBody>
      </p:sp>
      <p:pic>
        <p:nvPicPr>
          <p:cNvPr id="4" name="Picture 9" descr="fig04_03"/>
          <p:cNvPicPr>
            <a:picLocks noChangeAspect="1" noChangeArrowheads="1"/>
          </p:cNvPicPr>
          <p:nvPr/>
        </p:nvPicPr>
        <p:blipFill>
          <a:blip r:embed="rId2" cstate="print"/>
          <a:srcRect/>
          <a:stretch>
            <a:fillRect/>
          </a:stretch>
        </p:blipFill>
        <p:spPr bwMode="auto">
          <a:xfrm>
            <a:off x="2667000" y="2819400"/>
            <a:ext cx="3810000" cy="3581149"/>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802.11 Media Access</a:t>
            </a:r>
          </a:p>
        </p:txBody>
      </p:sp>
      <p:sp>
        <p:nvSpPr>
          <p:cNvPr id="84995" name="Rectangle 3"/>
          <p:cNvSpPr>
            <a:spLocks noGrp="1" noChangeArrowheads="1"/>
          </p:cNvSpPr>
          <p:nvPr>
            <p:ph type="body" idx="1"/>
          </p:nvPr>
        </p:nvSpPr>
        <p:spPr/>
        <p:txBody>
          <a:bodyPr>
            <a:noAutofit/>
          </a:bodyPr>
          <a:lstStyle/>
          <a:p>
            <a:pPr>
              <a:lnSpc>
                <a:spcPct val="90000"/>
              </a:lnSpc>
            </a:pPr>
            <a:r>
              <a:rPr lang="en-US" sz="2400" dirty="0" smtClean="0">
                <a:solidFill>
                  <a:srgbClr val="000000"/>
                </a:solidFill>
              </a:rPr>
              <a:t>If media is idle for some time then it is allowed to transmit</a:t>
            </a:r>
          </a:p>
          <a:p>
            <a:pPr>
              <a:lnSpc>
                <a:spcPct val="90000"/>
              </a:lnSpc>
            </a:pPr>
            <a:r>
              <a:rPr lang="en-US" sz="2400" dirty="0" smtClean="0">
                <a:solidFill>
                  <a:srgbClr val="000000"/>
                </a:solidFill>
              </a:rPr>
              <a:t>If </a:t>
            </a:r>
            <a:r>
              <a:rPr lang="en-US" sz="2400" dirty="0">
                <a:solidFill>
                  <a:srgbClr val="000000"/>
                </a:solidFill>
              </a:rPr>
              <a:t>media is busy</a:t>
            </a:r>
          </a:p>
          <a:p>
            <a:pPr lvl="1">
              <a:lnSpc>
                <a:spcPct val="90000"/>
              </a:lnSpc>
            </a:pPr>
            <a:r>
              <a:rPr lang="en-US" sz="2000" dirty="0">
                <a:solidFill>
                  <a:srgbClr val="000000"/>
                </a:solidFill>
              </a:rPr>
              <a:t>Wait until media is </a:t>
            </a:r>
            <a:r>
              <a:rPr lang="en-US" sz="2000" dirty="0" smtClean="0">
                <a:solidFill>
                  <a:srgbClr val="000000"/>
                </a:solidFill>
              </a:rPr>
              <a:t>free</a:t>
            </a:r>
            <a:endParaRPr lang="en-US" sz="2000" dirty="0">
              <a:solidFill>
                <a:srgbClr val="000000"/>
              </a:solidFill>
            </a:endParaRPr>
          </a:p>
          <a:p>
            <a:pPr lvl="1">
              <a:lnSpc>
                <a:spcPct val="90000"/>
              </a:lnSpc>
            </a:pPr>
            <a:r>
              <a:rPr lang="en-US" sz="2000" dirty="0">
                <a:solidFill>
                  <a:srgbClr val="000000"/>
                </a:solidFill>
              </a:rPr>
              <a:t>Then wait an </a:t>
            </a:r>
            <a:r>
              <a:rPr lang="en-US" sz="2000" dirty="0" smtClean="0">
                <a:solidFill>
                  <a:srgbClr val="000000"/>
                </a:solidFill>
              </a:rPr>
              <a:t>additional random time (less greedy than 802.3)</a:t>
            </a:r>
          </a:p>
          <a:p>
            <a:pPr>
              <a:lnSpc>
                <a:spcPct val="90000"/>
              </a:lnSpc>
            </a:pPr>
            <a:r>
              <a:rPr lang="en-US" sz="2400" dirty="0" smtClean="0">
                <a:solidFill>
                  <a:srgbClr val="000000"/>
                </a:solidFill>
              </a:rPr>
              <a:t>Data is sent with a checksum</a:t>
            </a:r>
          </a:p>
          <a:p>
            <a:pPr lvl="1">
              <a:lnSpc>
                <a:spcPct val="90000"/>
              </a:lnSpc>
            </a:pPr>
            <a:r>
              <a:rPr lang="en-US" sz="2000" dirty="0" smtClean="0">
                <a:solidFill>
                  <a:srgbClr val="000000"/>
                </a:solidFill>
              </a:rPr>
              <a:t>A checksum is a simple check to see if the data was received properly</a:t>
            </a:r>
          </a:p>
          <a:p>
            <a:pPr lvl="1">
              <a:lnSpc>
                <a:spcPct val="90000"/>
              </a:lnSpc>
            </a:pPr>
            <a:r>
              <a:rPr lang="en-US" sz="2000" dirty="0" smtClean="0">
                <a:solidFill>
                  <a:srgbClr val="000000"/>
                </a:solidFill>
              </a:rPr>
              <a:t>E.g. if sending the numbers 10, 20, and 30 then the checksum might be the sum of all numbers (60), so 10,20,30 and 60 are sent.  The receiver verifies that all numbers received add up to 60.</a:t>
            </a:r>
          </a:p>
          <a:p>
            <a:pPr>
              <a:lnSpc>
                <a:spcPct val="90000"/>
              </a:lnSpc>
            </a:pPr>
            <a:r>
              <a:rPr lang="en-US" sz="2400" dirty="0" smtClean="0">
                <a:solidFill>
                  <a:srgbClr val="000000"/>
                </a:solidFill>
              </a:rPr>
              <a:t>If the checksum matches, the receiver sends an ACK to the sender</a:t>
            </a:r>
            <a:endParaRPr lang="en-US" sz="2400" dirty="0">
              <a:solidFill>
                <a:srgbClr val="000000"/>
              </a:solidFill>
            </a:endParaRPr>
          </a:p>
          <a:p>
            <a:pPr>
              <a:lnSpc>
                <a:spcPct val="90000"/>
              </a:lnSpc>
            </a:pPr>
            <a:r>
              <a:rPr lang="en-US" sz="2400" dirty="0">
                <a:solidFill>
                  <a:srgbClr val="000000"/>
                </a:solidFill>
              </a:rPr>
              <a:t>Receiver might get a collision, but no detection for one – instead the </a:t>
            </a:r>
            <a:r>
              <a:rPr lang="en-US" sz="2400" dirty="0" smtClean="0">
                <a:solidFill>
                  <a:srgbClr val="000000"/>
                </a:solidFill>
              </a:rPr>
              <a:t>checksum </a:t>
            </a:r>
            <a:r>
              <a:rPr lang="en-US" sz="2400" dirty="0">
                <a:solidFill>
                  <a:srgbClr val="000000"/>
                </a:solidFill>
              </a:rPr>
              <a:t>will (hopefully) fail</a:t>
            </a:r>
          </a:p>
          <a:p>
            <a:pPr lvl="1">
              <a:lnSpc>
                <a:spcPct val="90000"/>
              </a:lnSpc>
            </a:pPr>
            <a:r>
              <a:rPr lang="en-US" sz="2400" dirty="0" smtClean="0">
                <a:solidFill>
                  <a:srgbClr val="000000"/>
                </a:solidFill>
              </a:rPr>
              <a:t>If </a:t>
            </a:r>
            <a:r>
              <a:rPr lang="en-US" sz="2400" dirty="0">
                <a:solidFill>
                  <a:srgbClr val="000000"/>
                </a:solidFill>
              </a:rPr>
              <a:t>sender doesn’t receive ACK in </a:t>
            </a:r>
            <a:r>
              <a:rPr lang="en-US" sz="2400" dirty="0" smtClean="0">
                <a:solidFill>
                  <a:srgbClr val="000000"/>
                </a:solidFill>
              </a:rPr>
              <a:t>some time </a:t>
            </a:r>
            <a:r>
              <a:rPr lang="en-US" sz="2400" dirty="0">
                <a:solidFill>
                  <a:srgbClr val="000000"/>
                </a:solidFill>
              </a:rPr>
              <a:t>period, resends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802.11 Media Access</a:t>
            </a:r>
          </a:p>
        </p:txBody>
      </p:sp>
      <p:sp>
        <p:nvSpPr>
          <p:cNvPr id="86019" name="Rectangle 3"/>
          <p:cNvSpPr>
            <a:spLocks noGrp="1" noChangeArrowheads="1"/>
          </p:cNvSpPr>
          <p:nvPr>
            <p:ph type="body" idx="1"/>
          </p:nvPr>
        </p:nvSpPr>
        <p:spPr>
          <a:xfrm>
            <a:off x="228600" y="1447800"/>
            <a:ext cx="8686800" cy="4495800"/>
          </a:xfrm>
        </p:spPr>
        <p:txBody>
          <a:bodyPr>
            <a:normAutofit lnSpcReduction="10000"/>
          </a:bodyPr>
          <a:lstStyle/>
          <a:p>
            <a:pPr>
              <a:lnSpc>
                <a:spcPct val="90000"/>
              </a:lnSpc>
            </a:pPr>
            <a:r>
              <a:rPr lang="en-US" sz="2400" dirty="0">
                <a:solidFill>
                  <a:srgbClr val="000000"/>
                </a:solidFill>
              </a:rPr>
              <a:t>Also supports a way to reserve channel access, avoids hidden station problem</a:t>
            </a:r>
          </a:p>
          <a:p>
            <a:pPr>
              <a:lnSpc>
                <a:spcPct val="90000"/>
              </a:lnSpc>
            </a:pPr>
            <a:r>
              <a:rPr lang="en-US" sz="2400" dirty="0">
                <a:solidFill>
                  <a:srgbClr val="000000"/>
                </a:solidFill>
              </a:rPr>
              <a:t>Sender sends short Request To Send (RTS)</a:t>
            </a:r>
          </a:p>
          <a:p>
            <a:pPr>
              <a:lnSpc>
                <a:spcPct val="90000"/>
              </a:lnSpc>
            </a:pPr>
            <a:r>
              <a:rPr lang="en-US" sz="2400" dirty="0">
                <a:solidFill>
                  <a:srgbClr val="000000"/>
                </a:solidFill>
              </a:rPr>
              <a:t>Receiver sends short Clear To Send (CTS) with permission to the Sender</a:t>
            </a:r>
          </a:p>
          <a:p>
            <a:pPr lvl="1">
              <a:lnSpc>
                <a:spcPct val="90000"/>
              </a:lnSpc>
            </a:pPr>
            <a:r>
              <a:rPr lang="en-US" sz="2000" dirty="0">
                <a:solidFill>
                  <a:srgbClr val="000000"/>
                </a:solidFill>
              </a:rPr>
              <a:t>All other stations also hear the CTS, and have to withhold sending until transmission is complete</a:t>
            </a:r>
          </a:p>
          <a:p>
            <a:pPr>
              <a:lnSpc>
                <a:spcPct val="90000"/>
              </a:lnSpc>
            </a:pPr>
            <a:r>
              <a:rPr lang="en-US" sz="2400" dirty="0">
                <a:solidFill>
                  <a:srgbClr val="000000"/>
                </a:solidFill>
              </a:rPr>
              <a:t>Sender sends data</a:t>
            </a:r>
          </a:p>
          <a:p>
            <a:pPr>
              <a:lnSpc>
                <a:spcPct val="90000"/>
              </a:lnSpc>
            </a:pPr>
            <a:r>
              <a:rPr lang="en-US" sz="2400" dirty="0">
                <a:solidFill>
                  <a:srgbClr val="000000"/>
                </a:solidFill>
              </a:rPr>
              <a:t>Recipient sends ACK if successful</a:t>
            </a:r>
          </a:p>
          <a:p>
            <a:pPr lvl="1">
              <a:lnSpc>
                <a:spcPct val="90000"/>
              </a:lnSpc>
            </a:pPr>
            <a:r>
              <a:rPr lang="en-US" sz="2000" dirty="0">
                <a:solidFill>
                  <a:srgbClr val="000000"/>
                </a:solidFill>
              </a:rPr>
              <a:t>Other stations also hear the ACK, can now issue their own RTS</a:t>
            </a:r>
          </a:p>
          <a:p>
            <a:pPr>
              <a:lnSpc>
                <a:spcPct val="90000"/>
              </a:lnSpc>
            </a:pPr>
            <a:r>
              <a:rPr lang="en-US" sz="2400" dirty="0">
                <a:solidFill>
                  <a:srgbClr val="000000"/>
                </a:solidFill>
              </a:rPr>
              <a:t>Might have collisions with RTS or CTS but not with Data or ACK. If collisions, stations requesting to send will not get a CTS and will have to wait random time to re-submit the 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t>
            </a:r>
            <a:r>
              <a:rPr lang="en-US" dirty="0" err="1" smtClean="0"/>
              <a:t>ARPANet</a:t>
            </a:r>
            <a:r>
              <a:rPr lang="en-US" dirty="0" smtClean="0"/>
              <a:t> Sites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245451" y="1600200"/>
            <a:ext cx="4653097" cy="452596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D78CBD0F-0277-4FFB-80B7-B95D2A821B78}" type="slidenum">
              <a:rPr lang="en-US"/>
              <a:pPr>
                <a:defRPr/>
              </a:pPr>
              <a:t>30</a:t>
            </a:fld>
            <a:endParaRPr lang="en-US"/>
          </a:p>
        </p:txBody>
      </p:sp>
      <p:sp>
        <p:nvSpPr>
          <p:cNvPr id="14339" name="Rectangle 2"/>
          <p:cNvSpPr>
            <a:spLocks noGrp="1" noChangeArrowheads="1"/>
          </p:cNvSpPr>
          <p:nvPr>
            <p:ph type="title"/>
          </p:nvPr>
        </p:nvSpPr>
        <p:spPr/>
        <p:txBody>
          <a:bodyPr/>
          <a:lstStyle/>
          <a:p>
            <a:pPr eaLnBrk="1" hangingPunct="1"/>
            <a:r>
              <a:rPr lang="en-US" dirty="0" smtClean="0"/>
              <a:t>Inter-Program </a:t>
            </a:r>
            <a:r>
              <a:rPr lang="en-US" dirty="0" smtClean="0"/>
              <a:t>Communication</a:t>
            </a:r>
          </a:p>
        </p:txBody>
      </p:sp>
      <p:sp>
        <p:nvSpPr>
          <p:cNvPr id="14340" name="Rectangle 3"/>
          <p:cNvSpPr>
            <a:spLocks noGrp="1" noChangeArrowheads="1"/>
          </p:cNvSpPr>
          <p:nvPr>
            <p:ph type="body" idx="1"/>
          </p:nvPr>
        </p:nvSpPr>
        <p:spPr/>
        <p:txBody>
          <a:bodyPr>
            <a:normAutofit fontScale="92500" lnSpcReduction="20000"/>
          </a:bodyPr>
          <a:lstStyle/>
          <a:p>
            <a:pPr eaLnBrk="1" hangingPunct="1"/>
            <a:r>
              <a:rPr lang="en-US" dirty="0" smtClean="0"/>
              <a:t>Client-server</a:t>
            </a:r>
          </a:p>
          <a:p>
            <a:pPr lvl="1" eaLnBrk="1" hangingPunct="1"/>
            <a:r>
              <a:rPr lang="en-US" dirty="0" smtClean="0"/>
              <a:t>One server, many clients</a:t>
            </a:r>
          </a:p>
          <a:p>
            <a:pPr lvl="1" eaLnBrk="1" hangingPunct="1"/>
            <a:r>
              <a:rPr lang="en-US" dirty="0" smtClean="0"/>
              <a:t>Server must execute continuously</a:t>
            </a:r>
          </a:p>
          <a:p>
            <a:pPr lvl="1" eaLnBrk="1" hangingPunct="1"/>
            <a:r>
              <a:rPr lang="en-US" dirty="0" smtClean="0"/>
              <a:t>Client initiates </a:t>
            </a:r>
            <a:r>
              <a:rPr lang="en-US" dirty="0" smtClean="0"/>
              <a:t>communication</a:t>
            </a:r>
          </a:p>
          <a:p>
            <a:pPr lvl="1" eaLnBrk="1" hangingPunct="1"/>
            <a:r>
              <a:rPr lang="en-US" dirty="0" smtClean="0"/>
              <a:t>E.g. web browser asks a web server for a web page</a:t>
            </a:r>
            <a:endParaRPr lang="en-US" dirty="0" smtClean="0"/>
          </a:p>
          <a:p>
            <a:pPr eaLnBrk="1" hangingPunct="1"/>
            <a:r>
              <a:rPr lang="en-US" dirty="0" smtClean="0"/>
              <a:t>Peer-to-peer (P2P)</a:t>
            </a:r>
          </a:p>
          <a:p>
            <a:pPr lvl="1" eaLnBrk="1" hangingPunct="1"/>
            <a:r>
              <a:rPr lang="en-US" dirty="0" smtClean="0"/>
              <a:t>Two processes communicating as equals</a:t>
            </a:r>
          </a:p>
          <a:p>
            <a:pPr lvl="1" eaLnBrk="1" hangingPunct="1"/>
            <a:r>
              <a:rPr lang="en-US" dirty="0" smtClean="0"/>
              <a:t>Peer processes can be </a:t>
            </a:r>
            <a:r>
              <a:rPr lang="en-US" dirty="0" smtClean="0"/>
              <a:t>short-lived</a:t>
            </a:r>
          </a:p>
          <a:p>
            <a:pPr lvl="1" eaLnBrk="1" hangingPunct="1"/>
            <a:r>
              <a:rPr lang="en-US" dirty="0" smtClean="0"/>
              <a:t>E.g. copying music or video directly from another computer</a:t>
            </a:r>
          </a:p>
          <a:p>
            <a:pPr lvl="2"/>
            <a:r>
              <a:rPr lang="en-US" dirty="0" smtClean="0"/>
              <a:t>Legal issues</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C622CF78-CD54-445C-8B00-733B34A00A83}" type="slidenum">
              <a:rPr lang="en-US"/>
              <a:pPr>
                <a:defRPr/>
              </a:pPr>
              <a:t>31</a:t>
            </a:fld>
            <a:endParaRPr lang="en-US"/>
          </a:p>
        </p:txBody>
      </p:sp>
      <p:sp>
        <p:nvSpPr>
          <p:cNvPr id="15363" name="Rectangle 2"/>
          <p:cNvSpPr>
            <a:spLocks noGrp="1" noChangeArrowheads="1"/>
          </p:cNvSpPr>
          <p:nvPr>
            <p:ph type="title"/>
          </p:nvPr>
        </p:nvSpPr>
        <p:spPr>
          <a:xfrm>
            <a:off x="457200" y="152400"/>
            <a:ext cx="8305800" cy="1143000"/>
          </a:xfrm>
        </p:spPr>
        <p:txBody>
          <a:bodyPr/>
          <a:lstStyle/>
          <a:p>
            <a:pPr eaLnBrk="1" hangingPunct="1"/>
            <a:r>
              <a:rPr lang="en-US" sz="3200" dirty="0" smtClean="0"/>
              <a:t>The </a:t>
            </a:r>
            <a:r>
              <a:rPr lang="en-US" sz="3200" dirty="0" smtClean="0"/>
              <a:t>client/server model compared to the peer-to-peer model</a:t>
            </a:r>
          </a:p>
        </p:txBody>
      </p:sp>
      <p:pic>
        <p:nvPicPr>
          <p:cNvPr id="15364" name="Picture 8" descr="fig04_06"/>
          <p:cNvPicPr>
            <a:picLocks noChangeAspect="1" noChangeArrowheads="1"/>
          </p:cNvPicPr>
          <p:nvPr/>
        </p:nvPicPr>
        <p:blipFill>
          <a:blip r:embed="rId2" cstate="print"/>
          <a:srcRect/>
          <a:stretch>
            <a:fillRect/>
          </a:stretch>
        </p:blipFill>
        <p:spPr bwMode="auto">
          <a:xfrm>
            <a:off x="2057400" y="1524000"/>
            <a:ext cx="5105400" cy="479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C92C44FC-A622-4C0D-BF43-DF3DF784CDD4}" type="slidenum">
              <a:rPr lang="en-US"/>
              <a:pPr>
                <a:defRPr/>
              </a:pPr>
              <a:t>32</a:t>
            </a:fld>
            <a:endParaRPr lang="en-US"/>
          </a:p>
        </p:txBody>
      </p:sp>
      <p:sp>
        <p:nvSpPr>
          <p:cNvPr id="18435" name="Rectangle 2"/>
          <p:cNvSpPr>
            <a:spLocks noGrp="1" noChangeArrowheads="1"/>
          </p:cNvSpPr>
          <p:nvPr>
            <p:ph type="title"/>
          </p:nvPr>
        </p:nvSpPr>
        <p:spPr/>
        <p:txBody>
          <a:bodyPr/>
          <a:lstStyle/>
          <a:p>
            <a:pPr eaLnBrk="1" hangingPunct="1"/>
            <a:r>
              <a:rPr lang="en-US" smtClean="0"/>
              <a:t>Internet Architecture</a:t>
            </a:r>
          </a:p>
        </p:txBody>
      </p:sp>
      <p:sp>
        <p:nvSpPr>
          <p:cNvPr id="18436" name="Rectangle 3"/>
          <p:cNvSpPr>
            <a:spLocks noGrp="1" noChangeArrowheads="1"/>
          </p:cNvSpPr>
          <p:nvPr>
            <p:ph type="body" idx="1"/>
          </p:nvPr>
        </p:nvSpPr>
        <p:spPr>
          <a:xfrm>
            <a:off x="457200" y="1600200"/>
            <a:ext cx="8305800" cy="4343400"/>
          </a:xfrm>
        </p:spPr>
        <p:txBody>
          <a:bodyPr>
            <a:normAutofit lnSpcReduction="10000"/>
          </a:bodyPr>
          <a:lstStyle/>
          <a:p>
            <a:pPr eaLnBrk="1" hangingPunct="1">
              <a:lnSpc>
                <a:spcPct val="90000"/>
              </a:lnSpc>
            </a:pPr>
            <a:r>
              <a:rPr lang="en-US" dirty="0" smtClean="0"/>
              <a:t>Internet Service Provider (ISP)</a:t>
            </a:r>
          </a:p>
          <a:p>
            <a:pPr lvl="1" eaLnBrk="1" hangingPunct="1">
              <a:lnSpc>
                <a:spcPct val="90000"/>
              </a:lnSpc>
            </a:pPr>
            <a:r>
              <a:rPr lang="en-US" dirty="0" smtClean="0"/>
              <a:t>Tier-1</a:t>
            </a:r>
          </a:p>
          <a:p>
            <a:pPr lvl="2">
              <a:lnSpc>
                <a:spcPct val="90000"/>
              </a:lnSpc>
            </a:pPr>
            <a:r>
              <a:rPr lang="en-US" dirty="0" smtClean="0"/>
              <a:t>Major communication companies</a:t>
            </a:r>
            <a:endParaRPr lang="en-US" dirty="0" smtClean="0"/>
          </a:p>
          <a:p>
            <a:pPr lvl="1" eaLnBrk="1" hangingPunct="1">
              <a:lnSpc>
                <a:spcPct val="90000"/>
              </a:lnSpc>
            </a:pPr>
            <a:r>
              <a:rPr lang="en-US" dirty="0" smtClean="0"/>
              <a:t>Tier-2</a:t>
            </a:r>
          </a:p>
          <a:p>
            <a:pPr eaLnBrk="1" hangingPunct="1">
              <a:lnSpc>
                <a:spcPct val="90000"/>
              </a:lnSpc>
            </a:pPr>
            <a:r>
              <a:rPr lang="en-US" dirty="0" smtClean="0"/>
              <a:t>Access ISP: Provides connectivity to the Internet</a:t>
            </a:r>
          </a:p>
          <a:p>
            <a:pPr lvl="1" eaLnBrk="1" hangingPunct="1">
              <a:lnSpc>
                <a:spcPct val="90000"/>
              </a:lnSpc>
            </a:pPr>
            <a:r>
              <a:rPr lang="en-US" dirty="0" smtClean="0"/>
              <a:t>Traditional telephone (dial up connection)</a:t>
            </a:r>
          </a:p>
          <a:p>
            <a:pPr lvl="1" eaLnBrk="1" hangingPunct="1">
              <a:lnSpc>
                <a:spcPct val="90000"/>
              </a:lnSpc>
            </a:pPr>
            <a:r>
              <a:rPr lang="en-US" dirty="0" smtClean="0"/>
              <a:t>Cable connections</a:t>
            </a:r>
          </a:p>
          <a:p>
            <a:pPr lvl="1" eaLnBrk="1" hangingPunct="1">
              <a:lnSpc>
                <a:spcPct val="90000"/>
              </a:lnSpc>
            </a:pPr>
            <a:r>
              <a:rPr lang="en-US" dirty="0" smtClean="0"/>
              <a:t>DSL</a:t>
            </a:r>
          </a:p>
          <a:p>
            <a:pPr lvl="1" eaLnBrk="1" hangingPunct="1">
              <a:lnSpc>
                <a:spcPct val="90000"/>
              </a:lnSpc>
            </a:pPr>
            <a:r>
              <a:rPr lang="en-US" dirty="0" smtClean="0"/>
              <a:t>Wireless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A9D7D67E-D042-4D46-83BD-082C3811A0FD}" type="slidenum">
              <a:rPr lang="en-US"/>
              <a:pPr>
                <a:defRPr/>
              </a:pPr>
              <a:t>33</a:t>
            </a:fld>
            <a:endParaRPr lang="en-US"/>
          </a:p>
        </p:txBody>
      </p:sp>
      <p:sp>
        <p:nvSpPr>
          <p:cNvPr id="19459" name="Rectangle 2"/>
          <p:cNvSpPr>
            <a:spLocks noGrp="1" noChangeArrowheads="1"/>
          </p:cNvSpPr>
          <p:nvPr>
            <p:ph type="title"/>
          </p:nvPr>
        </p:nvSpPr>
        <p:spPr>
          <a:xfrm>
            <a:off x="457200" y="152400"/>
            <a:ext cx="8305800" cy="1143000"/>
          </a:xfrm>
        </p:spPr>
        <p:txBody>
          <a:bodyPr/>
          <a:lstStyle/>
          <a:p>
            <a:pPr eaLnBrk="1" hangingPunct="1"/>
            <a:r>
              <a:rPr lang="en-US" dirty="0" smtClean="0"/>
              <a:t>Internet </a:t>
            </a:r>
            <a:r>
              <a:rPr lang="en-US" dirty="0" smtClean="0"/>
              <a:t>Composition</a:t>
            </a:r>
          </a:p>
        </p:txBody>
      </p:sp>
      <p:pic>
        <p:nvPicPr>
          <p:cNvPr id="19460" name="Picture 10" descr="fig04_07"/>
          <p:cNvPicPr>
            <a:picLocks noChangeAspect="1" noChangeArrowheads="1"/>
          </p:cNvPicPr>
          <p:nvPr/>
        </p:nvPicPr>
        <p:blipFill>
          <a:blip r:embed="rId2" cstate="print"/>
          <a:srcRect/>
          <a:stretch>
            <a:fillRect/>
          </a:stretch>
        </p:blipFill>
        <p:spPr bwMode="auto">
          <a:xfrm>
            <a:off x="838200" y="1828800"/>
            <a:ext cx="7604125" cy="3532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4-</a:t>
            </a:r>
            <a:fld id="{DE9D7099-A02B-4CD8-8496-B01810088E20}" type="slidenum">
              <a:rPr lang="en-US"/>
              <a:pPr>
                <a:defRPr/>
              </a:pPr>
              <a:t>34</a:t>
            </a:fld>
            <a:endParaRPr lang="en-US" dirty="0"/>
          </a:p>
        </p:txBody>
      </p:sp>
      <p:sp>
        <p:nvSpPr>
          <p:cNvPr id="20483" name="Rectangle 2"/>
          <p:cNvSpPr>
            <a:spLocks noGrp="1" noChangeArrowheads="1"/>
          </p:cNvSpPr>
          <p:nvPr>
            <p:ph type="title"/>
          </p:nvPr>
        </p:nvSpPr>
        <p:spPr/>
        <p:txBody>
          <a:bodyPr/>
          <a:lstStyle/>
          <a:p>
            <a:pPr eaLnBrk="1" hangingPunct="1"/>
            <a:r>
              <a:rPr lang="en-US" smtClean="0"/>
              <a:t>Internet Addressing</a:t>
            </a:r>
          </a:p>
        </p:txBody>
      </p:sp>
      <p:sp>
        <p:nvSpPr>
          <p:cNvPr id="20484" name="Rectangle 3"/>
          <p:cNvSpPr>
            <a:spLocks noGrp="1" noChangeArrowheads="1"/>
          </p:cNvSpPr>
          <p:nvPr>
            <p:ph type="body" idx="1"/>
          </p:nvPr>
        </p:nvSpPr>
        <p:spPr>
          <a:xfrm>
            <a:off x="457200" y="1600200"/>
            <a:ext cx="8458200" cy="4876800"/>
          </a:xfrm>
        </p:spPr>
        <p:txBody>
          <a:bodyPr>
            <a:normAutofit fontScale="85000" lnSpcReduction="20000"/>
          </a:bodyPr>
          <a:lstStyle/>
          <a:p>
            <a:pPr eaLnBrk="1" hangingPunct="1">
              <a:lnSpc>
                <a:spcPct val="90000"/>
              </a:lnSpc>
            </a:pPr>
            <a:r>
              <a:rPr lang="en-US" dirty="0" smtClean="0"/>
              <a:t>IP address: pattern of 32 or 128 bits often represented in dotted decimal </a:t>
            </a:r>
            <a:r>
              <a:rPr lang="en-US" dirty="0" smtClean="0"/>
              <a:t>notation</a:t>
            </a:r>
          </a:p>
          <a:p>
            <a:pPr lvl="1">
              <a:lnSpc>
                <a:spcPct val="90000"/>
              </a:lnSpc>
            </a:pPr>
            <a:r>
              <a:rPr lang="en-US" dirty="0" smtClean="0"/>
              <a:t>IP 4:  32 bits</a:t>
            </a:r>
          </a:p>
          <a:p>
            <a:pPr lvl="2">
              <a:lnSpc>
                <a:spcPct val="90000"/>
              </a:lnSpc>
            </a:pPr>
            <a:r>
              <a:rPr lang="en-US" dirty="0" smtClean="0"/>
              <a:t>Four groups of 8 bits;  each 8 bit group can be represented by a value from 0 to 255</a:t>
            </a:r>
          </a:p>
          <a:p>
            <a:pPr lvl="2">
              <a:lnSpc>
                <a:spcPct val="90000"/>
              </a:lnSpc>
            </a:pPr>
            <a:r>
              <a:rPr lang="en-US" dirty="0" smtClean="0"/>
              <a:t>0.0.0.0 to 255.255.255.255</a:t>
            </a:r>
          </a:p>
          <a:p>
            <a:pPr lvl="2">
              <a:lnSpc>
                <a:spcPct val="90000"/>
              </a:lnSpc>
            </a:pPr>
            <a:r>
              <a:rPr lang="en-US" dirty="0" smtClean="0"/>
              <a:t>2</a:t>
            </a:r>
            <a:r>
              <a:rPr lang="en-US" baseline="30000" dirty="0" smtClean="0"/>
              <a:t>32</a:t>
            </a:r>
            <a:r>
              <a:rPr lang="en-US" baseline="-25000" dirty="0" smtClean="0"/>
              <a:t>  </a:t>
            </a:r>
            <a:r>
              <a:rPr lang="en-US" dirty="0" smtClean="0"/>
              <a:t>or about 4.3 billion addresses theoretically possible, but not divided equally;  exhaustion predicted 2010-2012</a:t>
            </a:r>
          </a:p>
          <a:p>
            <a:pPr lvl="1">
              <a:lnSpc>
                <a:spcPct val="90000"/>
              </a:lnSpc>
            </a:pPr>
            <a:r>
              <a:rPr lang="en-US" dirty="0" smtClean="0"/>
              <a:t>IP 6:  128 bits</a:t>
            </a:r>
          </a:p>
          <a:p>
            <a:pPr lvl="1">
              <a:lnSpc>
                <a:spcPct val="90000"/>
              </a:lnSpc>
            </a:pPr>
            <a:r>
              <a:rPr lang="en-US" dirty="0" smtClean="0"/>
              <a:t>Addresses often assigned to clients via DHCP – Dynamic Host Configuration Protocol</a:t>
            </a:r>
            <a:endParaRPr lang="en-US" dirty="0" smtClean="0"/>
          </a:p>
          <a:p>
            <a:pPr eaLnBrk="1" hangingPunct="1">
              <a:lnSpc>
                <a:spcPct val="90000"/>
              </a:lnSpc>
            </a:pPr>
            <a:r>
              <a:rPr lang="en-US" dirty="0" smtClean="0"/>
              <a:t>Domain </a:t>
            </a:r>
            <a:r>
              <a:rPr lang="en-US" dirty="0" smtClean="0"/>
              <a:t>name system (DNS</a:t>
            </a:r>
            <a:r>
              <a:rPr lang="en-US" dirty="0" smtClean="0"/>
              <a:t>)</a:t>
            </a:r>
          </a:p>
          <a:p>
            <a:pPr lvl="1">
              <a:lnSpc>
                <a:spcPct val="90000"/>
              </a:lnSpc>
            </a:pPr>
            <a:r>
              <a:rPr lang="en-US" dirty="0" smtClean="0"/>
              <a:t>Provides a way to assign a more meaningful name to the IP address</a:t>
            </a:r>
            <a:endParaRPr lang="en-US" dirty="0" smtClean="0"/>
          </a:p>
          <a:p>
            <a:pPr lvl="1" eaLnBrk="1" hangingPunct="1">
              <a:lnSpc>
                <a:spcPct val="90000"/>
              </a:lnSpc>
            </a:pPr>
            <a:r>
              <a:rPr lang="en-US" dirty="0" smtClean="0"/>
              <a:t>Name servers</a:t>
            </a:r>
          </a:p>
          <a:p>
            <a:pPr lvl="1" eaLnBrk="1" hangingPunct="1">
              <a:lnSpc>
                <a:spcPct val="90000"/>
              </a:lnSpc>
            </a:pPr>
            <a:r>
              <a:rPr lang="en-US" dirty="0" smtClean="0"/>
              <a:t>DNS lookup</a:t>
            </a:r>
          </a:p>
          <a:p>
            <a:pPr eaLnBrk="1" hangingPunct="1">
              <a:lnSpc>
                <a:spcPct val="90000"/>
              </a:lnSpc>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E3FEEEDC-BC10-4975-BBC8-3F7A2A7A29AD}" type="slidenum">
              <a:rPr lang="en-US"/>
              <a:pPr>
                <a:defRPr/>
              </a:pPr>
              <a:t>35</a:t>
            </a:fld>
            <a:endParaRPr lang="en-US"/>
          </a:p>
        </p:txBody>
      </p:sp>
      <p:sp>
        <p:nvSpPr>
          <p:cNvPr id="21507" name="Rectangle 2"/>
          <p:cNvSpPr>
            <a:spLocks noGrp="1" noChangeArrowheads="1"/>
          </p:cNvSpPr>
          <p:nvPr>
            <p:ph type="title"/>
          </p:nvPr>
        </p:nvSpPr>
        <p:spPr>
          <a:xfrm>
            <a:off x="457200" y="152400"/>
            <a:ext cx="8305800" cy="1143000"/>
          </a:xfrm>
        </p:spPr>
        <p:txBody>
          <a:bodyPr>
            <a:normAutofit fontScale="90000"/>
          </a:bodyPr>
          <a:lstStyle/>
          <a:p>
            <a:pPr eaLnBrk="1" hangingPunct="1"/>
            <a:r>
              <a:rPr lang="en-US" smtClean="0"/>
              <a:t>Internet Corporation for Assigned Names &amp; Numbers (ICANN)</a:t>
            </a:r>
          </a:p>
        </p:txBody>
      </p:sp>
      <p:sp>
        <p:nvSpPr>
          <p:cNvPr id="21508" name="Rectangle 3"/>
          <p:cNvSpPr>
            <a:spLocks noGrp="1" noChangeArrowheads="1"/>
          </p:cNvSpPr>
          <p:nvPr>
            <p:ph type="body" idx="1"/>
          </p:nvPr>
        </p:nvSpPr>
        <p:spPr/>
        <p:txBody>
          <a:bodyPr>
            <a:normAutofit fontScale="85000" lnSpcReduction="20000"/>
          </a:bodyPr>
          <a:lstStyle/>
          <a:p>
            <a:pPr eaLnBrk="1" hangingPunct="1"/>
            <a:r>
              <a:rPr lang="en-US" dirty="0" smtClean="0"/>
              <a:t>Allocates IP addresses to ISPs who then assign those addresses within their regions.</a:t>
            </a:r>
          </a:p>
          <a:p>
            <a:pPr eaLnBrk="1" hangingPunct="1"/>
            <a:r>
              <a:rPr lang="en-US" dirty="0" smtClean="0"/>
              <a:t>Oversees the registration of domains and domain names.</a:t>
            </a:r>
          </a:p>
          <a:p>
            <a:r>
              <a:rPr lang="en-US" dirty="0" smtClean="0"/>
              <a:t>Names of computers use the following convention for domains</a:t>
            </a:r>
          </a:p>
          <a:p>
            <a:pPr lvl="1"/>
            <a:r>
              <a:rPr lang="en-US" dirty="0" err="1" smtClean="0"/>
              <a:t>hostname.subdomain.domain.type</a:t>
            </a:r>
            <a:endParaRPr lang="en-US" dirty="0" smtClean="0"/>
          </a:p>
          <a:p>
            <a:pPr lvl="2"/>
            <a:r>
              <a:rPr lang="en-US" dirty="0" smtClean="0"/>
              <a:t>type : Organization status</a:t>
            </a:r>
          </a:p>
          <a:p>
            <a:pPr lvl="2"/>
            <a:r>
              <a:rPr lang="en-US" dirty="0" smtClean="0"/>
              <a:t>domain : Registered ICANN name</a:t>
            </a:r>
          </a:p>
          <a:p>
            <a:pPr lvl="2"/>
            <a:r>
              <a:rPr lang="en-US" dirty="0" err="1" smtClean="0"/>
              <a:t>Subdomain</a:t>
            </a:r>
            <a:r>
              <a:rPr lang="en-US" dirty="0" smtClean="0"/>
              <a:t> : optional hostname</a:t>
            </a:r>
          </a:p>
          <a:p>
            <a:pPr lvl="2"/>
            <a:r>
              <a:rPr lang="en-US" dirty="0" smtClean="0"/>
              <a:t>Hostname : Name of the </a:t>
            </a:r>
            <a:r>
              <a:rPr lang="en-US" dirty="0" smtClean="0"/>
              <a:t>machine</a:t>
            </a:r>
          </a:p>
          <a:p>
            <a:pPr lvl="1"/>
            <a:r>
              <a:rPr lang="en-US" dirty="0" smtClean="0"/>
              <a:t>Organizations determine own structure at the hostname and </a:t>
            </a:r>
            <a:r>
              <a:rPr lang="en-US" dirty="0" err="1" smtClean="0"/>
              <a:t>subdomain</a:t>
            </a:r>
            <a:r>
              <a:rPr lang="en-US" dirty="0" smtClean="0"/>
              <a:t> levels</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Common Types	</a:t>
            </a:r>
          </a:p>
        </p:txBody>
      </p:sp>
      <p:sp>
        <p:nvSpPr>
          <p:cNvPr id="155651" name="Rectangle 3"/>
          <p:cNvSpPr>
            <a:spLocks noGrp="1" noChangeArrowheads="1"/>
          </p:cNvSpPr>
          <p:nvPr>
            <p:ph type="body" idx="1"/>
          </p:nvPr>
        </p:nvSpPr>
        <p:spPr/>
        <p:txBody>
          <a:bodyPr>
            <a:normAutofit fontScale="92500" lnSpcReduction="10000"/>
          </a:bodyPr>
          <a:lstStyle/>
          <a:p>
            <a:r>
              <a:rPr lang="en-US" dirty="0"/>
              <a:t>.</a:t>
            </a:r>
            <a:r>
              <a:rPr lang="en-US" dirty="0" err="1"/>
              <a:t>edu</a:t>
            </a:r>
            <a:r>
              <a:rPr lang="en-US" dirty="0"/>
              <a:t> - Educational</a:t>
            </a:r>
          </a:p>
          <a:p>
            <a:r>
              <a:rPr lang="en-US" dirty="0"/>
              <a:t>.</a:t>
            </a:r>
            <a:r>
              <a:rPr lang="en-US" dirty="0" err="1"/>
              <a:t>gov</a:t>
            </a:r>
            <a:r>
              <a:rPr lang="en-US" dirty="0"/>
              <a:t> - Government</a:t>
            </a:r>
          </a:p>
          <a:p>
            <a:r>
              <a:rPr lang="en-US" dirty="0"/>
              <a:t>.org - Nonprofit organizations</a:t>
            </a:r>
          </a:p>
          <a:p>
            <a:r>
              <a:rPr lang="en-US" dirty="0" err="1"/>
              <a:t>.net</a:t>
            </a:r>
            <a:r>
              <a:rPr lang="en-US" dirty="0"/>
              <a:t> - Internet service providers, backbone</a:t>
            </a:r>
          </a:p>
          <a:p>
            <a:r>
              <a:rPr lang="en-US" dirty="0"/>
              <a:t>.country - Two letter country code, e.g. .</a:t>
            </a:r>
            <a:r>
              <a:rPr lang="en-US" dirty="0" err="1"/>
              <a:t>jp</a:t>
            </a:r>
            <a:r>
              <a:rPr lang="en-US" dirty="0"/>
              <a:t> for Japan, .us for United States, .to for Togo</a:t>
            </a:r>
          </a:p>
          <a:p>
            <a:r>
              <a:rPr lang="en-US" dirty="0" smtClean="0"/>
              <a:t>Latest top level domains approved</a:t>
            </a:r>
            <a:r>
              <a:rPr lang="en-US" dirty="0"/>
              <a:t>:</a:t>
            </a:r>
          </a:p>
          <a:p>
            <a:pPr lvl="1"/>
            <a:r>
              <a:rPr lang="en-US" dirty="0"/>
              <a:t>.aero, .biz, .museum, .</a:t>
            </a:r>
            <a:r>
              <a:rPr lang="en-US" dirty="0" smtClean="0"/>
              <a:t>info, .jobs, .travel</a:t>
            </a:r>
          </a:p>
          <a:p>
            <a:pPr lvl="1"/>
            <a:r>
              <a:rPr lang="en-US" dirty="0" smtClean="0"/>
              <a:t>.xxx rejected in 2006</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Hierarchy of Names - DNS</a:t>
            </a:r>
          </a:p>
        </p:txBody>
      </p:sp>
      <p:sp>
        <p:nvSpPr>
          <p:cNvPr id="156675" name="Rectangle 3"/>
          <p:cNvSpPr>
            <a:spLocks noGrp="1" noChangeArrowheads="1"/>
          </p:cNvSpPr>
          <p:nvPr>
            <p:ph type="body" idx="1"/>
          </p:nvPr>
        </p:nvSpPr>
        <p:spPr>
          <a:xfrm>
            <a:off x="457200" y="1295400"/>
            <a:ext cx="8229600" cy="4525963"/>
          </a:xfrm>
        </p:spPr>
        <p:txBody>
          <a:bodyPr>
            <a:normAutofit/>
          </a:bodyPr>
          <a:lstStyle/>
          <a:p>
            <a:r>
              <a:rPr lang="en-US" sz="2800" dirty="0"/>
              <a:t>Routers are based on IP address (e.g. 134.114.140.34), not the English-like domain name!</a:t>
            </a:r>
          </a:p>
          <a:p>
            <a:r>
              <a:rPr lang="en-US" sz="2800" dirty="0"/>
              <a:t>DNS = Domain Name Server system</a:t>
            </a:r>
          </a:p>
          <a:p>
            <a:pPr lvl="1"/>
            <a:r>
              <a:rPr lang="en-US" sz="2400" dirty="0"/>
              <a:t>Way to translate from domain name to IP address</a:t>
            </a:r>
          </a:p>
          <a:p>
            <a:r>
              <a:rPr lang="en-US" sz="2800" dirty="0"/>
              <a:t>Tree-based hierarchy, with .org, .com, .</a:t>
            </a:r>
            <a:r>
              <a:rPr lang="en-US" sz="2800" dirty="0" err="1"/>
              <a:t>edu</a:t>
            </a:r>
            <a:r>
              <a:rPr lang="en-US" sz="2800" dirty="0"/>
              <a:t>, and .</a:t>
            </a:r>
            <a:r>
              <a:rPr lang="en-US" sz="2800" dirty="0" err="1"/>
              <a:t>gov</a:t>
            </a:r>
            <a:r>
              <a:rPr lang="en-US" sz="2800" dirty="0"/>
              <a:t> at the top of the tree</a:t>
            </a:r>
          </a:p>
        </p:txBody>
      </p:sp>
      <p:graphicFrame>
        <p:nvGraphicFramePr>
          <p:cNvPr id="156676" name="Object 4"/>
          <p:cNvGraphicFramePr>
            <a:graphicFrameLocks noChangeAspect="1"/>
          </p:cNvGraphicFramePr>
          <p:nvPr/>
        </p:nvGraphicFramePr>
        <p:xfrm>
          <a:off x="838200" y="4267200"/>
          <a:ext cx="7172325" cy="2103438"/>
        </p:xfrm>
        <a:graphic>
          <a:graphicData uri="http://schemas.openxmlformats.org/presentationml/2006/ole">
            <p:oleObj spid="_x0000_s41986" name="MS Org Chart" r:id="rId3" imgW="4984560" imgH="1460160" progId="OrgPlusWOPX.4">
              <p:embed followColorScheme="full"/>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cstate="print"/>
          <a:srcRect/>
          <a:stretch>
            <a:fillRect/>
          </a:stretch>
        </p:blipFill>
        <p:spPr bwMode="auto">
          <a:xfrm>
            <a:off x="0" y="-304800"/>
            <a:ext cx="5491163" cy="7162800"/>
          </a:xfrm>
          <a:prstGeom prst="rect">
            <a:avLst/>
          </a:prstGeom>
          <a:noFill/>
          <a:ln w="9525">
            <a:noFill/>
            <a:miter lim="800000"/>
            <a:headEnd/>
            <a:tailEnd/>
          </a:ln>
          <a:effectLst/>
        </p:spPr>
      </p:pic>
      <p:sp>
        <p:nvSpPr>
          <p:cNvPr id="87042" name="Rectangle 2"/>
          <p:cNvSpPr>
            <a:spLocks noGrp="1" noChangeArrowheads="1"/>
          </p:cNvSpPr>
          <p:nvPr>
            <p:ph type="title"/>
          </p:nvPr>
        </p:nvSpPr>
        <p:spPr>
          <a:xfrm>
            <a:off x="5181600" y="228600"/>
            <a:ext cx="3276600" cy="1143000"/>
          </a:xfrm>
        </p:spPr>
        <p:txBody>
          <a:bodyPr>
            <a:normAutofit fontScale="90000"/>
          </a:bodyPr>
          <a:lstStyle/>
          <a:p>
            <a:r>
              <a:rPr lang="en-US"/>
              <a:t>DNS Client-Server</a:t>
            </a:r>
          </a:p>
        </p:txBody>
      </p:sp>
      <p:sp>
        <p:nvSpPr>
          <p:cNvPr id="87044" name="Text Box 4"/>
          <p:cNvSpPr txBox="1">
            <a:spLocks noChangeArrowheads="1"/>
          </p:cNvSpPr>
          <p:nvPr/>
        </p:nvSpPr>
        <p:spPr bwMode="auto">
          <a:xfrm>
            <a:off x="5105400" y="1828800"/>
            <a:ext cx="3886200" cy="5203825"/>
          </a:xfrm>
          <a:prstGeom prst="rect">
            <a:avLst/>
          </a:prstGeom>
          <a:noFill/>
          <a:ln w="9525">
            <a:noFill/>
            <a:miter lim="800000"/>
            <a:headEnd/>
            <a:tailEnd/>
          </a:ln>
          <a:effectLst/>
        </p:spPr>
        <p:txBody>
          <a:bodyPr>
            <a:spAutoFit/>
          </a:bodyPr>
          <a:lstStyle/>
          <a:p>
            <a:pPr>
              <a:buFontTx/>
              <a:buChar char="•"/>
            </a:pPr>
            <a:r>
              <a:rPr lang="en-US"/>
              <a:t>  DNS names are managed by a hierarchy of DNS servers </a:t>
            </a:r>
          </a:p>
          <a:p>
            <a:pPr>
              <a:buFontTx/>
              <a:buChar char="•"/>
            </a:pPr>
            <a:endParaRPr lang="en-US"/>
          </a:p>
          <a:p>
            <a:pPr>
              <a:buFontTx/>
              <a:buChar char="•"/>
            </a:pPr>
            <a:r>
              <a:rPr lang="en-US"/>
              <a:t>  Hierarchy is related to DNS domain hierarchy </a:t>
            </a:r>
          </a:p>
          <a:p>
            <a:endParaRPr lang="en-US"/>
          </a:p>
          <a:p>
            <a:pPr>
              <a:buFontTx/>
              <a:buChar char="•"/>
            </a:pPr>
            <a:r>
              <a:rPr lang="en-US"/>
              <a:t>  Root server at top of tree knows about next level servers </a:t>
            </a:r>
          </a:p>
          <a:p>
            <a:pPr>
              <a:buFontTx/>
              <a:buChar char="•"/>
            </a:pPr>
            <a:endParaRPr lang="en-US"/>
          </a:p>
          <a:p>
            <a:pPr lvl="1">
              <a:buFontTx/>
              <a:buChar char="•"/>
            </a:pPr>
            <a:r>
              <a:rPr lang="en-US"/>
              <a:t>  Next level servers, in turn, know about lower level servers </a:t>
            </a:r>
          </a:p>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381000" y="0"/>
            <a:ext cx="8077200" cy="1143000"/>
          </a:xfrm>
        </p:spPr>
        <p:txBody>
          <a:bodyPr/>
          <a:lstStyle/>
          <a:p>
            <a:r>
              <a:rPr lang="en-US"/>
              <a:t>DNS Servers</a:t>
            </a:r>
          </a:p>
        </p:txBody>
      </p:sp>
      <p:sp>
        <p:nvSpPr>
          <p:cNvPr id="90115" name="Rectangle 3"/>
          <p:cNvSpPr>
            <a:spLocks noGrp="1" noChangeArrowheads="1"/>
          </p:cNvSpPr>
          <p:nvPr>
            <p:ph type="body" idx="1"/>
          </p:nvPr>
        </p:nvSpPr>
        <p:spPr>
          <a:xfrm>
            <a:off x="304800" y="990600"/>
            <a:ext cx="8610600" cy="2057400"/>
          </a:xfrm>
        </p:spPr>
        <p:txBody>
          <a:bodyPr>
            <a:normAutofit fontScale="47500" lnSpcReduction="20000"/>
          </a:bodyPr>
          <a:lstStyle/>
          <a:p>
            <a:pPr>
              <a:lnSpc>
                <a:spcPct val="90000"/>
              </a:lnSpc>
            </a:pPr>
            <a:r>
              <a:rPr lang="en-US" sz="2800"/>
              <a:t>Each DNS server is the </a:t>
            </a:r>
            <a:r>
              <a:rPr lang="en-US" sz="2800" i="1"/>
              <a:t>authoritative server</a:t>
            </a:r>
            <a:r>
              <a:rPr lang="en-US" sz="2800"/>
              <a:t> for the names it manages </a:t>
            </a:r>
          </a:p>
          <a:p>
            <a:pPr>
              <a:lnSpc>
                <a:spcPct val="90000"/>
              </a:lnSpc>
            </a:pPr>
            <a:r>
              <a:rPr lang="en-US" sz="2800"/>
              <a:t>If request contains name managed by receiving server, that server replies directly </a:t>
            </a:r>
          </a:p>
          <a:p>
            <a:pPr>
              <a:lnSpc>
                <a:spcPct val="90000"/>
              </a:lnSpc>
            </a:pPr>
            <a:r>
              <a:rPr lang="en-US" sz="2800"/>
              <a:t>Otherwise, request must be forwarded to the appropriate authoritative server </a:t>
            </a:r>
          </a:p>
          <a:p>
            <a:pPr>
              <a:lnSpc>
                <a:spcPct val="90000"/>
              </a:lnSpc>
            </a:pPr>
            <a:endParaRPr lang="en-US" sz="2800"/>
          </a:p>
          <a:p>
            <a:pPr>
              <a:lnSpc>
                <a:spcPct val="90000"/>
              </a:lnSpc>
            </a:pPr>
            <a:r>
              <a:rPr lang="en-US" sz="2800"/>
              <a:t>Process:</a:t>
            </a:r>
          </a:p>
          <a:p>
            <a:pPr lvl="1">
              <a:lnSpc>
                <a:spcPct val="90000"/>
              </a:lnSpc>
            </a:pPr>
            <a:r>
              <a:rPr lang="en-US" sz="2400"/>
              <a:t>Client contacts local DNS server, L</a:t>
            </a:r>
          </a:p>
          <a:p>
            <a:pPr lvl="1">
              <a:lnSpc>
                <a:spcPct val="90000"/>
              </a:lnSpc>
            </a:pPr>
            <a:r>
              <a:rPr lang="en-US" sz="2400"/>
              <a:t>If L knows the requested IP or is the authority, return the IP</a:t>
            </a:r>
          </a:p>
          <a:p>
            <a:pPr lvl="1">
              <a:lnSpc>
                <a:spcPct val="90000"/>
              </a:lnSpc>
            </a:pPr>
            <a:r>
              <a:rPr lang="en-US" sz="2400"/>
              <a:t>Otherwise, contact the root server</a:t>
            </a:r>
          </a:p>
          <a:p>
            <a:pPr lvl="2">
              <a:lnSpc>
                <a:spcPct val="90000"/>
              </a:lnSpc>
            </a:pPr>
            <a:r>
              <a:rPr lang="en-US" sz="2000"/>
              <a:t>Root server returns to L the authoritative server for the domain</a:t>
            </a:r>
          </a:p>
          <a:p>
            <a:pPr lvl="2">
              <a:lnSpc>
                <a:spcPct val="90000"/>
              </a:lnSpc>
            </a:pPr>
            <a:r>
              <a:rPr lang="en-US" sz="2000"/>
              <a:t>L contacts this server</a:t>
            </a:r>
          </a:p>
          <a:p>
            <a:pPr lvl="2">
              <a:lnSpc>
                <a:spcPct val="90000"/>
              </a:lnSpc>
            </a:pPr>
            <a:r>
              <a:rPr lang="en-US" sz="2000"/>
              <a:t>Process may repeat until we find the authoritative server</a:t>
            </a:r>
          </a:p>
          <a:p>
            <a:pPr>
              <a:lnSpc>
                <a:spcPct val="90000"/>
              </a:lnSpc>
            </a:pPr>
            <a:endParaRPr lang="en-US"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ARPANet</a:t>
            </a:r>
            <a:r>
              <a:rPr lang="en-US" dirty="0" smtClean="0"/>
              <a:t> 1972</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52770" y="1672414"/>
            <a:ext cx="7238459" cy="4381534"/>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p:cNvPicPr>
            <a:picLocks noChangeAspect="1" noChangeArrowheads="1"/>
          </p:cNvPicPr>
          <p:nvPr/>
        </p:nvPicPr>
        <p:blipFill>
          <a:blip r:embed="rId2" cstate="print"/>
          <a:srcRect/>
          <a:stretch>
            <a:fillRect/>
          </a:stretch>
        </p:blipFill>
        <p:spPr bwMode="auto">
          <a:xfrm>
            <a:off x="-76200" y="1447800"/>
            <a:ext cx="5143500" cy="3552825"/>
          </a:xfrm>
          <a:prstGeom prst="rect">
            <a:avLst/>
          </a:prstGeom>
          <a:noFill/>
          <a:ln w="9525">
            <a:noFill/>
            <a:miter lim="800000"/>
            <a:headEnd/>
            <a:tailEnd/>
          </a:ln>
          <a:effectLst/>
        </p:spPr>
      </p:pic>
      <p:sp>
        <p:nvSpPr>
          <p:cNvPr id="91138" name="Rectangle 2"/>
          <p:cNvSpPr>
            <a:spLocks noGrp="1" noChangeArrowheads="1"/>
          </p:cNvSpPr>
          <p:nvPr>
            <p:ph type="title"/>
          </p:nvPr>
        </p:nvSpPr>
        <p:spPr/>
        <p:txBody>
          <a:bodyPr/>
          <a:lstStyle/>
          <a:p>
            <a:r>
              <a:rPr lang="en-US"/>
              <a:t>DNS Lookup Example</a:t>
            </a:r>
          </a:p>
        </p:txBody>
      </p:sp>
      <p:sp>
        <p:nvSpPr>
          <p:cNvPr id="91140" name="Text Box 4"/>
          <p:cNvSpPr txBox="1">
            <a:spLocks noChangeArrowheads="1"/>
          </p:cNvSpPr>
          <p:nvPr/>
        </p:nvSpPr>
        <p:spPr bwMode="auto">
          <a:xfrm>
            <a:off x="4648200" y="1524000"/>
            <a:ext cx="4343400" cy="4968875"/>
          </a:xfrm>
          <a:prstGeom prst="rect">
            <a:avLst/>
          </a:prstGeom>
          <a:noFill/>
          <a:ln w="9525">
            <a:noFill/>
            <a:miter lim="800000"/>
            <a:headEnd/>
            <a:tailEnd/>
          </a:ln>
          <a:effectLst/>
        </p:spPr>
        <p:txBody>
          <a:bodyPr>
            <a:spAutoFit/>
          </a:bodyPr>
          <a:lstStyle/>
          <a:p>
            <a:pPr marL="457200" indent="-457200">
              <a:buFontTx/>
              <a:buAutoNum type="arabicPeriod"/>
            </a:pPr>
            <a:r>
              <a:rPr lang="en-US" sz="2000"/>
              <a:t>Computer requests IP for comp.walnut.candy.foobar.com from local DNS</a:t>
            </a:r>
          </a:p>
          <a:p>
            <a:pPr marL="457200" indent="-457200">
              <a:buFontTx/>
              <a:buAutoNum type="arabicPeriod"/>
            </a:pPr>
            <a:r>
              <a:rPr lang="en-US" sz="2000"/>
              <a:t>Not found in local DNS, local DNS becomes a client and contacts root server</a:t>
            </a:r>
          </a:p>
          <a:p>
            <a:pPr marL="457200" indent="-457200">
              <a:buFontTx/>
              <a:buAutoNum type="arabicPeriod"/>
            </a:pPr>
            <a:r>
              <a:rPr lang="en-US" sz="2000"/>
              <a:t>Root server returns server below, for foobar.com</a:t>
            </a:r>
          </a:p>
          <a:p>
            <a:pPr marL="457200" indent="-457200">
              <a:buFontTx/>
              <a:buAutoNum type="arabicPeriod"/>
            </a:pPr>
            <a:r>
              <a:rPr lang="en-US" sz="2000"/>
              <a:t>Local DNS contacts server at foobar.com</a:t>
            </a:r>
          </a:p>
          <a:p>
            <a:pPr marL="457200" indent="-457200">
              <a:buFontTx/>
              <a:buAutoNum type="arabicPeriod"/>
            </a:pPr>
            <a:r>
              <a:rPr lang="en-US" sz="2000"/>
              <a:t>Foobar.com server returns server below, for walnut.foobar.com</a:t>
            </a:r>
          </a:p>
          <a:p>
            <a:pPr marL="457200" indent="-457200">
              <a:buFontTx/>
              <a:buAutoNum type="arabicPeriod"/>
            </a:pPr>
            <a:r>
              <a:rPr lang="en-US" sz="2000"/>
              <a:t>Local DNS contacts server at walnut.foobar.com</a:t>
            </a:r>
          </a:p>
          <a:p>
            <a:pPr marL="457200" indent="-457200">
              <a:buFontTx/>
              <a:buAutoNum type="arabicPeriod"/>
            </a:pPr>
            <a:r>
              <a:rPr lang="en-US" sz="2000"/>
              <a:t>This is the authority, returns IP</a:t>
            </a:r>
          </a:p>
          <a:p>
            <a:pPr marL="457200" indent="-457200">
              <a:buFontTx/>
              <a:buAutoNum type="arabicPeriod"/>
            </a:pPr>
            <a:r>
              <a:rPr lang="en-US" sz="2000"/>
              <a:t>Local DNS returns IP to Computer</a:t>
            </a:r>
          </a:p>
        </p:txBody>
      </p:sp>
      <p:sp>
        <p:nvSpPr>
          <p:cNvPr id="91141" name="Text Box 5"/>
          <p:cNvSpPr txBox="1">
            <a:spLocks noChangeArrowheads="1"/>
          </p:cNvSpPr>
          <p:nvPr/>
        </p:nvSpPr>
        <p:spPr bwMode="auto">
          <a:xfrm>
            <a:off x="1447800" y="1447800"/>
            <a:ext cx="565150" cy="457200"/>
          </a:xfrm>
          <a:prstGeom prst="rect">
            <a:avLst/>
          </a:prstGeom>
          <a:noFill/>
          <a:ln w="9525">
            <a:noFill/>
            <a:miter lim="800000"/>
            <a:headEnd/>
            <a:tailEnd/>
          </a:ln>
          <a:effectLst/>
        </p:spPr>
        <p:txBody>
          <a:bodyPr wrap="none">
            <a:spAutoFit/>
          </a:bodyPr>
          <a:lstStyle/>
          <a:p>
            <a:r>
              <a:rPr lang="en-US">
                <a:solidFill>
                  <a:srgbClr val="FF0000"/>
                </a:solidFill>
              </a:rPr>
              <a:t>2,3</a:t>
            </a:r>
          </a:p>
        </p:txBody>
      </p:sp>
      <p:sp>
        <p:nvSpPr>
          <p:cNvPr id="91142" name="Rectangle 6"/>
          <p:cNvSpPr>
            <a:spLocks noChangeArrowheads="1"/>
          </p:cNvSpPr>
          <p:nvPr/>
        </p:nvSpPr>
        <p:spPr bwMode="auto">
          <a:xfrm>
            <a:off x="228600" y="2895600"/>
            <a:ext cx="565150" cy="457200"/>
          </a:xfrm>
          <a:prstGeom prst="rect">
            <a:avLst/>
          </a:prstGeom>
          <a:noFill/>
          <a:ln w="9525">
            <a:noFill/>
            <a:miter lim="800000"/>
            <a:headEnd/>
            <a:tailEnd/>
          </a:ln>
          <a:effectLst/>
        </p:spPr>
        <p:txBody>
          <a:bodyPr wrap="none">
            <a:spAutoFit/>
          </a:bodyPr>
          <a:lstStyle/>
          <a:p>
            <a:r>
              <a:rPr lang="en-US">
                <a:solidFill>
                  <a:srgbClr val="FF0000"/>
                </a:solidFill>
              </a:rPr>
              <a:t>4,5</a:t>
            </a:r>
          </a:p>
        </p:txBody>
      </p:sp>
      <p:sp>
        <p:nvSpPr>
          <p:cNvPr id="91143" name="Rectangle 7"/>
          <p:cNvSpPr>
            <a:spLocks noChangeArrowheads="1"/>
          </p:cNvSpPr>
          <p:nvPr/>
        </p:nvSpPr>
        <p:spPr bwMode="auto">
          <a:xfrm>
            <a:off x="2057400" y="4953000"/>
            <a:ext cx="565150" cy="457200"/>
          </a:xfrm>
          <a:prstGeom prst="rect">
            <a:avLst/>
          </a:prstGeom>
          <a:noFill/>
          <a:ln w="9525">
            <a:noFill/>
            <a:miter lim="800000"/>
            <a:headEnd/>
            <a:tailEnd/>
          </a:ln>
          <a:effectLst/>
        </p:spPr>
        <p:txBody>
          <a:bodyPr wrap="none">
            <a:spAutoFit/>
          </a:bodyPr>
          <a:lstStyle/>
          <a:p>
            <a:r>
              <a:rPr lang="en-US">
                <a:solidFill>
                  <a:srgbClr val="FF0000"/>
                </a:solidFill>
              </a:rPr>
              <a:t>6,7</a:t>
            </a:r>
          </a:p>
        </p:txBody>
      </p:sp>
      <p:sp>
        <p:nvSpPr>
          <p:cNvPr id="91144" name="Text Box 8"/>
          <p:cNvSpPr txBox="1">
            <a:spLocks noChangeArrowheads="1"/>
          </p:cNvSpPr>
          <p:nvPr/>
        </p:nvSpPr>
        <p:spPr bwMode="auto">
          <a:xfrm>
            <a:off x="517525" y="6137275"/>
            <a:ext cx="2601913" cy="466725"/>
          </a:xfrm>
          <a:prstGeom prst="rect">
            <a:avLst/>
          </a:prstGeom>
          <a:solidFill>
            <a:schemeClr val="hlink"/>
          </a:solidFill>
          <a:ln w="9525">
            <a:solidFill>
              <a:schemeClr val="hlink"/>
            </a:solidFill>
            <a:miter lim="800000"/>
            <a:headEnd/>
            <a:tailEnd/>
          </a:ln>
          <a:effectLst/>
        </p:spPr>
        <p:txBody>
          <a:bodyPr wrap="none">
            <a:spAutoFit/>
          </a:bodyPr>
          <a:lstStyle/>
          <a:p>
            <a:r>
              <a:rPr lang="en-US"/>
              <a:t>Iterative Resolution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DNS Efficiencies</a:t>
            </a:r>
          </a:p>
        </p:txBody>
      </p:sp>
      <p:sp>
        <p:nvSpPr>
          <p:cNvPr id="92163" name="Rectangle 3"/>
          <p:cNvSpPr>
            <a:spLocks noGrp="1" noChangeArrowheads="1"/>
          </p:cNvSpPr>
          <p:nvPr>
            <p:ph type="body" idx="1"/>
          </p:nvPr>
        </p:nvSpPr>
        <p:spPr>
          <a:xfrm>
            <a:off x="304800" y="1295400"/>
            <a:ext cx="8534400" cy="4572000"/>
          </a:xfrm>
        </p:spPr>
        <p:txBody>
          <a:bodyPr>
            <a:normAutofit/>
          </a:bodyPr>
          <a:lstStyle/>
          <a:p>
            <a:pPr>
              <a:lnSpc>
                <a:spcPct val="90000"/>
              </a:lnSpc>
            </a:pPr>
            <a:r>
              <a:rPr lang="en-US" sz="2800" dirty="0"/>
              <a:t>DNS resolution can be </a:t>
            </a:r>
            <a:r>
              <a:rPr lang="en-US" sz="2800" b="1" dirty="0"/>
              <a:t>very</a:t>
            </a:r>
            <a:r>
              <a:rPr lang="en-US" sz="2800" dirty="0"/>
              <a:t> inefficient </a:t>
            </a:r>
          </a:p>
          <a:p>
            <a:pPr lvl="1">
              <a:lnSpc>
                <a:spcPct val="90000"/>
              </a:lnSpc>
            </a:pPr>
            <a:r>
              <a:rPr lang="en-US" sz="2400" dirty="0"/>
              <a:t>Every host referenced by name triggers a DNS request </a:t>
            </a:r>
          </a:p>
          <a:p>
            <a:pPr lvl="1">
              <a:lnSpc>
                <a:spcPct val="90000"/>
              </a:lnSpc>
            </a:pPr>
            <a:r>
              <a:rPr lang="en-US" sz="2400" dirty="0"/>
              <a:t>Every DNS request for the address of a host in a different organization goes through the root server </a:t>
            </a:r>
          </a:p>
          <a:p>
            <a:pPr>
              <a:lnSpc>
                <a:spcPct val="90000"/>
              </a:lnSpc>
            </a:pPr>
            <a:r>
              <a:rPr lang="en-US" sz="2800" dirty="0"/>
              <a:t>Servers and hosts use </a:t>
            </a:r>
            <a:r>
              <a:rPr lang="en-US" sz="2800" i="1" dirty="0"/>
              <a:t>caching</a:t>
            </a:r>
            <a:r>
              <a:rPr lang="en-US" sz="2800" dirty="0"/>
              <a:t> to reduce the number of DNS requests </a:t>
            </a:r>
          </a:p>
          <a:p>
            <a:pPr lvl="1">
              <a:lnSpc>
                <a:spcPct val="90000"/>
              </a:lnSpc>
            </a:pPr>
            <a:r>
              <a:rPr lang="en-US" sz="2400" dirty="0"/>
              <a:t>Cache is a list of recently resolved names and IP addresses </a:t>
            </a:r>
          </a:p>
          <a:p>
            <a:pPr>
              <a:lnSpc>
                <a:spcPct val="90000"/>
              </a:lnSpc>
            </a:pPr>
            <a:r>
              <a:rPr lang="en-US" sz="2800" dirty="0" smtClean="0"/>
              <a:t>Servers </a:t>
            </a:r>
            <a:r>
              <a:rPr lang="en-US" sz="2800" dirty="0"/>
              <a:t>use </a:t>
            </a:r>
            <a:r>
              <a:rPr lang="en-US" sz="2800" i="1" dirty="0"/>
              <a:t>replication</a:t>
            </a:r>
            <a:r>
              <a:rPr lang="en-US" sz="2800" dirty="0"/>
              <a:t> to decrease the load on root servers</a:t>
            </a:r>
          </a:p>
          <a:p>
            <a:pPr>
              <a:lnSpc>
                <a:spcPct val="90000"/>
              </a:lnSpc>
            </a:pPr>
            <a:endParaRPr lang="en-US" sz="2800" dirty="0"/>
          </a:p>
          <a:p>
            <a:pPr>
              <a:lnSpc>
                <a:spcPct val="90000"/>
              </a:lnSpc>
            </a:pP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noFill/>
          <a:ln/>
        </p:spPr>
        <p:txBody>
          <a:bodyPr lIns="92075" tIns="46038" rIns="92075" bIns="46038"/>
          <a:lstStyle/>
          <a:p>
            <a:r>
              <a:rPr lang="en-US" dirty="0" smtClean="0"/>
              <a:t>Protocol of the Internet: TCP/IP </a:t>
            </a:r>
            <a:endParaRPr lang="en-US" dirty="0"/>
          </a:p>
        </p:txBody>
      </p:sp>
      <p:sp>
        <p:nvSpPr>
          <p:cNvPr id="149507" name="Rectangle 3"/>
          <p:cNvSpPr>
            <a:spLocks noGrp="1" noChangeArrowheads="1"/>
          </p:cNvSpPr>
          <p:nvPr>
            <p:ph type="body" idx="1"/>
          </p:nvPr>
        </p:nvSpPr>
        <p:spPr>
          <a:xfrm>
            <a:off x="685800" y="1371600"/>
            <a:ext cx="8001000" cy="4724400"/>
          </a:xfrm>
          <a:noFill/>
          <a:ln/>
        </p:spPr>
        <p:txBody>
          <a:bodyPr lIns="92075" tIns="46038" rIns="92075" bIns="46038">
            <a:normAutofit/>
          </a:bodyPr>
          <a:lstStyle/>
          <a:p>
            <a:pPr>
              <a:lnSpc>
                <a:spcPct val="90000"/>
              </a:lnSpc>
            </a:pPr>
            <a:r>
              <a:rPr lang="en-US" dirty="0" smtClean="0"/>
              <a:t>Data is sent on the Internet using TCP/IP</a:t>
            </a:r>
          </a:p>
          <a:p>
            <a:pPr>
              <a:lnSpc>
                <a:spcPct val="90000"/>
              </a:lnSpc>
            </a:pPr>
            <a:r>
              <a:rPr lang="en-US" dirty="0" smtClean="0"/>
              <a:t>Transmission </a:t>
            </a:r>
            <a:r>
              <a:rPr lang="en-US" dirty="0"/>
              <a:t>Control Protocol</a:t>
            </a:r>
          </a:p>
          <a:p>
            <a:pPr lvl="1">
              <a:lnSpc>
                <a:spcPct val="90000"/>
              </a:lnSpc>
            </a:pPr>
            <a:r>
              <a:rPr lang="en-US" dirty="0"/>
              <a:t>Breaks information into data packets</a:t>
            </a:r>
          </a:p>
          <a:p>
            <a:pPr lvl="1">
              <a:lnSpc>
                <a:spcPct val="90000"/>
              </a:lnSpc>
            </a:pPr>
            <a:r>
              <a:rPr lang="en-US" dirty="0"/>
              <a:t>Reassembles packets when received</a:t>
            </a:r>
          </a:p>
          <a:p>
            <a:pPr lvl="1">
              <a:lnSpc>
                <a:spcPct val="90000"/>
              </a:lnSpc>
            </a:pPr>
            <a:r>
              <a:rPr lang="en-US" dirty="0"/>
              <a:t>Checks for lost packets</a:t>
            </a:r>
          </a:p>
          <a:p>
            <a:pPr>
              <a:lnSpc>
                <a:spcPct val="90000"/>
              </a:lnSpc>
            </a:pPr>
            <a:r>
              <a:rPr lang="en-US" dirty="0"/>
              <a:t>Internet Protocol</a:t>
            </a:r>
          </a:p>
          <a:p>
            <a:pPr lvl="1">
              <a:lnSpc>
                <a:spcPct val="90000"/>
              </a:lnSpc>
            </a:pPr>
            <a:r>
              <a:rPr lang="en-US" dirty="0" smtClean="0"/>
              <a:t>Addressing using IP addresses</a:t>
            </a:r>
          </a:p>
          <a:p>
            <a:pPr lvl="1">
              <a:lnSpc>
                <a:spcPct val="90000"/>
              </a:lnSpc>
            </a:pPr>
            <a:endParaRPr lang="en-US" dirty="0" smtClean="0"/>
          </a:p>
          <a:p>
            <a:pPr>
              <a:lnSpc>
                <a:spcPct val="90000"/>
              </a:lnSpc>
            </a:pPr>
            <a:r>
              <a:rPr lang="en-US" dirty="0" smtClean="0"/>
              <a:t>First, an analogy with shipping packages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4-</a:t>
            </a:r>
            <a:fld id="{078704E6-C328-4820-821C-4A03B245FDCD}" type="slidenum">
              <a:rPr lang="en-US"/>
              <a:pPr>
                <a:defRPr/>
              </a:pPr>
              <a:t>43</a:t>
            </a:fld>
            <a:endParaRPr lang="en-US" dirty="0"/>
          </a:p>
        </p:txBody>
      </p:sp>
      <p:sp>
        <p:nvSpPr>
          <p:cNvPr id="35843" name="Rectangle 2"/>
          <p:cNvSpPr>
            <a:spLocks noGrp="1" noChangeArrowheads="1"/>
          </p:cNvSpPr>
          <p:nvPr>
            <p:ph type="title"/>
          </p:nvPr>
        </p:nvSpPr>
        <p:spPr>
          <a:xfrm>
            <a:off x="457200" y="228600"/>
            <a:ext cx="8305800" cy="1143000"/>
          </a:xfrm>
        </p:spPr>
        <p:txBody>
          <a:bodyPr>
            <a:normAutofit/>
          </a:bodyPr>
          <a:lstStyle/>
          <a:p>
            <a:pPr eaLnBrk="1" hangingPunct="1"/>
            <a:r>
              <a:rPr lang="en-US" dirty="0" smtClean="0"/>
              <a:t>Package-shipping </a:t>
            </a:r>
            <a:r>
              <a:rPr lang="en-US" dirty="0" smtClean="0"/>
              <a:t>example</a:t>
            </a:r>
          </a:p>
        </p:txBody>
      </p:sp>
      <p:pic>
        <p:nvPicPr>
          <p:cNvPr id="35844" name="Picture 4" descr="fig_04_12"/>
          <p:cNvPicPr preferRelativeResize="0">
            <a:picLocks noChangeAspect="1" noChangeArrowheads="1"/>
          </p:cNvPicPr>
          <p:nvPr>
            <p:ph idx="1"/>
          </p:nvPr>
        </p:nvPicPr>
        <p:blipFill>
          <a:blip r:embed="rId2" cstate="print">
            <a:grayscl/>
          </a:blip>
          <a:srcRect/>
          <a:stretch>
            <a:fillRect/>
          </a:stretch>
        </p:blipFill>
        <p:spPr>
          <a:xfrm>
            <a:off x="304800" y="2057400"/>
            <a:ext cx="8601075" cy="3621088"/>
          </a:xfrm>
          <a:noFill/>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a:bodyPr>
          <a:lstStyle/>
          <a:p>
            <a:r>
              <a:rPr lang="en-US" dirty="0"/>
              <a:t>High Level </a:t>
            </a:r>
            <a:r>
              <a:rPr lang="en-US" dirty="0" smtClean="0"/>
              <a:t>Internet Architecture</a:t>
            </a:r>
            <a:endParaRPr lang="en-US" dirty="0"/>
          </a:p>
        </p:txBody>
      </p:sp>
      <p:sp>
        <p:nvSpPr>
          <p:cNvPr id="153603" name="Rectangle 3"/>
          <p:cNvSpPr>
            <a:spLocks noGrp="1" noChangeArrowheads="1"/>
          </p:cNvSpPr>
          <p:nvPr>
            <p:ph type="body" idx="1"/>
          </p:nvPr>
        </p:nvSpPr>
        <p:spPr>
          <a:xfrm>
            <a:off x="457200" y="1600200"/>
            <a:ext cx="8229600" cy="4800600"/>
          </a:xfrm>
        </p:spPr>
        <p:txBody>
          <a:bodyPr>
            <a:normAutofit/>
          </a:bodyPr>
          <a:lstStyle/>
          <a:p>
            <a:pPr>
              <a:lnSpc>
                <a:spcPct val="90000"/>
              </a:lnSpc>
            </a:pPr>
            <a:r>
              <a:rPr lang="en-US" sz="2000" dirty="0"/>
              <a:t>Different </a:t>
            </a:r>
            <a:r>
              <a:rPr lang="en-US" sz="2000" b="1" dirty="0"/>
              <a:t>Layers</a:t>
            </a:r>
            <a:r>
              <a:rPr lang="en-US" sz="2000" dirty="0"/>
              <a:t> in the “Stack”</a:t>
            </a:r>
          </a:p>
          <a:p>
            <a:pPr lvl="1">
              <a:lnSpc>
                <a:spcPct val="90000"/>
              </a:lnSpc>
            </a:pPr>
            <a:r>
              <a:rPr lang="en-US" sz="1800" dirty="0"/>
              <a:t>Application</a:t>
            </a:r>
          </a:p>
          <a:p>
            <a:pPr lvl="2">
              <a:lnSpc>
                <a:spcPct val="90000"/>
              </a:lnSpc>
            </a:pPr>
            <a:r>
              <a:rPr lang="en-US" sz="1800" dirty="0"/>
              <a:t>Programs like web browsers, servers, </a:t>
            </a:r>
          </a:p>
          <a:p>
            <a:pPr lvl="2">
              <a:lnSpc>
                <a:spcPct val="90000"/>
              </a:lnSpc>
            </a:pPr>
            <a:r>
              <a:rPr lang="en-US" sz="1800" dirty="0"/>
              <a:t>Protocols such as ftp, </a:t>
            </a:r>
            <a:r>
              <a:rPr lang="en-US" sz="1800" dirty="0" err="1"/>
              <a:t>ssh</a:t>
            </a:r>
            <a:r>
              <a:rPr lang="en-US" sz="1800" dirty="0"/>
              <a:t>, </a:t>
            </a:r>
            <a:r>
              <a:rPr lang="en-US" sz="1800" dirty="0" err="1"/>
              <a:t>httpd</a:t>
            </a:r>
            <a:r>
              <a:rPr lang="en-US" sz="1800" dirty="0"/>
              <a:t>, html</a:t>
            </a:r>
          </a:p>
          <a:p>
            <a:pPr lvl="1">
              <a:lnSpc>
                <a:spcPct val="90000"/>
              </a:lnSpc>
            </a:pPr>
            <a:r>
              <a:rPr lang="en-US" sz="1800" dirty="0"/>
              <a:t>Transport</a:t>
            </a:r>
          </a:p>
          <a:p>
            <a:pPr lvl="2">
              <a:lnSpc>
                <a:spcPct val="90000"/>
              </a:lnSpc>
            </a:pPr>
            <a:r>
              <a:rPr lang="en-US" sz="1800" dirty="0"/>
              <a:t>Keeps track of a session, breaks data into packets, error checking</a:t>
            </a:r>
          </a:p>
          <a:p>
            <a:pPr lvl="2">
              <a:lnSpc>
                <a:spcPct val="90000"/>
              </a:lnSpc>
            </a:pPr>
            <a:r>
              <a:rPr lang="en-US" sz="1800" dirty="0"/>
              <a:t>Protocols such as TCP or UDP</a:t>
            </a:r>
          </a:p>
          <a:p>
            <a:pPr lvl="1">
              <a:lnSpc>
                <a:spcPct val="90000"/>
              </a:lnSpc>
            </a:pPr>
            <a:r>
              <a:rPr lang="en-US" sz="1800" dirty="0"/>
              <a:t>Internet</a:t>
            </a:r>
          </a:p>
          <a:p>
            <a:pPr lvl="2">
              <a:lnSpc>
                <a:spcPct val="90000"/>
              </a:lnSpc>
            </a:pPr>
            <a:r>
              <a:rPr lang="en-US" sz="1800" dirty="0"/>
              <a:t>Routes messages to their destination</a:t>
            </a:r>
          </a:p>
          <a:p>
            <a:pPr lvl="2">
              <a:lnSpc>
                <a:spcPct val="90000"/>
              </a:lnSpc>
            </a:pPr>
            <a:r>
              <a:rPr lang="en-US" sz="1800" dirty="0"/>
              <a:t>Protocols such as IP</a:t>
            </a:r>
          </a:p>
          <a:p>
            <a:pPr lvl="1">
              <a:lnSpc>
                <a:spcPct val="90000"/>
              </a:lnSpc>
            </a:pPr>
            <a:r>
              <a:rPr lang="en-US" sz="1800" dirty="0"/>
              <a:t>Data Access or Data Link</a:t>
            </a:r>
          </a:p>
          <a:p>
            <a:pPr lvl="2">
              <a:lnSpc>
                <a:spcPct val="90000"/>
              </a:lnSpc>
            </a:pPr>
            <a:r>
              <a:rPr lang="en-US" sz="1800" dirty="0"/>
              <a:t>Controls physical hardware</a:t>
            </a:r>
          </a:p>
          <a:p>
            <a:pPr lvl="2">
              <a:lnSpc>
                <a:spcPct val="90000"/>
              </a:lnSpc>
            </a:pPr>
            <a:r>
              <a:rPr lang="en-US" sz="1800" dirty="0"/>
              <a:t>Protocols such as Ethernet, PPP</a:t>
            </a:r>
          </a:p>
          <a:p>
            <a:pPr lvl="1">
              <a:lnSpc>
                <a:spcPct val="90000"/>
              </a:lnSpc>
            </a:pPr>
            <a:r>
              <a:rPr lang="en-US" sz="1800" dirty="0"/>
              <a:t>Physical</a:t>
            </a:r>
          </a:p>
          <a:p>
            <a:pPr lvl="2">
              <a:lnSpc>
                <a:spcPct val="90000"/>
              </a:lnSpc>
            </a:pPr>
            <a:r>
              <a:rPr lang="en-US" sz="1800" dirty="0"/>
              <a:t>Physical medium, twisted pair, fiber, radio, etc.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346D97BF-33BA-45AD-AF2B-610DD5CCFAF7}" type="slidenum">
              <a:rPr lang="en-US"/>
              <a:pPr>
                <a:defRPr/>
              </a:pPr>
              <a:t>45</a:t>
            </a:fld>
            <a:endParaRPr lang="en-US"/>
          </a:p>
        </p:txBody>
      </p:sp>
      <p:sp>
        <p:nvSpPr>
          <p:cNvPr id="37891" name="Rectangle 2"/>
          <p:cNvSpPr>
            <a:spLocks noGrp="1" noChangeArrowheads="1"/>
          </p:cNvSpPr>
          <p:nvPr>
            <p:ph type="title"/>
          </p:nvPr>
        </p:nvSpPr>
        <p:spPr>
          <a:xfrm>
            <a:off x="457200" y="228600"/>
            <a:ext cx="8305800" cy="1143000"/>
          </a:xfrm>
        </p:spPr>
        <p:txBody>
          <a:bodyPr>
            <a:normAutofit fontScale="90000"/>
          </a:bodyPr>
          <a:lstStyle/>
          <a:p>
            <a:pPr eaLnBrk="1" hangingPunct="1"/>
            <a:r>
              <a:rPr lang="en-US" dirty="0" smtClean="0"/>
              <a:t>Abstract Internet </a:t>
            </a:r>
            <a:r>
              <a:rPr lang="en-US" dirty="0" smtClean="0"/>
              <a:t/>
            </a:r>
            <a:br>
              <a:rPr lang="en-US" dirty="0" smtClean="0"/>
            </a:br>
            <a:r>
              <a:rPr lang="en-US" dirty="0" smtClean="0"/>
              <a:t>software layers</a:t>
            </a:r>
          </a:p>
        </p:txBody>
      </p:sp>
      <p:pic>
        <p:nvPicPr>
          <p:cNvPr id="37892" name="Picture 6" descr="fig_04_13"/>
          <p:cNvPicPr preferRelativeResize="0">
            <a:picLocks noChangeAspect="1" noChangeArrowheads="1"/>
          </p:cNvPicPr>
          <p:nvPr/>
        </p:nvPicPr>
        <p:blipFill>
          <a:blip r:embed="rId2" cstate="print">
            <a:grayscl/>
          </a:blip>
          <a:srcRect/>
          <a:stretch>
            <a:fillRect/>
          </a:stretch>
        </p:blipFill>
        <p:spPr bwMode="auto">
          <a:xfrm>
            <a:off x="3505200" y="1524000"/>
            <a:ext cx="1481138"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p:cNvSpPr>
          <p:nvPr/>
        </p:nvSpPr>
        <p:spPr bwMode="auto">
          <a:xfrm>
            <a:off x="4800600" y="3048000"/>
            <a:ext cx="2514600" cy="2362200"/>
          </a:xfrm>
          <a:prstGeom prst="rect">
            <a:avLst/>
          </a:prstGeom>
          <a:noFill/>
          <a:ln w="9525">
            <a:solidFill>
              <a:schemeClr val="tx1"/>
            </a:solidFill>
            <a:miter lim="800000"/>
            <a:headEnd/>
            <a:tailEnd/>
          </a:ln>
          <a:effectLst/>
        </p:spPr>
        <p:txBody>
          <a:bodyPr wrap="none" anchor="ctr"/>
          <a:lstStyle/>
          <a:p>
            <a:endParaRPr lang="en-US"/>
          </a:p>
        </p:txBody>
      </p:sp>
      <p:sp>
        <p:nvSpPr>
          <p:cNvPr id="151555" name="Rectangle 3"/>
          <p:cNvSpPr>
            <a:spLocks noGrp="1" noChangeArrowheads="1"/>
          </p:cNvSpPr>
          <p:nvPr>
            <p:ph type="title"/>
          </p:nvPr>
        </p:nvSpPr>
        <p:spPr/>
        <p:txBody>
          <a:bodyPr/>
          <a:lstStyle/>
          <a:p>
            <a:r>
              <a:rPr lang="en-US"/>
              <a:t>Basics of Internet Communication</a:t>
            </a:r>
          </a:p>
        </p:txBody>
      </p:sp>
      <p:sp>
        <p:nvSpPr>
          <p:cNvPr id="151556" name="Text Box 4"/>
          <p:cNvSpPr txBox="1">
            <a:spLocks noChangeArrowheads="1"/>
          </p:cNvSpPr>
          <p:nvPr/>
        </p:nvSpPr>
        <p:spPr bwMode="auto">
          <a:xfrm>
            <a:off x="609600" y="2133600"/>
            <a:ext cx="8153400" cy="646331"/>
          </a:xfrm>
          <a:prstGeom prst="rect">
            <a:avLst/>
          </a:prstGeom>
          <a:noFill/>
          <a:ln w="9525">
            <a:noFill/>
            <a:miter lim="800000"/>
            <a:headEnd/>
            <a:tailEnd/>
          </a:ln>
          <a:effectLst/>
        </p:spPr>
        <p:txBody>
          <a:bodyPr wrap="square">
            <a:spAutoFit/>
          </a:bodyPr>
          <a:lstStyle/>
          <a:p>
            <a:r>
              <a:rPr lang="en-US" dirty="0" smtClean="0"/>
              <a:t>At the Transport Layer, messages </a:t>
            </a:r>
            <a:r>
              <a:rPr lang="en-US" dirty="0"/>
              <a:t>broken into </a:t>
            </a:r>
            <a:r>
              <a:rPr lang="en-US" i="1" dirty="0" err="1"/>
              <a:t>datagrams</a:t>
            </a:r>
            <a:r>
              <a:rPr lang="en-US" dirty="0"/>
              <a:t>, also known as </a:t>
            </a:r>
            <a:r>
              <a:rPr lang="en-US" i="1" dirty="0" smtClean="0"/>
              <a:t>packets</a:t>
            </a:r>
            <a:r>
              <a:rPr lang="en-US" dirty="0" smtClean="0"/>
              <a:t>, and addressed at the IP layer:</a:t>
            </a:r>
            <a:endParaRPr lang="en-US" dirty="0"/>
          </a:p>
        </p:txBody>
      </p:sp>
      <p:sp>
        <p:nvSpPr>
          <p:cNvPr id="151557" name="Text Box 5"/>
          <p:cNvSpPr txBox="1">
            <a:spLocks noChangeArrowheads="1"/>
          </p:cNvSpPr>
          <p:nvPr/>
        </p:nvSpPr>
        <p:spPr bwMode="auto">
          <a:xfrm>
            <a:off x="1371600" y="2971800"/>
            <a:ext cx="2663825" cy="2282825"/>
          </a:xfrm>
          <a:prstGeom prst="rect">
            <a:avLst/>
          </a:prstGeom>
          <a:noFill/>
          <a:ln w="9525">
            <a:noFill/>
            <a:miter lim="800000"/>
            <a:headEnd/>
            <a:tailEnd/>
          </a:ln>
          <a:effectLst/>
        </p:spPr>
        <p:txBody>
          <a:bodyPr wrap="none">
            <a:spAutoFit/>
          </a:bodyPr>
          <a:lstStyle/>
          <a:p>
            <a:r>
              <a:rPr lang="en-US"/>
              <a:t>Sequence Number</a:t>
            </a:r>
          </a:p>
          <a:p>
            <a:r>
              <a:rPr lang="en-US"/>
              <a:t>Source Address</a:t>
            </a:r>
          </a:p>
          <a:p>
            <a:r>
              <a:rPr lang="en-US"/>
              <a:t>Destination Address</a:t>
            </a:r>
          </a:p>
          <a:p>
            <a:r>
              <a:rPr lang="en-US"/>
              <a:t>Data Size</a:t>
            </a:r>
          </a:p>
          <a:p>
            <a:r>
              <a:rPr lang="en-US"/>
              <a:t>(Other fields)</a:t>
            </a:r>
          </a:p>
          <a:p>
            <a:r>
              <a:rPr lang="en-US"/>
              <a:t>Data</a:t>
            </a:r>
          </a:p>
        </p:txBody>
      </p:sp>
      <p:sp>
        <p:nvSpPr>
          <p:cNvPr id="151558" name="Text Box 6"/>
          <p:cNvSpPr txBox="1">
            <a:spLocks noChangeArrowheads="1"/>
          </p:cNvSpPr>
          <p:nvPr/>
        </p:nvSpPr>
        <p:spPr bwMode="auto">
          <a:xfrm>
            <a:off x="4876800" y="2971800"/>
            <a:ext cx="2089150" cy="2282825"/>
          </a:xfrm>
          <a:prstGeom prst="rect">
            <a:avLst/>
          </a:prstGeom>
          <a:noFill/>
          <a:ln w="9525">
            <a:noFill/>
            <a:miter lim="800000"/>
            <a:headEnd/>
            <a:tailEnd/>
          </a:ln>
          <a:effectLst/>
        </p:spPr>
        <p:txBody>
          <a:bodyPr wrap="none">
            <a:spAutoFit/>
          </a:bodyPr>
          <a:lstStyle/>
          <a:p>
            <a:r>
              <a:rPr lang="en-US"/>
              <a:t>34</a:t>
            </a:r>
          </a:p>
          <a:p>
            <a:r>
              <a:rPr lang="en-US"/>
              <a:t>128.120.56.214</a:t>
            </a:r>
          </a:p>
          <a:p>
            <a:r>
              <a:rPr lang="en-US"/>
              <a:t>199.237.80.7</a:t>
            </a:r>
          </a:p>
          <a:p>
            <a:r>
              <a:rPr lang="en-US"/>
              <a:t>7</a:t>
            </a:r>
          </a:p>
          <a:p>
            <a:r>
              <a:rPr lang="en-US"/>
              <a:t>…</a:t>
            </a:r>
          </a:p>
          <a:p>
            <a:r>
              <a:rPr lang="en-US"/>
              <a:t>hi mom</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7D46A01D-CAC3-4CF8-888A-074C5CB858F8}" type="slidenum">
              <a:rPr lang="en-US"/>
              <a:pPr>
                <a:defRPr/>
              </a:pPr>
              <a:t>47</a:t>
            </a:fld>
            <a:endParaRPr lang="en-US"/>
          </a:p>
        </p:txBody>
      </p:sp>
      <p:sp>
        <p:nvSpPr>
          <p:cNvPr id="38915" name="Rectangle 2"/>
          <p:cNvSpPr>
            <a:spLocks noGrp="1" noChangeArrowheads="1"/>
          </p:cNvSpPr>
          <p:nvPr>
            <p:ph type="title"/>
          </p:nvPr>
        </p:nvSpPr>
        <p:spPr>
          <a:xfrm>
            <a:off x="457200" y="228600"/>
            <a:ext cx="8305800" cy="1143000"/>
          </a:xfrm>
        </p:spPr>
        <p:txBody>
          <a:bodyPr>
            <a:normAutofit fontScale="90000"/>
          </a:bodyPr>
          <a:lstStyle/>
          <a:p>
            <a:pPr eaLnBrk="1" hangingPunct="1"/>
            <a:r>
              <a:rPr lang="en-US" dirty="0" smtClean="0"/>
              <a:t>Following </a:t>
            </a:r>
            <a:r>
              <a:rPr lang="en-US" dirty="0" smtClean="0"/>
              <a:t>a message through the Internet</a:t>
            </a:r>
          </a:p>
        </p:txBody>
      </p:sp>
      <p:pic>
        <p:nvPicPr>
          <p:cNvPr id="38916" name="Picture 6" descr="fig_04_14"/>
          <p:cNvPicPr preferRelativeResize="0">
            <a:picLocks noChangeAspect="1" noChangeArrowheads="1"/>
          </p:cNvPicPr>
          <p:nvPr/>
        </p:nvPicPr>
        <p:blipFill>
          <a:blip r:embed="rId2" cstate="print">
            <a:grayscl/>
          </a:blip>
          <a:srcRect/>
          <a:stretch>
            <a:fillRect/>
          </a:stretch>
        </p:blipFill>
        <p:spPr bwMode="auto">
          <a:xfrm>
            <a:off x="1295400" y="1371600"/>
            <a:ext cx="6172200" cy="5127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Packet Routing</a:t>
            </a:r>
          </a:p>
        </p:txBody>
      </p:sp>
      <p:sp>
        <p:nvSpPr>
          <p:cNvPr id="152579" name="Text Box 3"/>
          <p:cNvSpPr txBox="1">
            <a:spLocks noChangeArrowheads="1"/>
          </p:cNvSpPr>
          <p:nvPr/>
        </p:nvSpPr>
        <p:spPr bwMode="auto">
          <a:xfrm>
            <a:off x="822325" y="5603875"/>
            <a:ext cx="7519988" cy="822325"/>
          </a:xfrm>
          <a:prstGeom prst="rect">
            <a:avLst/>
          </a:prstGeom>
          <a:noFill/>
          <a:ln w="9525">
            <a:noFill/>
            <a:miter lim="800000"/>
            <a:headEnd/>
            <a:tailEnd/>
          </a:ln>
          <a:effectLst/>
        </p:spPr>
        <p:txBody>
          <a:bodyPr wrap="none">
            <a:spAutoFit/>
          </a:bodyPr>
          <a:lstStyle/>
          <a:p>
            <a:r>
              <a:rPr lang="en-US"/>
              <a:t>Packets may travel different routes to reach their destination</a:t>
            </a:r>
          </a:p>
          <a:p>
            <a:r>
              <a:rPr lang="en-US"/>
              <a:t>Sequence number used to put data back in the original order</a:t>
            </a:r>
          </a:p>
        </p:txBody>
      </p:sp>
      <p:pic>
        <p:nvPicPr>
          <p:cNvPr id="152580" name="Picture 4"/>
          <p:cNvPicPr>
            <a:picLocks noChangeAspect="1" noChangeArrowheads="1"/>
          </p:cNvPicPr>
          <p:nvPr/>
        </p:nvPicPr>
        <p:blipFill>
          <a:blip r:embed="rId2" cstate="print"/>
          <a:srcRect/>
          <a:stretch>
            <a:fillRect/>
          </a:stretch>
        </p:blipFill>
        <p:spPr bwMode="auto">
          <a:xfrm>
            <a:off x="1905000" y="1600200"/>
            <a:ext cx="5181600" cy="400526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2BAB17AD-03EC-4F11-8226-1A118D450A7E}" type="slidenum">
              <a:rPr lang="en-US"/>
              <a:pPr>
                <a:defRPr/>
              </a:pPr>
              <a:t>49</a:t>
            </a:fld>
            <a:endParaRPr lang="en-US"/>
          </a:p>
        </p:txBody>
      </p:sp>
      <p:sp>
        <p:nvSpPr>
          <p:cNvPr id="39939" name="Rectangle 2"/>
          <p:cNvSpPr>
            <a:spLocks noGrp="1" noChangeArrowheads="1"/>
          </p:cNvSpPr>
          <p:nvPr>
            <p:ph type="title"/>
          </p:nvPr>
        </p:nvSpPr>
        <p:spPr/>
        <p:txBody>
          <a:bodyPr/>
          <a:lstStyle/>
          <a:p>
            <a:pPr eaLnBrk="1" hangingPunct="1"/>
            <a:r>
              <a:rPr lang="en-US" smtClean="0"/>
              <a:t>TCP/IP Protocol Suite</a:t>
            </a:r>
          </a:p>
        </p:txBody>
      </p:sp>
      <p:sp>
        <p:nvSpPr>
          <p:cNvPr id="39940" name="Rectangle 3"/>
          <p:cNvSpPr>
            <a:spLocks noGrp="1" noChangeArrowheads="1"/>
          </p:cNvSpPr>
          <p:nvPr>
            <p:ph type="body" idx="1"/>
          </p:nvPr>
        </p:nvSpPr>
        <p:spPr/>
        <p:txBody>
          <a:bodyPr>
            <a:normAutofit fontScale="92500" lnSpcReduction="20000"/>
          </a:bodyPr>
          <a:lstStyle/>
          <a:p>
            <a:pPr eaLnBrk="1" hangingPunct="1"/>
            <a:r>
              <a:rPr lang="en-US" dirty="0" smtClean="0"/>
              <a:t>Transport Layer</a:t>
            </a:r>
          </a:p>
          <a:p>
            <a:pPr lvl="1" eaLnBrk="1" hangingPunct="1"/>
            <a:r>
              <a:rPr lang="en-US" dirty="0" smtClean="0"/>
              <a:t>TCP</a:t>
            </a:r>
          </a:p>
          <a:p>
            <a:pPr lvl="2"/>
            <a:r>
              <a:rPr lang="en-US" dirty="0" smtClean="0"/>
              <a:t>Transmission Control Protocol</a:t>
            </a:r>
          </a:p>
          <a:p>
            <a:pPr lvl="2"/>
            <a:r>
              <a:rPr lang="en-US" dirty="0" smtClean="0"/>
              <a:t>Reliable but overhead to get the reliability</a:t>
            </a:r>
          </a:p>
          <a:p>
            <a:pPr lvl="2"/>
            <a:r>
              <a:rPr lang="en-US" dirty="0" smtClean="0"/>
              <a:t>Used with email, retrieving web pages, etc.</a:t>
            </a:r>
            <a:endParaRPr lang="en-US" dirty="0" smtClean="0"/>
          </a:p>
          <a:p>
            <a:pPr lvl="1" eaLnBrk="1" hangingPunct="1"/>
            <a:r>
              <a:rPr lang="en-US" dirty="0" smtClean="0"/>
              <a:t>UDP</a:t>
            </a:r>
          </a:p>
          <a:p>
            <a:pPr lvl="2"/>
            <a:r>
              <a:rPr lang="en-US" dirty="0" smtClean="0"/>
              <a:t>User Datagram Protocol</a:t>
            </a:r>
          </a:p>
          <a:p>
            <a:pPr lvl="2"/>
            <a:r>
              <a:rPr lang="en-US" dirty="0" smtClean="0"/>
              <a:t>Unreliable but less overhead / more efficient</a:t>
            </a:r>
          </a:p>
          <a:p>
            <a:pPr lvl="2"/>
            <a:r>
              <a:rPr lang="en-US" dirty="0" smtClean="0"/>
              <a:t>Used for streaming video/audio, DNS requests</a:t>
            </a:r>
            <a:endParaRPr lang="en-US" dirty="0" smtClean="0"/>
          </a:p>
          <a:p>
            <a:pPr eaLnBrk="1" hangingPunct="1"/>
            <a:r>
              <a:rPr lang="en-US" dirty="0" smtClean="0"/>
              <a:t>Network Layer</a:t>
            </a:r>
          </a:p>
          <a:p>
            <a:pPr lvl="1" eaLnBrk="1" hangingPunct="1"/>
            <a:r>
              <a:rPr lang="en-US" dirty="0" smtClean="0"/>
              <a:t>IP (IPv4 and IPv6)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fontScale="90000"/>
          </a:bodyPr>
          <a:lstStyle/>
          <a:p>
            <a:r>
              <a:rPr lang="en-US" altLang="en-US"/>
              <a:t>The Internet:</a:t>
            </a:r>
            <a:br>
              <a:rPr lang="en-US" altLang="en-US"/>
            </a:br>
            <a:r>
              <a:rPr lang="en-US" altLang="en-US"/>
              <a:t>Struggling to Maturity</a:t>
            </a:r>
          </a:p>
        </p:txBody>
      </p:sp>
      <p:sp>
        <p:nvSpPr>
          <p:cNvPr id="113667" name="Rectangle 3"/>
          <p:cNvSpPr>
            <a:spLocks noGrp="1" noChangeArrowheads="1"/>
          </p:cNvSpPr>
          <p:nvPr>
            <p:ph type="body" idx="1"/>
          </p:nvPr>
        </p:nvSpPr>
        <p:spPr/>
        <p:txBody>
          <a:bodyPr>
            <a:normAutofit fontScale="77500" lnSpcReduction="20000"/>
          </a:bodyPr>
          <a:lstStyle/>
          <a:p>
            <a:r>
              <a:rPr lang="en-US" altLang="en-US"/>
              <a:t>ARPA intended to sell off the ARPAnet to an academic or corporate consortium.</a:t>
            </a:r>
          </a:p>
          <a:p>
            <a:pPr lvl="1"/>
            <a:r>
              <a:rPr lang="en-US" altLang="en-US"/>
              <a:t>Before the sale, federal rules required the Defense Department to determine if ARPAnet was needed for national defense.</a:t>
            </a:r>
          </a:p>
          <a:p>
            <a:pPr lvl="1"/>
            <a:r>
              <a:rPr lang="en-US" altLang="en-US"/>
              <a:t>ARPAnet was transferred to the Defense Communications Agency in 1975.</a:t>
            </a:r>
          </a:p>
          <a:p>
            <a:pPr lvl="1"/>
            <a:r>
              <a:rPr lang="en-US" altLang="en-US"/>
              <a:t>Only about 15 universities were given access to the network.</a:t>
            </a:r>
          </a:p>
          <a:p>
            <a:r>
              <a:rPr lang="en-US" altLang="en-US"/>
              <a:t>1980: National Science Foundation started CSnet</a:t>
            </a:r>
          </a:p>
          <a:p>
            <a:pPr lvl="1"/>
            <a:r>
              <a:rPr lang="en-US" altLang="en-US"/>
              <a:t>Purpose: To provide a resource-sharing network opportunity to computer science research at all universities.</a:t>
            </a:r>
          </a:p>
          <a:p>
            <a:pPr lvl="1"/>
            <a:r>
              <a:rPr lang="en-US" altLang="en-US"/>
              <a:t>Used TCP/IP protocol.</a:t>
            </a:r>
          </a:p>
          <a:p>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Network Example: Traceroute</a:t>
            </a:r>
          </a:p>
        </p:txBody>
      </p:sp>
      <p:sp>
        <p:nvSpPr>
          <p:cNvPr id="69635" name="Rectangle 3"/>
          <p:cNvSpPr>
            <a:spLocks noGrp="1" noChangeArrowheads="1"/>
          </p:cNvSpPr>
          <p:nvPr>
            <p:ph type="body" idx="1"/>
          </p:nvPr>
        </p:nvSpPr>
        <p:spPr/>
        <p:txBody>
          <a:bodyPr>
            <a:normAutofit fontScale="92500" lnSpcReduction="10000"/>
          </a:bodyPr>
          <a:lstStyle/>
          <a:p>
            <a:r>
              <a:rPr lang="en-US" altLang="en-US" dirty="0" err="1"/>
              <a:t>Traceroute</a:t>
            </a:r>
            <a:r>
              <a:rPr lang="en-US" altLang="en-US" dirty="0"/>
              <a:t>: A program that allows the </a:t>
            </a:r>
            <a:r>
              <a:rPr lang="en-US" altLang="en-US" dirty="0" err="1"/>
              <a:t>the</a:t>
            </a:r>
            <a:r>
              <a:rPr lang="en-US" altLang="en-US" dirty="0"/>
              <a:t> tracing of packets over the Internet or any network using TCP/IP protocol.</a:t>
            </a:r>
          </a:p>
          <a:p>
            <a:pPr lvl="1"/>
            <a:r>
              <a:rPr lang="en-US" altLang="en-US" dirty="0"/>
              <a:t>Uses a special number - TTL (Time to Live) - contained in a place at the beginning of each packet sent over the network.</a:t>
            </a:r>
          </a:p>
          <a:p>
            <a:pPr lvl="2"/>
            <a:r>
              <a:rPr lang="en-US" altLang="en-US" dirty="0"/>
              <a:t>The number is originally set to 255.</a:t>
            </a:r>
          </a:p>
          <a:p>
            <a:pPr lvl="2"/>
            <a:r>
              <a:rPr lang="en-US" altLang="en-US" dirty="0"/>
              <a:t>Each time it is received by a router, it decrements by 1.</a:t>
            </a:r>
          </a:p>
          <a:p>
            <a:pPr lvl="2"/>
            <a:r>
              <a:rPr lang="en-US" altLang="en-US" dirty="0"/>
              <a:t>If the TTL number becomes 0 before reaching its destination, the router where this happened sends back an error message (time exceeded) with the address of the router.</a:t>
            </a:r>
          </a:p>
          <a:p>
            <a:pPr lvl="3"/>
            <a:r>
              <a:rPr lang="en-US" altLang="en-US" dirty="0"/>
              <a:t>Stops messages from circulating forever.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09600" y="152400"/>
            <a:ext cx="7772400" cy="1143000"/>
          </a:xfrm>
        </p:spPr>
        <p:txBody>
          <a:bodyPr/>
          <a:lstStyle/>
          <a:p>
            <a:r>
              <a:rPr lang="en-US" dirty="0"/>
              <a:t>Tracing the router hops…</a:t>
            </a:r>
          </a:p>
        </p:txBody>
      </p:sp>
      <p:sp>
        <p:nvSpPr>
          <p:cNvPr id="159747" name="Rectangle 3"/>
          <p:cNvSpPr>
            <a:spLocks noGrp="1" noChangeArrowheads="1"/>
          </p:cNvSpPr>
          <p:nvPr>
            <p:ph type="body" idx="1"/>
          </p:nvPr>
        </p:nvSpPr>
        <p:spPr>
          <a:xfrm>
            <a:off x="457200" y="1524000"/>
            <a:ext cx="7772400" cy="838200"/>
          </a:xfrm>
        </p:spPr>
        <p:txBody>
          <a:bodyPr/>
          <a:lstStyle/>
          <a:p>
            <a:r>
              <a:rPr lang="en-US" sz="1800" dirty="0" smtClean="0"/>
              <a:t>On </a:t>
            </a:r>
            <a:r>
              <a:rPr lang="en-US" sz="1800" dirty="0"/>
              <a:t>Windows:  </a:t>
            </a:r>
            <a:r>
              <a:rPr lang="en-US" sz="1800" dirty="0" err="1"/>
              <a:t>tracert</a:t>
            </a:r>
            <a:r>
              <a:rPr lang="en-US" sz="1800" dirty="0"/>
              <a:t> &lt;</a:t>
            </a:r>
            <a:r>
              <a:rPr lang="en-US" sz="1800" dirty="0" err="1"/>
              <a:t>dest</a:t>
            </a:r>
            <a:r>
              <a:rPr lang="en-US" sz="1800" dirty="0" smtClean="0"/>
              <a:t>&gt;           This is an OLD </a:t>
            </a:r>
            <a:r>
              <a:rPr lang="en-US" sz="1800" dirty="0" err="1" smtClean="0"/>
              <a:t>traceroute</a:t>
            </a:r>
            <a:r>
              <a:rPr lang="en-US" sz="1800" dirty="0" smtClean="0"/>
              <a:t>:</a:t>
            </a:r>
            <a:endParaRPr lang="en-US" sz="1800" dirty="0"/>
          </a:p>
        </p:txBody>
      </p:sp>
      <p:sp>
        <p:nvSpPr>
          <p:cNvPr id="159748" name="Text Box 4"/>
          <p:cNvSpPr txBox="1">
            <a:spLocks noChangeArrowheads="1"/>
          </p:cNvSpPr>
          <p:nvPr/>
        </p:nvSpPr>
        <p:spPr bwMode="auto">
          <a:xfrm>
            <a:off x="1235075" y="2009775"/>
            <a:ext cx="6461125" cy="4772025"/>
          </a:xfrm>
          <a:prstGeom prst="rect">
            <a:avLst/>
          </a:prstGeom>
          <a:noFill/>
          <a:ln w="12700">
            <a:noFill/>
            <a:miter lim="800000"/>
            <a:headEnd type="none" w="sm" len="sm"/>
            <a:tailEnd type="none" w="sm" len="sm"/>
          </a:ln>
          <a:effectLst/>
        </p:spPr>
        <p:txBody>
          <a:bodyPr wrap="none">
            <a:spAutoFit/>
          </a:bodyPr>
          <a:lstStyle/>
          <a:p>
            <a:r>
              <a:rPr lang="en-US" sz="1400"/>
              <a:t>Tracing route to www.alaska.net [209.112.131.196] over a maximum of 30 hops:</a:t>
            </a:r>
          </a:p>
          <a:p>
            <a:r>
              <a:rPr lang="en-US" sz="1400"/>
              <a:t>  1   431 ms   440 ms   421 ms  uaa-du-02.alaska.edu [137.229.98.66] </a:t>
            </a:r>
          </a:p>
          <a:p>
            <a:r>
              <a:rPr lang="en-US" sz="1400"/>
              <a:t>  2   350 ms   341 ms   300 ms  r98-99-e1.alaska.edu [137.229.98.99] </a:t>
            </a:r>
          </a:p>
          <a:p>
            <a:r>
              <a:rPr lang="en-US" sz="1400"/>
              <a:t>  3   361 ms   340 ms   381 ms  swf-7507-1 [137.229.254.21] </a:t>
            </a:r>
          </a:p>
          <a:p>
            <a:r>
              <a:rPr lang="en-US" sz="1400"/>
              <a:t>  4   300 ms   341 ms   300 ms  m40 [137.229.2.1] </a:t>
            </a:r>
          </a:p>
          <a:p>
            <a:r>
              <a:rPr lang="en-US" sz="1400"/>
              <a:t>  5   290 ms   321 ms   320 ms  uacore1-ge-0-0-0-0.pnw-gigapop.net [198.32.40.129] </a:t>
            </a:r>
          </a:p>
          <a:p>
            <a:r>
              <a:rPr lang="en-US" sz="1400"/>
              <a:t>  6   411 ms   401 ms   390 ms  westincore1-so-0-1-0-0.pnw-gigapop.net [198.48.91.33] </a:t>
            </a:r>
          </a:p>
          <a:p>
            <a:r>
              <a:rPr lang="en-US" sz="1400"/>
              <a:t>  7   431 ms   380 ms   441 ms  westinnsp2-GE1-0.pnw-gigapop.net [198.32.170.17] </a:t>
            </a:r>
          </a:p>
          <a:p>
            <a:r>
              <a:rPr lang="en-US" sz="1400"/>
              <a:t>  8   631 ms   440 ms   461 ms  p1-1-2-2.a07.sttlwa01.us.ra.verio.net [204.203.3.1] </a:t>
            </a:r>
          </a:p>
          <a:p>
            <a:r>
              <a:rPr lang="en-US" sz="1400"/>
              <a:t>  9   591 ms   640 ms   461 ms  ge-6-2-0.r03.sttlwa01.us.bb.verio.net [129.250.28.1] </a:t>
            </a:r>
          </a:p>
          <a:p>
            <a:r>
              <a:rPr lang="en-US" sz="1400"/>
              <a:t> 10   521 ms   500 ms   421 ms  p4-5-0-0.r06.plalca01.us.bb.verio.net [129.250.3.89] </a:t>
            </a:r>
          </a:p>
          <a:p>
            <a:r>
              <a:rPr lang="en-US" sz="1400"/>
              <a:t> 11   461 ms   450 ms   511 ms  p4-6-0-0.r01.snjsca03.us.bb.verio.net [129.250.2.198] </a:t>
            </a:r>
          </a:p>
          <a:p>
            <a:r>
              <a:rPr lang="en-US" sz="1400"/>
              <a:t> 12   621 ms   681 ms   620 ms  p4-1-0-0.r00.lsanca01.us.bb.verio.net [129.250.2.114] </a:t>
            </a:r>
          </a:p>
          <a:p>
            <a:r>
              <a:rPr lang="en-US" sz="1400"/>
              <a:t> 13   611 ms   661 ms   621 ms  p1.att.r00.lsanca01.us.bb.verio.net [129.250.9.34] </a:t>
            </a:r>
          </a:p>
          <a:p>
            <a:r>
              <a:rPr lang="en-US" sz="1400"/>
              <a:t> 14   601 ms   541 ms   531 ms  gbr3-p50.la2ca.ip.att.net [12.123.28.130] </a:t>
            </a:r>
          </a:p>
          <a:p>
            <a:r>
              <a:rPr lang="en-US" sz="1400"/>
              <a:t> 15   481 ms   421 ms   560 ms  gbr4-p20.sffca.ip.att.net [12.122.2.69] </a:t>
            </a:r>
          </a:p>
          <a:p>
            <a:r>
              <a:rPr lang="en-US" sz="1400"/>
              <a:t> 16   371 ms   420 ms   401 ms  gbr3-p30.st6wa.ip.att.net [12.122.2.198] </a:t>
            </a:r>
          </a:p>
          <a:p>
            <a:r>
              <a:rPr lang="en-US" sz="1400"/>
              <a:t> 17   400 ms   481 ms   481 ms  gbr2-p10.st6wa.ip.att.net [12.122.5.166] </a:t>
            </a:r>
          </a:p>
          <a:p>
            <a:r>
              <a:rPr lang="en-US" sz="1400"/>
              <a:t> 18   421 ms   421 ms   410 ms  gar1-p370.st6wa.ip.att.net [12.123.44.62] </a:t>
            </a:r>
          </a:p>
          <a:p>
            <a:r>
              <a:rPr lang="en-US" sz="1400"/>
              <a:t> 19   521 ms   561 ms   540 ms  12.123.203.1 </a:t>
            </a:r>
          </a:p>
          <a:p>
            <a:r>
              <a:rPr lang="en-US" sz="1400"/>
              <a:t> 20   440 ms   441 ms   501 ms  12.124.174.6 </a:t>
            </a:r>
          </a:p>
          <a:p>
            <a:r>
              <a:rPr lang="en-US" sz="1400"/>
              <a:t> 21   561 ms   440 ms   461 ms  www.alaska.net [209.112.131.196] </a:t>
            </a:r>
          </a:p>
        </p:txBody>
      </p:sp>
      <p:sp>
        <p:nvSpPr>
          <p:cNvPr id="159749" name="Text Box 5"/>
          <p:cNvSpPr txBox="1">
            <a:spLocks noChangeArrowheads="1"/>
          </p:cNvSpPr>
          <p:nvPr/>
        </p:nvSpPr>
        <p:spPr bwMode="auto">
          <a:xfrm>
            <a:off x="6934200" y="5562600"/>
            <a:ext cx="1905000" cy="1187450"/>
          </a:xfrm>
          <a:prstGeom prst="rect">
            <a:avLst/>
          </a:prstGeom>
          <a:noFill/>
          <a:ln w="12700">
            <a:noFill/>
            <a:miter lim="800000"/>
            <a:headEnd type="none" w="sm" len="sm"/>
            <a:tailEnd type="none" w="sm" len="sm"/>
          </a:ln>
          <a:effectLst/>
        </p:spPr>
        <p:txBody>
          <a:bodyPr>
            <a:spAutoFit/>
          </a:bodyPr>
          <a:lstStyle/>
          <a:p>
            <a:r>
              <a:rPr lang="en-US">
                <a:solidFill>
                  <a:srgbClr val="FF0000"/>
                </a:solidFill>
              </a:rPr>
              <a:t>21 hops from Anchorage to Anchorage!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4-</a:t>
            </a:r>
            <a:fld id="{66FF462D-016D-46CE-AAA8-F99B3C700218}" type="slidenum">
              <a:rPr lang="en-US"/>
              <a:pPr>
                <a:defRPr/>
              </a:pPr>
              <a:t>52</a:t>
            </a:fld>
            <a:endParaRPr lang="en-US" dirty="0"/>
          </a:p>
        </p:txBody>
      </p:sp>
      <p:sp>
        <p:nvSpPr>
          <p:cNvPr id="24579" name="Rectangle 2"/>
          <p:cNvSpPr>
            <a:spLocks noGrp="1" noChangeArrowheads="1"/>
          </p:cNvSpPr>
          <p:nvPr>
            <p:ph type="title"/>
          </p:nvPr>
        </p:nvSpPr>
        <p:spPr/>
        <p:txBody>
          <a:bodyPr/>
          <a:lstStyle/>
          <a:p>
            <a:pPr eaLnBrk="1" hangingPunct="1"/>
            <a:r>
              <a:rPr lang="en-US" smtClean="0"/>
              <a:t>World Wide Web</a:t>
            </a:r>
          </a:p>
        </p:txBody>
      </p:sp>
      <p:sp>
        <p:nvSpPr>
          <p:cNvPr id="24580" name="Rectangle 3"/>
          <p:cNvSpPr>
            <a:spLocks noGrp="1" noChangeArrowheads="1"/>
          </p:cNvSpPr>
          <p:nvPr>
            <p:ph type="body" idx="1"/>
          </p:nvPr>
        </p:nvSpPr>
        <p:spPr>
          <a:xfrm>
            <a:off x="533400" y="1295400"/>
            <a:ext cx="8229600" cy="4525963"/>
          </a:xfrm>
        </p:spPr>
        <p:txBody>
          <a:bodyPr>
            <a:normAutofit/>
          </a:bodyPr>
          <a:lstStyle/>
          <a:p>
            <a:pPr eaLnBrk="1" hangingPunct="1"/>
            <a:r>
              <a:rPr lang="en-US" sz="2800" dirty="0" smtClean="0"/>
              <a:t>Example Internet Program: Web Browser</a:t>
            </a:r>
          </a:p>
          <a:p>
            <a:pPr eaLnBrk="1" hangingPunct="1"/>
            <a:r>
              <a:rPr lang="en-US" sz="2800" dirty="0" smtClean="0"/>
              <a:t>Hypertext </a:t>
            </a:r>
            <a:r>
              <a:rPr lang="en-US" sz="2800" dirty="0" smtClean="0"/>
              <a:t>and HTTP</a:t>
            </a:r>
          </a:p>
          <a:p>
            <a:pPr eaLnBrk="1" hangingPunct="1"/>
            <a:r>
              <a:rPr lang="en-US" sz="2800" dirty="0" smtClean="0"/>
              <a:t>Browser gets documents from Web server</a:t>
            </a:r>
          </a:p>
          <a:p>
            <a:pPr eaLnBrk="1" hangingPunct="1"/>
            <a:r>
              <a:rPr lang="en-US" sz="2800" dirty="0" smtClean="0"/>
              <a:t>Documents identified by URLs</a:t>
            </a:r>
          </a:p>
        </p:txBody>
      </p:sp>
      <p:pic>
        <p:nvPicPr>
          <p:cNvPr id="5" name="Picture 4" descr="fig_04_06"/>
          <p:cNvPicPr preferRelativeResize="0">
            <a:picLocks noChangeAspect="1" noChangeArrowheads="1"/>
          </p:cNvPicPr>
          <p:nvPr/>
        </p:nvPicPr>
        <p:blipFill>
          <a:blip r:embed="rId2" cstate="print">
            <a:grayscl/>
          </a:blip>
          <a:srcRect/>
          <a:stretch>
            <a:fillRect/>
          </a:stretch>
        </p:blipFill>
        <p:spPr>
          <a:xfrm>
            <a:off x="838200" y="3581400"/>
            <a:ext cx="8305800" cy="30829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Browser Request</a:t>
            </a:r>
            <a:endParaRPr lang="en-US" dirty="0"/>
          </a:p>
        </p:txBody>
      </p:sp>
      <p:pic>
        <p:nvPicPr>
          <p:cNvPr id="43010" name="Picture 2" descr="C:\Users\Kenrick\AppData\Local\Microsoft\Windows\Temporary Internet Files\Content.IE5\0IJP7EEN\MCj04247900000[1].wmf"/>
          <p:cNvPicPr>
            <a:picLocks noChangeAspect="1" noChangeArrowheads="1"/>
          </p:cNvPicPr>
          <p:nvPr/>
        </p:nvPicPr>
        <p:blipFill>
          <a:blip r:embed="rId2" cstate="print"/>
          <a:srcRect/>
          <a:stretch>
            <a:fillRect/>
          </a:stretch>
        </p:blipFill>
        <p:spPr bwMode="auto">
          <a:xfrm>
            <a:off x="6553200" y="2667000"/>
            <a:ext cx="1708150" cy="1778000"/>
          </a:xfrm>
          <a:prstGeom prst="rect">
            <a:avLst/>
          </a:prstGeom>
          <a:noFill/>
        </p:spPr>
      </p:pic>
      <p:pic>
        <p:nvPicPr>
          <p:cNvPr id="43012" name="Picture 4" descr="C:\Users\Kenrick\AppData\Local\Microsoft\Windows\Temporary Internet Files\Content.IE5\XNY70BDR\MCj02396370000[1].wmf"/>
          <p:cNvPicPr>
            <a:picLocks noChangeAspect="1" noChangeArrowheads="1"/>
          </p:cNvPicPr>
          <p:nvPr/>
        </p:nvPicPr>
        <p:blipFill>
          <a:blip r:embed="rId3" cstate="print"/>
          <a:srcRect/>
          <a:stretch>
            <a:fillRect/>
          </a:stretch>
        </p:blipFill>
        <p:spPr bwMode="auto">
          <a:xfrm>
            <a:off x="609600" y="3048000"/>
            <a:ext cx="1743075" cy="1530350"/>
          </a:xfrm>
          <a:prstGeom prst="rect">
            <a:avLst/>
          </a:prstGeom>
          <a:noFill/>
        </p:spPr>
      </p:pic>
      <p:sp>
        <p:nvSpPr>
          <p:cNvPr id="7" name="Cloud 6"/>
          <p:cNvSpPr/>
          <p:nvPr/>
        </p:nvSpPr>
        <p:spPr>
          <a:xfrm>
            <a:off x="3124200" y="3124200"/>
            <a:ext cx="1981200" cy="1295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Internet</a:t>
            </a:r>
            <a:endParaRPr lang="en-US" dirty="0"/>
          </a:p>
        </p:txBody>
      </p:sp>
      <p:sp>
        <p:nvSpPr>
          <p:cNvPr id="8" name="TextBox 7"/>
          <p:cNvSpPr txBox="1"/>
          <p:nvPr/>
        </p:nvSpPr>
        <p:spPr>
          <a:xfrm>
            <a:off x="304800" y="2590800"/>
            <a:ext cx="3053978" cy="369332"/>
          </a:xfrm>
          <a:prstGeom prst="rect">
            <a:avLst/>
          </a:prstGeom>
          <a:noFill/>
        </p:spPr>
        <p:txBody>
          <a:bodyPr wrap="none" rtlCol="0">
            <a:spAutoFit/>
          </a:bodyPr>
          <a:lstStyle/>
          <a:p>
            <a:r>
              <a:rPr lang="en-US" dirty="0" smtClean="0"/>
              <a:t>Client Program – Web Browser</a:t>
            </a:r>
            <a:endParaRPr lang="en-US" dirty="0"/>
          </a:p>
        </p:txBody>
      </p:sp>
      <p:cxnSp>
        <p:nvCxnSpPr>
          <p:cNvPr id="10" name="Straight Connector 9"/>
          <p:cNvCxnSpPr>
            <a:stCxn id="43012" idx="3"/>
            <a:endCxn id="7" idx="2"/>
          </p:cNvCxnSpPr>
          <p:nvPr/>
        </p:nvCxnSpPr>
        <p:spPr>
          <a:xfrm flipV="1">
            <a:off x="2352675" y="3771900"/>
            <a:ext cx="777670" cy="41275"/>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0"/>
            <a:endCxn id="43010" idx="1"/>
          </p:cNvCxnSpPr>
          <p:nvPr/>
        </p:nvCxnSpPr>
        <p:spPr>
          <a:xfrm flipV="1">
            <a:off x="5103749" y="3556000"/>
            <a:ext cx="1449451" cy="21590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629400" y="2286000"/>
            <a:ext cx="1489318" cy="369332"/>
          </a:xfrm>
          <a:prstGeom prst="rect">
            <a:avLst/>
          </a:prstGeom>
          <a:noFill/>
        </p:spPr>
        <p:txBody>
          <a:bodyPr wrap="none" rtlCol="0">
            <a:spAutoFit/>
          </a:bodyPr>
          <a:lstStyle/>
          <a:p>
            <a:r>
              <a:rPr lang="en-US" dirty="0" smtClean="0"/>
              <a:t>www.foo.com</a:t>
            </a:r>
            <a:endParaRPr lang="en-US" dirty="0"/>
          </a:p>
        </p:txBody>
      </p:sp>
      <p:sp>
        <p:nvSpPr>
          <p:cNvPr id="15" name="TextBox 14"/>
          <p:cNvSpPr txBox="1"/>
          <p:nvPr/>
        </p:nvSpPr>
        <p:spPr>
          <a:xfrm>
            <a:off x="1981200" y="1371600"/>
            <a:ext cx="4987840" cy="369332"/>
          </a:xfrm>
          <a:prstGeom prst="rect">
            <a:avLst/>
          </a:prstGeom>
          <a:noFill/>
        </p:spPr>
        <p:txBody>
          <a:bodyPr wrap="none" rtlCol="0">
            <a:spAutoFit/>
          </a:bodyPr>
          <a:lstStyle/>
          <a:p>
            <a:r>
              <a:rPr lang="en-US" dirty="0" smtClean="0"/>
              <a:t>Client navigates to http://www.foo.com/index.html</a:t>
            </a:r>
            <a:endParaRPr lang="en-US" dirty="0"/>
          </a:p>
        </p:txBody>
      </p:sp>
      <p:cxnSp>
        <p:nvCxnSpPr>
          <p:cNvPr id="17" name="Straight Arrow Connector 16"/>
          <p:cNvCxnSpPr/>
          <p:nvPr/>
        </p:nvCxnSpPr>
        <p:spPr>
          <a:xfrm flipV="1">
            <a:off x="2743200" y="4267200"/>
            <a:ext cx="36576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362200" y="4800600"/>
            <a:ext cx="4635628" cy="646331"/>
          </a:xfrm>
          <a:prstGeom prst="rect">
            <a:avLst/>
          </a:prstGeom>
          <a:noFill/>
        </p:spPr>
        <p:txBody>
          <a:bodyPr wrap="none" rtlCol="0">
            <a:spAutoFit/>
          </a:bodyPr>
          <a:lstStyle/>
          <a:p>
            <a:pPr marL="342900" indent="-342900">
              <a:buAutoNum type="arabicPeriod"/>
            </a:pPr>
            <a:r>
              <a:rPr lang="en-US" dirty="0" smtClean="0"/>
              <a:t>Client sends  HTTP request to www.foo.com</a:t>
            </a:r>
          </a:p>
          <a:p>
            <a:pPr marL="342900" indent="-342900"/>
            <a:r>
              <a:rPr lang="en-US" dirty="0" smtClean="0"/>
              <a:t>	</a:t>
            </a:r>
            <a:r>
              <a:rPr lang="en-US" dirty="0" smtClean="0"/>
              <a:t>       GET /index.html HTTP/1.0</a:t>
            </a:r>
          </a:p>
        </p:txBody>
      </p:sp>
      <p:sp>
        <p:nvSpPr>
          <p:cNvPr id="19" name="TextBox 18"/>
          <p:cNvSpPr txBox="1"/>
          <p:nvPr/>
        </p:nvSpPr>
        <p:spPr>
          <a:xfrm>
            <a:off x="7467600" y="4800600"/>
            <a:ext cx="1447800" cy="1754326"/>
          </a:xfrm>
          <a:prstGeom prst="rect">
            <a:avLst/>
          </a:prstGeom>
          <a:noFill/>
        </p:spPr>
        <p:txBody>
          <a:bodyPr wrap="square" rtlCol="0">
            <a:spAutoFit/>
          </a:bodyPr>
          <a:lstStyle/>
          <a:p>
            <a:r>
              <a:rPr lang="en-US" dirty="0" smtClean="0"/>
              <a:t>2. Server receives request and loads index.html from disk</a:t>
            </a:r>
            <a:endParaRPr lang="en-US" dirty="0"/>
          </a:p>
        </p:txBody>
      </p:sp>
      <p:cxnSp>
        <p:nvCxnSpPr>
          <p:cNvPr id="20" name="Straight Arrow Connector 19"/>
          <p:cNvCxnSpPr/>
          <p:nvPr/>
        </p:nvCxnSpPr>
        <p:spPr>
          <a:xfrm rot="10800000">
            <a:off x="2362200" y="5562600"/>
            <a:ext cx="50292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71800" y="6019800"/>
            <a:ext cx="3733800" cy="646331"/>
          </a:xfrm>
          <a:prstGeom prst="rect">
            <a:avLst/>
          </a:prstGeom>
          <a:noFill/>
        </p:spPr>
        <p:txBody>
          <a:bodyPr wrap="square" rtlCol="0">
            <a:spAutoFit/>
          </a:bodyPr>
          <a:lstStyle/>
          <a:p>
            <a:pPr marL="342900" indent="-342900"/>
            <a:r>
              <a:rPr lang="en-US" dirty="0" smtClean="0"/>
              <a:t>3. Server sends contents of index.html back to the client</a:t>
            </a:r>
          </a:p>
        </p:txBody>
      </p:sp>
      <p:sp>
        <p:nvSpPr>
          <p:cNvPr id="26" name="TextBox 25"/>
          <p:cNvSpPr txBox="1"/>
          <p:nvPr/>
        </p:nvSpPr>
        <p:spPr>
          <a:xfrm>
            <a:off x="381000" y="4953000"/>
            <a:ext cx="1905000" cy="1754326"/>
          </a:xfrm>
          <a:prstGeom prst="rect">
            <a:avLst/>
          </a:prstGeom>
          <a:noFill/>
        </p:spPr>
        <p:txBody>
          <a:bodyPr wrap="square" rtlCol="0">
            <a:spAutoFit/>
          </a:bodyPr>
          <a:lstStyle/>
          <a:p>
            <a:r>
              <a:rPr lang="en-US" dirty="0" smtClean="0"/>
              <a:t>4. Browser renders or displays the web page (more requests may be required)</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A9F6130B-FC9A-4DB1-8B9B-A6382626B456}" type="slidenum">
              <a:rPr lang="en-US"/>
              <a:pPr>
                <a:defRPr/>
              </a:pPr>
              <a:t>54</a:t>
            </a:fld>
            <a:endParaRPr lang="en-US"/>
          </a:p>
        </p:txBody>
      </p:sp>
      <p:sp>
        <p:nvSpPr>
          <p:cNvPr id="26627" name="Rectangle 2"/>
          <p:cNvSpPr>
            <a:spLocks noGrp="1" noChangeArrowheads="1"/>
          </p:cNvSpPr>
          <p:nvPr>
            <p:ph type="title"/>
          </p:nvPr>
        </p:nvSpPr>
        <p:spPr/>
        <p:txBody>
          <a:bodyPr/>
          <a:lstStyle/>
          <a:p>
            <a:pPr eaLnBrk="1" hangingPunct="1"/>
            <a:r>
              <a:rPr lang="en-US" smtClean="0"/>
              <a:t>Hypertext Document Format</a:t>
            </a:r>
          </a:p>
        </p:txBody>
      </p:sp>
      <p:sp>
        <p:nvSpPr>
          <p:cNvPr id="26628" name="Rectangle 3"/>
          <p:cNvSpPr>
            <a:spLocks noGrp="1" noChangeArrowheads="1"/>
          </p:cNvSpPr>
          <p:nvPr>
            <p:ph type="body" idx="1"/>
          </p:nvPr>
        </p:nvSpPr>
        <p:spPr>
          <a:xfrm>
            <a:off x="228600" y="1143000"/>
            <a:ext cx="8686800" cy="5181600"/>
          </a:xfrm>
        </p:spPr>
        <p:txBody>
          <a:bodyPr/>
          <a:lstStyle/>
          <a:p>
            <a:pPr eaLnBrk="1" hangingPunct="1"/>
            <a:r>
              <a:rPr lang="en-US" dirty="0" smtClean="0"/>
              <a:t>Encoded as text file</a:t>
            </a:r>
          </a:p>
          <a:p>
            <a:pPr eaLnBrk="1" hangingPunct="1"/>
            <a:r>
              <a:rPr lang="en-US" dirty="0" smtClean="0"/>
              <a:t>Contains tags to communicate with browser</a:t>
            </a:r>
          </a:p>
          <a:p>
            <a:pPr lvl="1" eaLnBrk="1" hangingPunct="1"/>
            <a:r>
              <a:rPr lang="en-US" sz="3200" dirty="0" smtClean="0"/>
              <a:t>Appearance </a:t>
            </a:r>
          </a:p>
          <a:p>
            <a:pPr lvl="2" eaLnBrk="1" hangingPunct="1"/>
            <a:r>
              <a:rPr lang="en-US" sz="2800" dirty="0" smtClean="0"/>
              <a:t>&lt;h1&gt; to start a level one heading</a:t>
            </a:r>
          </a:p>
          <a:p>
            <a:pPr lvl="2" eaLnBrk="1" hangingPunct="1"/>
            <a:r>
              <a:rPr lang="en-US" sz="2800" dirty="0" smtClean="0"/>
              <a:t>&lt;p&gt; to start a new paragraph</a:t>
            </a:r>
          </a:p>
          <a:p>
            <a:pPr lvl="1" eaLnBrk="1" hangingPunct="1"/>
            <a:r>
              <a:rPr lang="en-US" sz="3200" dirty="0" smtClean="0"/>
              <a:t>Links to other documents and content</a:t>
            </a:r>
          </a:p>
          <a:p>
            <a:pPr lvl="2" eaLnBrk="1" hangingPunct="1"/>
            <a:r>
              <a:rPr lang="en-US" sz="2800" dirty="0" smtClean="0"/>
              <a:t>&lt;a </a:t>
            </a:r>
            <a:r>
              <a:rPr lang="en-US" sz="2800" dirty="0" err="1" smtClean="0"/>
              <a:t>href</a:t>
            </a:r>
            <a:r>
              <a:rPr lang="en-US" sz="2800" dirty="0" smtClean="0"/>
              <a:t> = </a:t>
            </a:r>
            <a:r>
              <a:rPr lang="en-US" sz="2800" dirty="0" smtClean="0"/>
              <a:t>"http://www..."&gt;Click Me&lt;/a&gt;</a:t>
            </a:r>
            <a:endParaRPr lang="en-US" sz="2800" dirty="0" smtClean="0"/>
          </a:p>
          <a:p>
            <a:pPr lvl="1" eaLnBrk="1" hangingPunct="1"/>
            <a:r>
              <a:rPr lang="en-US" sz="3200" dirty="0" smtClean="0"/>
              <a:t>Insert images</a:t>
            </a:r>
          </a:p>
          <a:p>
            <a:pPr lvl="2" eaLnBrk="1" hangingPunct="1"/>
            <a:r>
              <a:rPr lang="en-US" sz="2800" dirty="0" smtClean="0"/>
              <a:t>&lt;</a:t>
            </a:r>
            <a:r>
              <a:rPr lang="en-US" sz="2800" dirty="0" err="1" smtClean="0"/>
              <a:t>img</a:t>
            </a:r>
            <a:r>
              <a:rPr lang="en-US" sz="2800" dirty="0" smtClean="0"/>
              <a:t> </a:t>
            </a:r>
            <a:r>
              <a:rPr lang="en-US" sz="2800" dirty="0" err="1" smtClean="0"/>
              <a:t>src</a:t>
            </a:r>
            <a:r>
              <a:rPr lang="en-US" sz="2800" dirty="0" smtClean="0"/>
              <a:t> = </a:t>
            </a:r>
            <a:r>
              <a:rPr lang="en-US" sz="2800" dirty="0" smtClean="0"/>
              <a:t>"mypic.jpg"&gt;</a:t>
            </a:r>
            <a:endParaRPr lang="en-US" sz="2800"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9AA5241A-BB0B-4FE2-A83B-03808CB8975B}" type="slidenum">
              <a:rPr lang="en-US"/>
              <a:pPr>
                <a:defRPr/>
              </a:pPr>
              <a:t>55</a:t>
            </a:fld>
            <a:endParaRPr lang="en-US"/>
          </a:p>
        </p:txBody>
      </p:sp>
      <p:sp>
        <p:nvSpPr>
          <p:cNvPr id="27651" name="Rectangle 2"/>
          <p:cNvSpPr>
            <a:spLocks noGrp="1" noChangeArrowheads="1"/>
          </p:cNvSpPr>
          <p:nvPr>
            <p:ph type="title"/>
          </p:nvPr>
        </p:nvSpPr>
        <p:spPr/>
        <p:txBody>
          <a:bodyPr/>
          <a:lstStyle/>
          <a:p>
            <a:pPr eaLnBrk="1" hangingPunct="1"/>
            <a:r>
              <a:rPr lang="en-US" dirty="0" smtClean="0"/>
              <a:t>A </a:t>
            </a:r>
            <a:r>
              <a:rPr lang="en-US" dirty="0" smtClean="0"/>
              <a:t>simple Web page</a:t>
            </a:r>
          </a:p>
        </p:txBody>
      </p:sp>
      <p:pic>
        <p:nvPicPr>
          <p:cNvPr id="27652" name="Picture 10" descr="fig04_09a"/>
          <p:cNvPicPr>
            <a:picLocks noChangeAspect="1" noChangeArrowheads="1"/>
          </p:cNvPicPr>
          <p:nvPr/>
        </p:nvPicPr>
        <p:blipFill>
          <a:blip r:embed="rId2" cstate="print"/>
          <a:srcRect/>
          <a:stretch>
            <a:fillRect/>
          </a:stretch>
        </p:blipFill>
        <p:spPr bwMode="auto">
          <a:xfrm>
            <a:off x="1173163" y="1281113"/>
            <a:ext cx="6796087" cy="42941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54BDDC4A-9FA2-4696-8B11-46CCA19E41B6}" type="slidenum">
              <a:rPr lang="en-US"/>
              <a:pPr>
                <a:defRPr/>
              </a:pPr>
              <a:t>56</a:t>
            </a:fld>
            <a:endParaRPr lang="en-US"/>
          </a:p>
        </p:txBody>
      </p:sp>
      <p:sp>
        <p:nvSpPr>
          <p:cNvPr id="28675" name="Rectangle 2"/>
          <p:cNvSpPr>
            <a:spLocks noGrp="1" noChangeArrowheads="1"/>
          </p:cNvSpPr>
          <p:nvPr>
            <p:ph type="title"/>
          </p:nvPr>
        </p:nvSpPr>
        <p:spPr>
          <a:xfrm>
            <a:off x="457200" y="228600"/>
            <a:ext cx="8305800" cy="1143000"/>
          </a:xfrm>
        </p:spPr>
        <p:txBody>
          <a:bodyPr>
            <a:normAutofit/>
          </a:bodyPr>
          <a:lstStyle/>
          <a:p>
            <a:pPr eaLnBrk="1" hangingPunct="1"/>
            <a:r>
              <a:rPr lang="en-US" dirty="0" smtClean="0"/>
              <a:t>A </a:t>
            </a:r>
            <a:r>
              <a:rPr lang="en-US" dirty="0" smtClean="0"/>
              <a:t>simple Web page (continued)</a:t>
            </a:r>
          </a:p>
        </p:txBody>
      </p:sp>
      <p:pic>
        <p:nvPicPr>
          <p:cNvPr id="28676" name="Picture 7" descr="fig04_09b"/>
          <p:cNvPicPr>
            <a:picLocks noChangeAspect="1" noChangeArrowheads="1"/>
          </p:cNvPicPr>
          <p:nvPr/>
        </p:nvPicPr>
        <p:blipFill>
          <a:blip r:embed="rId2" cstate="print"/>
          <a:srcRect/>
          <a:stretch>
            <a:fillRect/>
          </a:stretch>
        </p:blipFill>
        <p:spPr bwMode="auto">
          <a:xfrm>
            <a:off x="1676400" y="1981200"/>
            <a:ext cx="5540375" cy="34242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C89ABD90-6C29-4AF1-8510-5DB529ED14C2}" type="slidenum">
              <a:rPr lang="en-US"/>
              <a:pPr>
                <a:defRPr/>
              </a:pPr>
              <a:t>57</a:t>
            </a:fld>
            <a:endParaRPr lang="en-US"/>
          </a:p>
        </p:txBody>
      </p:sp>
      <p:sp>
        <p:nvSpPr>
          <p:cNvPr id="29699" name="Rectangle 2"/>
          <p:cNvSpPr>
            <a:spLocks noGrp="1" noChangeArrowheads="1"/>
          </p:cNvSpPr>
          <p:nvPr>
            <p:ph type="title"/>
          </p:nvPr>
        </p:nvSpPr>
        <p:spPr>
          <a:xfrm>
            <a:off x="457200" y="228600"/>
            <a:ext cx="8305800" cy="1143000"/>
          </a:xfrm>
        </p:spPr>
        <p:txBody>
          <a:bodyPr>
            <a:normAutofit/>
          </a:bodyPr>
          <a:lstStyle/>
          <a:p>
            <a:pPr eaLnBrk="1" hangingPunct="1"/>
            <a:r>
              <a:rPr lang="en-US" dirty="0" smtClean="0"/>
              <a:t>An </a:t>
            </a:r>
            <a:r>
              <a:rPr lang="en-US" dirty="0" smtClean="0"/>
              <a:t>enhanced simple Web page</a:t>
            </a:r>
          </a:p>
        </p:txBody>
      </p:sp>
      <p:pic>
        <p:nvPicPr>
          <p:cNvPr id="29700" name="Picture 6" descr="fig_04_08ab"/>
          <p:cNvPicPr preferRelativeResize="0">
            <a:picLocks noChangeAspect="1" noChangeArrowheads="1"/>
          </p:cNvPicPr>
          <p:nvPr/>
        </p:nvPicPr>
        <p:blipFill>
          <a:blip r:embed="rId2" cstate="print">
            <a:grayscl/>
          </a:blip>
          <a:srcRect b="39499"/>
          <a:stretch>
            <a:fillRect/>
          </a:stretch>
        </p:blipFill>
        <p:spPr bwMode="auto">
          <a:xfrm>
            <a:off x="1295400" y="1600200"/>
            <a:ext cx="6273800" cy="484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r>
              <a:rPr lang="en-US"/>
              <a:t>4-</a:t>
            </a:r>
            <a:fld id="{51985A67-5AD5-440C-A944-BF5F5DF6AE35}" type="slidenum">
              <a:rPr lang="en-US"/>
              <a:pPr>
                <a:defRPr/>
              </a:pPr>
              <a:t>58</a:t>
            </a:fld>
            <a:endParaRPr lang="en-US"/>
          </a:p>
        </p:txBody>
      </p:sp>
      <p:sp>
        <p:nvSpPr>
          <p:cNvPr id="30723" name="Rectangle 2"/>
          <p:cNvSpPr>
            <a:spLocks noGrp="1" noChangeArrowheads="1"/>
          </p:cNvSpPr>
          <p:nvPr>
            <p:ph type="title"/>
          </p:nvPr>
        </p:nvSpPr>
        <p:spPr>
          <a:xfrm>
            <a:off x="457200" y="228600"/>
            <a:ext cx="8305800" cy="1143000"/>
          </a:xfrm>
        </p:spPr>
        <p:txBody>
          <a:bodyPr>
            <a:normAutofit fontScale="90000"/>
          </a:bodyPr>
          <a:lstStyle/>
          <a:p>
            <a:pPr eaLnBrk="1" hangingPunct="1"/>
            <a:r>
              <a:rPr lang="en-US" dirty="0" smtClean="0"/>
              <a:t>An </a:t>
            </a:r>
            <a:r>
              <a:rPr lang="en-US" dirty="0" smtClean="0"/>
              <a:t>enhanced simple Web page (continued)</a:t>
            </a:r>
          </a:p>
        </p:txBody>
      </p:sp>
      <p:pic>
        <p:nvPicPr>
          <p:cNvPr id="30724" name="Picture 6" descr="fig_04_08ab"/>
          <p:cNvPicPr preferRelativeResize="0">
            <a:picLocks noChangeAspect="1" noChangeArrowheads="1"/>
          </p:cNvPicPr>
          <p:nvPr/>
        </p:nvPicPr>
        <p:blipFill>
          <a:blip r:embed="rId2" cstate="print">
            <a:grayscl/>
          </a:blip>
          <a:srcRect t="60545"/>
          <a:stretch>
            <a:fillRect/>
          </a:stretch>
        </p:blipFill>
        <p:spPr bwMode="auto">
          <a:xfrm>
            <a:off x="1168400" y="1601788"/>
            <a:ext cx="6807200" cy="3427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A311939F-3823-49B9-AC82-FF44FCD4182D}" type="slidenum">
              <a:rPr lang="en-US"/>
              <a:pPr>
                <a:defRPr/>
              </a:pPr>
              <a:t>59</a:t>
            </a:fld>
            <a:endParaRPr lang="en-US"/>
          </a:p>
        </p:txBody>
      </p:sp>
      <p:sp>
        <p:nvSpPr>
          <p:cNvPr id="34819" name="Rectangle 2"/>
          <p:cNvSpPr>
            <a:spLocks noGrp="1" noChangeArrowheads="1"/>
          </p:cNvSpPr>
          <p:nvPr>
            <p:ph type="title"/>
          </p:nvPr>
        </p:nvSpPr>
        <p:spPr/>
        <p:txBody>
          <a:bodyPr>
            <a:normAutofit fontScale="90000"/>
          </a:bodyPr>
          <a:lstStyle/>
          <a:p>
            <a:pPr eaLnBrk="1" hangingPunct="1"/>
            <a:r>
              <a:rPr lang="en-US" dirty="0" smtClean="0"/>
              <a:t>Programs can run on the Client </a:t>
            </a:r>
            <a:r>
              <a:rPr lang="en-US" dirty="0" smtClean="0"/>
              <a:t>Side </a:t>
            </a:r>
            <a:r>
              <a:rPr lang="en-US" dirty="0" smtClean="0"/>
              <a:t>or the </a:t>
            </a:r>
            <a:r>
              <a:rPr lang="en-US" dirty="0" smtClean="0"/>
              <a:t>Server Side</a:t>
            </a:r>
          </a:p>
        </p:txBody>
      </p:sp>
      <p:sp>
        <p:nvSpPr>
          <p:cNvPr id="34820" name="Rectangle 3"/>
          <p:cNvSpPr>
            <a:spLocks noGrp="1" noChangeArrowheads="1"/>
          </p:cNvSpPr>
          <p:nvPr>
            <p:ph type="body" idx="1"/>
          </p:nvPr>
        </p:nvSpPr>
        <p:spPr/>
        <p:txBody>
          <a:bodyPr/>
          <a:lstStyle/>
          <a:p>
            <a:pPr eaLnBrk="1" hangingPunct="1"/>
            <a:r>
              <a:rPr lang="en-US" sz="2800" dirty="0" smtClean="0"/>
              <a:t>Client-side activities</a:t>
            </a:r>
          </a:p>
          <a:p>
            <a:pPr lvl="1" eaLnBrk="1" hangingPunct="1"/>
            <a:r>
              <a:rPr lang="en-US" dirty="0" smtClean="0"/>
              <a:t>Examples: java applets, </a:t>
            </a:r>
            <a:r>
              <a:rPr lang="en-US" dirty="0" err="1" smtClean="0"/>
              <a:t>javascript</a:t>
            </a:r>
            <a:r>
              <a:rPr lang="en-US" dirty="0" smtClean="0"/>
              <a:t>, Macromedia Flash</a:t>
            </a:r>
          </a:p>
          <a:p>
            <a:pPr eaLnBrk="1" hangingPunct="1"/>
            <a:r>
              <a:rPr lang="en-US" sz="2800" dirty="0" smtClean="0"/>
              <a:t>Server-side activities</a:t>
            </a:r>
          </a:p>
          <a:p>
            <a:pPr lvl="1" eaLnBrk="1" hangingPunct="1"/>
            <a:r>
              <a:rPr lang="en-US" dirty="0" smtClean="0"/>
              <a:t>Common Gateway Interface (CGI)</a:t>
            </a:r>
          </a:p>
          <a:p>
            <a:pPr lvl="1" eaLnBrk="1" hangingPunct="1"/>
            <a:r>
              <a:rPr lang="en-US" dirty="0" err="1" smtClean="0"/>
              <a:t>Servlets</a:t>
            </a:r>
            <a:endParaRPr lang="en-US" dirty="0" smtClean="0"/>
          </a:p>
          <a:p>
            <a:pPr lvl="1" eaLnBrk="1" hangingPunct="1"/>
            <a:r>
              <a:rPr lang="en-US" dirty="0" smtClean="0"/>
              <a:t>PHP</a:t>
            </a:r>
          </a:p>
          <a:p>
            <a:pPr lvl="1" eaLnBrk="1" hangingPunct="1"/>
            <a:endParaRPr lang="en-US" dirty="0" smtClean="0"/>
          </a:p>
          <a:p>
            <a:pPr lvl="1" eaLnBrk="1" hangingPunct="1"/>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fontScale="90000"/>
          </a:bodyPr>
          <a:lstStyle/>
          <a:p>
            <a:r>
              <a:rPr lang="en-US" altLang="en-US"/>
              <a:t>The Internet:</a:t>
            </a:r>
            <a:br>
              <a:rPr lang="en-US" altLang="en-US"/>
            </a:br>
            <a:r>
              <a:rPr lang="en-US" altLang="en-US"/>
              <a:t>Struggling to Maturity</a:t>
            </a:r>
          </a:p>
        </p:txBody>
      </p:sp>
      <p:sp>
        <p:nvSpPr>
          <p:cNvPr id="115715" name="Rectangle 3"/>
          <p:cNvSpPr>
            <a:spLocks noGrp="1" noChangeArrowheads="1"/>
          </p:cNvSpPr>
          <p:nvPr>
            <p:ph type="body" idx="1"/>
          </p:nvPr>
        </p:nvSpPr>
        <p:spPr/>
        <p:txBody>
          <a:bodyPr/>
          <a:lstStyle/>
          <a:p>
            <a:r>
              <a:rPr lang="en-US" altLang="en-US"/>
              <a:t>CSnet fueled interest in creating a more comprehensive network to link all scientific communities (not just CS)</a:t>
            </a:r>
          </a:p>
          <a:p>
            <a:pPr lvl="1"/>
            <a:r>
              <a:rPr lang="en-US" altLang="en-US"/>
              <a:t>NSF couldn’t fund such an expensive project.</a:t>
            </a:r>
          </a:p>
          <a:p>
            <a:pPr lvl="2"/>
            <a:r>
              <a:rPr lang="en-US" altLang="en-US"/>
              <a:t>Backbone: NSF built a very fast connection between 5 supercomputing centers linking them all together.</a:t>
            </a:r>
          </a:p>
          <a:p>
            <a:pPr lvl="2"/>
            <a:r>
              <a:rPr lang="en-US" altLang="en-US"/>
              <a:t>Each region surrounding each center would develop its own community network.</a:t>
            </a:r>
          </a:p>
          <a:p>
            <a:pPr lvl="2"/>
            <a:r>
              <a:rPr lang="en-US" altLang="en-US"/>
              <a:t>NSF allowed the regional community networks exclusive use of the backbone.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C3706A17-8E04-4382-87D6-A33998BA8C31}" type="slidenum">
              <a:rPr lang="en-US"/>
              <a:pPr>
                <a:defRPr/>
              </a:pPr>
              <a:t>60</a:t>
            </a:fld>
            <a:endParaRPr lang="en-US"/>
          </a:p>
        </p:txBody>
      </p:sp>
      <p:sp>
        <p:nvSpPr>
          <p:cNvPr id="41987" name="Rectangle 2"/>
          <p:cNvSpPr>
            <a:spLocks noGrp="1" noChangeArrowheads="1"/>
          </p:cNvSpPr>
          <p:nvPr>
            <p:ph type="title"/>
          </p:nvPr>
        </p:nvSpPr>
        <p:spPr/>
        <p:txBody>
          <a:bodyPr/>
          <a:lstStyle/>
          <a:p>
            <a:pPr eaLnBrk="1" hangingPunct="1"/>
            <a:r>
              <a:rPr lang="en-US" smtClean="0"/>
              <a:t>Security</a:t>
            </a:r>
          </a:p>
        </p:txBody>
      </p:sp>
      <p:sp>
        <p:nvSpPr>
          <p:cNvPr id="41988" name="Rectangle 3"/>
          <p:cNvSpPr>
            <a:spLocks noGrp="1" noChangeArrowheads="1"/>
          </p:cNvSpPr>
          <p:nvPr>
            <p:ph type="body" idx="1"/>
          </p:nvPr>
        </p:nvSpPr>
        <p:spPr>
          <a:xfrm>
            <a:off x="457200" y="1600200"/>
            <a:ext cx="8305800" cy="4495800"/>
          </a:xfrm>
        </p:spPr>
        <p:txBody>
          <a:bodyPr>
            <a:normAutofit lnSpcReduction="10000"/>
          </a:bodyPr>
          <a:lstStyle/>
          <a:p>
            <a:pPr eaLnBrk="1" hangingPunct="1">
              <a:lnSpc>
                <a:spcPct val="80000"/>
              </a:lnSpc>
            </a:pPr>
            <a:r>
              <a:rPr lang="en-US" sz="2800" dirty="0" smtClean="0"/>
              <a:t>Attacks</a:t>
            </a:r>
          </a:p>
          <a:p>
            <a:pPr lvl="1" eaLnBrk="1" hangingPunct="1">
              <a:lnSpc>
                <a:spcPct val="80000"/>
              </a:lnSpc>
            </a:pPr>
            <a:r>
              <a:rPr lang="en-US" dirty="0" smtClean="0"/>
              <a:t>Malware (viruses, worms, Trojan horses, spyware, phishing software</a:t>
            </a:r>
            <a:r>
              <a:rPr lang="en-US" dirty="0" smtClean="0"/>
              <a:t>)</a:t>
            </a:r>
          </a:p>
          <a:p>
            <a:pPr lvl="2">
              <a:lnSpc>
                <a:spcPct val="80000"/>
              </a:lnSpc>
            </a:pPr>
            <a:r>
              <a:rPr lang="en-US" dirty="0" smtClean="0"/>
              <a:t>Example: Erin Andrews peephole video </a:t>
            </a:r>
            <a:r>
              <a:rPr lang="en-US" dirty="0" smtClean="0">
                <a:hlinkClick r:id="rId2"/>
              </a:rPr>
              <a:t>http</a:t>
            </a:r>
            <a:r>
              <a:rPr lang="en-US" dirty="0" smtClean="0">
                <a:hlinkClick r:id="rId2"/>
              </a:rPr>
              <a:t>://</a:t>
            </a:r>
            <a:r>
              <a:rPr lang="en-US" dirty="0" smtClean="0">
                <a:hlinkClick r:id="rId2"/>
              </a:rPr>
              <a:t>www.youtube.com/watch?v=H4qbLKy32rI</a:t>
            </a:r>
            <a:endParaRPr lang="en-US" dirty="0" smtClean="0"/>
          </a:p>
          <a:p>
            <a:pPr lvl="1" eaLnBrk="1" hangingPunct="1">
              <a:lnSpc>
                <a:spcPct val="80000"/>
              </a:lnSpc>
            </a:pPr>
            <a:r>
              <a:rPr lang="en-US" dirty="0" smtClean="0"/>
              <a:t>Denial of service</a:t>
            </a:r>
          </a:p>
          <a:p>
            <a:pPr lvl="1" eaLnBrk="1" hangingPunct="1">
              <a:lnSpc>
                <a:spcPct val="80000"/>
              </a:lnSpc>
            </a:pPr>
            <a:r>
              <a:rPr lang="en-US" dirty="0" smtClean="0"/>
              <a:t>Spam</a:t>
            </a:r>
          </a:p>
          <a:p>
            <a:pPr eaLnBrk="1" hangingPunct="1">
              <a:lnSpc>
                <a:spcPct val="80000"/>
              </a:lnSpc>
            </a:pPr>
            <a:r>
              <a:rPr lang="en-US" sz="2800" dirty="0" smtClean="0"/>
              <a:t>Protection</a:t>
            </a:r>
          </a:p>
          <a:p>
            <a:pPr lvl="1" eaLnBrk="1" hangingPunct="1">
              <a:lnSpc>
                <a:spcPct val="80000"/>
              </a:lnSpc>
            </a:pPr>
            <a:r>
              <a:rPr lang="en-US" dirty="0" smtClean="0"/>
              <a:t>Firewalls</a:t>
            </a:r>
          </a:p>
          <a:p>
            <a:pPr lvl="2">
              <a:lnSpc>
                <a:spcPct val="80000"/>
              </a:lnSpc>
            </a:pPr>
            <a:r>
              <a:rPr lang="en-US" dirty="0" smtClean="0"/>
              <a:t>Can operate at the IP or Application Layers</a:t>
            </a:r>
            <a:endParaRPr lang="en-US" dirty="0" smtClean="0"/>
          </a:p>
          <a:p>
            <a:pPr lvl="1" eaLnBrk="1" hangingPunct="1">
              <a:lnSpc>
                <a:spcPct val="80000"/>
              </a:lnSpc>
            </a:pPr>
            <a:r>
              <a:rPr lang="en-US" dirty="0" smtClean="0"/>
              <a:t>Spam filters</a:t>
            </a:r>
          </a:p>
          <a:p>
            <a:pPr lvl="1" eaLnBrk="1" hangingPunct="1">
              <a:lnSpc>
                <a:spcPct val="80000"/>
              </a:lnSpc>
            </a:pPr>
            <a:r>
              <a:rPr lang="en-US" dirty="0" smtClean="0"/>
              <a:t>Antivirus </a:t>
            </a:r>
            <a:r>
              <a:rPr lang="en-US" dirty="0" smtClean="0"/>
              <a:t>software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Windows Firewall</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381000" y="1600200"/>
            <a:ext cx="3929365" cy="4593109"/>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4572000" y="1587328"/>
            <a:ext cx="3962400" cy="463172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dirty="0"/>
              <a:t>4-</a:t>
            </a:r>
            <a:fld id="{57C51EB9-6381-49A1-9580-2927A24E67B7}" type="slidenum">
              <a:rPr lang="en-US"/>
              <a:pPr>
                <a:defRPr/>
              </a:pPr>
              <a:t>62</a:t>
            </a:fld>
            <a:endParaRPr lang="en-US" dirty="0"/>
          </a:p>
        </p:txBody>
      </p:sp>
      <p:sp>
        <p:nvSpPr>
          <p:cNvPr id="43011" name="Rectangle 2"/>
          <p:cNvSpPr>
            <a:spLocks noGrp="1" noChangeArrowheads="1"/>
          </p:cNvSpPr>
          <p:nvPr>
            <p:ph type="title"/>
          </p:nvPr>
        </p:nvSpPr>
        <p:spPr/>
        <p:txBody>
          <a:bodyPr/>
          <a:lstStyle/>
          <a:p>
            <a:pPr eaLnBrk="1" hangingPunct="1"/>
            <a:r>
              <a:rPr lang="en-US" smtClean="0"/>
              <a:t>Encryption</a:t>
            </a:r>
          </a:p>
        </p:txBody>
      </p:sp>
      <p:sp>
        <p:nvSpPr>
          <p:cNvPr id="43012" name="Rectangle 3"/>
          <p:cNvSpPr>
            <a:spLocks noGrp="1" noChangeArrowheads="1"/>
          </p:cNvSpPr>
          <p:nvPr>
            <p:ph type="body" idx="1"/>
          </p:nvPr>
        </p:nvSpPr>
        <p:spPr/>
        <p:txBody>
          <a:bodyPr>
            <a:normAutofit fontScale="85000" lnSpcReduction="20000"/>
          </a:bodyPr>
          <a:lstStyle/>
          <a:p>
            <a:pPr eaLnBrk="1" hangingPunct="1"/>
            <a:r>
              <a:rPr lang="en-US" dirty="0" smtClean="0"/>
              <a:t>Data sent over a network may be vulnerable to eavesdropping</a:t>
            </a:r>
          </a:p>
          <a:p>
            <a:pPr lvl="1"/>
            <a:r>
              <a:rPr lang="en-US" dirty="0" smtClean="0"/>
              <a:t>All clients on a bus or wireless coverage receive broadcast data</a:t>
            </a:r>
          </a:p>
          <a:p>
            <a:pPr lvl="1"/>
            <a:r>
              <a:rPr lang="en-US" dirty="0" smtClean="0"/>
              <a:t>Routers along the path could piece together individual packets</a:t>
            </a:r>
          </a:p>
          <a:p>
            <a:pPr lvl="1"/>
            <a:r>
              <a:rPr lang="en-US" dirty="0" smtClean="0"/>
              <a:t>Routers along the path could change or mess with data</a:t>
            </a:r>
          </a:p>
          <a:p>
            <a:pPr eaLnBrk="1" hangingPunct="1"/>
            <a:r>
              <a:rPr lang="en-US" dirty="0" smtClean="0"/>
              <a:t>FTPS</a:t>
            </a:r>
            <a:r>
              <a:rPr lang="en-US" dirty="0" smtClean="0"/>
              <a:t>, HTTPS, SSL</a:t>
            </a:r>
          </a:p>
          <a:p>
            <a:pPr eaLnBrk="1" hangingPunct="1"/>
            <a:r>
              <a:rPr lang="en-US" dirty="0" smtClean="0"/>
              <a:t>Public-key Encryption</a:t>
            </a:r>
          </a:p>
          <a:p>
            <a:pPr lvl="1" eaLnBrk="1" hangingPunct="1"/>
            <a:r>
              <a:rPr lang="en-US" dirty="0" smtClean="0"/>
              <a:t>Public key: Used to encrypt messages</a:t>
            </a:r>
          </a:p>
          <a:p>
            <a:pPr lvl="1" eaLnBrk="1" hangingPunct="1"/>
            <a:r>
              <a:rPr lang="en-US" dirty="0" smtClean="0"/>
              <a:t>Private key: Used to decrypt messages</a:t>
            </a:r>
          </a:p>
          <a:p>
            <a:pPr eaLnBrk="1" hangingPunct="1"/>
            <a:r>
              <a:rPr lang="en-US" dirty="0" smtClean="0"/>
              <a:t>Certificates and Digital Signatures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a:t>Issues</a:t>
            </a:r>
          </a:p>
        </p:txBody>
      </p:sp>
      <p:sp>
        <p:nvSpPr>
          <p:cNvPr id="169987" name="Rectangle 3"/>
          <p:cNvSpPr>
            <a:spLocks noGrp="1" noChangeArrowheads="1"/>
          </p:cNvSpPr>
          <p:nvPr>
            <p:ph type="body" idx="1"/>
          </p:nvPr>
        </p:nvSpPr>
        <p:spPr/>
        <p:txBody>
          <a:bodyPr/>
          <a:lstStyle/>
          <a:p>
            <a:r>
              <a:rPr lang="en-US"/>
              <a:t>Privacy</a:t>
            </a:r>
          </a:p>
          <a:p>
            <a:pPr lvl="1"/>
            <a:r>
              <a:rPr lang="en-US"/>
              <a:t>Message is secret</a:t>
            </a:r>
          </a:p>
          <a:p>
            <a:r>
              <a:rPr lang="en-US"/>
              <a:t>Authentication</a:t>
            </a:r>
          </a:p>
          <a:p>
            <a:pPr lvl="1"/>
            <a:r>
              <a:rPr lang="en-US"/>
              <a:t>Recipient knows the message is not a forgery</a:t>
            </a:r>
          </a:p>
          <a:p>
            <a:r>
              <a:rPr lang="en-US"/>
              <a:t>Integrity</a:t>
            </a:r>
          </a:p>
          <a:p>
            <a:pPr lvl="1"/>
            <a:r>
              <a:rPr lang="en-US"/>
              <a:t>Message was not tampered with in transit</a:t>
            </a:r>
          </a:p>
          <a:p>
            <a:r>
              <a:rPr lang="en-US"/>
              <a:t>Nonrepudiation</a:t>
            </a:r>
          </a:p>
          <a:p>
            <a:pPr lvl="1"/>
            <a:r>
              <a:rPr lang="en-US"/>
              <a:t>Author can’t later deny sending the message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Encryption</a:t>
            </a:r>
            <a:endParaRPr lang="en-US" dirty="0"/>
          </a:p>
        </p:txBody>
      </p:sp>
      <p:sp>
        <p:nvSpPr>
          <p:cNvPr id="3" name="Content Placeholder 2"/>
          <p:cNvSpPr>
            <a:spLocks noGrp="1"/>
          </p:cNvSpPr>
          <p:nvPr>
            <p:ph idx="1"/>
          </p:nvPr>
        </p:nvSpPr>
        <p:spPr/>
        <p:txBody>
          <a:bodyPr/>
          <a:lstStyle/>
          <a:p>
            <a:r>
              <a:rPr lang="en-US" sz="2400" dirty="0" smtClean="0"/>
              <a:t>Substitution </a:t>
            </a:r>
            <a:r>
              <a:rPr lang="en-US" sz="2400" dirty="0" smtClean="0"/>
              <a:t>cipher, assign different letter to each letter; Y=“A”, E=“Z”, S=“B” so to encrypt “YES” this becomes “AZB</a:t>
            </a:r>
            <a:r>
              <a:rPr lang="en-US" sz="2400" dirty="0" smtClean="0"/>
              <a:t>”</a:t>
            </a:r>
          </a:p>
          <a:p>
            <a:pPr lvl="1"/>
            <a:r>
              <a:rPr lang="en-US" sz="2000" dirty="0" smtClean="0"/>
              <a:t>Both sender and receiver share a </a:t>
            </a:r>
            <a:r>
              <a:rPr lang="en-US" sz="2000" b="1" dirty="0" smtClean="0"/>
              <a:t>secret key </a:t>
            </a:r>
            <a:r>
              <a:rPr lang="en-US" sz="2000" dirty="0" smtClean="0"/>
              <a:t>– the proper substitutions</a:t>
            </a:r>
            <a:endParaRPr lang="en-US" sz="2000" dirty="0" smtClean="0"/>
          </a:p>
          <a:p>
            <a:r>
              <a:rPr lang="en-US" sz="2400" dirty="0" smtClean="0"/>
              <a:t>Can use statistical properties to help deduce </a:t>
            </a:r>
            <a:r>
              <a:rPr lang="en-US" sz="2400" dirty="0" smtClean="0"/>
              <a:t>guesses</a:t>
            </a:r>
          </a:p>
          <a:p>
            <a:r>
              <a:rPr lang="en-US" sz="2400" dirty="0" smtClean="0"/>
              <a:t>Fairly easy to break using brute force of the computer to try all possible assignments</a:t>
            </a:r>
            <a:endParaRPr lang="en-US" sz="2400" dirty="0" smtClean="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85800" y="228600"/>
            <a:ext cx="7772400" cy="1143000"/>
          </a:xfrm>
        </p:spPr>
        <p:txBody>
          <a:bodyPr/>
          <a:lstStyle/>
          <a:p>
            <a:r>
              <a:rPr lang="en-US"/>
              <a:t>Block Cipher</a:t>
            </a:r>
          </a:p>
        </p:txBody>
      </p:sp>
      <p:sp>
        <p:nvSpPr>
          <p:cNvPr id="176131" name="Rectangle 3"/>
          <p:cNvSpPr>
            <a:spLocks noGrp="1" noChangeArrowheads="1"/>
          </p:cNvSpPr>
          <p:nvPr>
            <p:ph type="body" idx="1"/>
          </p:nvPr>
        </p:nvSpPr>
        <p:spPr>
          <a:xfrm>
            <a:off x="685800" y="1295400"/>
            <a:ext cx="7772400" cy="1143000"/>
          </a:xfrm>
        </p:spPr>
        <p:txBody>
          <a:bodyPr/>
          <a:lstStyle/>
          <a:p>
            <a:r>
              <a:rPr lang="en-US"/>
              <a:t>Takes a fixed-length block of plaintext, perhaps 64 bits, and encrypts it</a:t>
            </a:r>
          </a:p>
        </p:txBody>
      </p:sp>
      <p:sp>
        <p:nvSpPr>
          <p:cNvPr id="176132" name="Text Box 4"/>
          <p:cNvSpPr txBox="1">
            <a:spLocks noChangeArrowheads="1"/>
          </p:cNvSpPr>
          <p:nvPr/>
        </p:nvSpPr>
        <p:spPr bwMode="auto">
          <a:xfrm>
            <a:off x="1066800" y="2514600"/>
            <a:ext cx="4833938" cy="457200"/>
          </a:xfrm>
          <a:prstGeom prst="rect">
            <a:avLst/>
          </a:prstGeom>
          <a:noFill/>
          <a:ln w="9525">
            <a:noFill/>
            <a:miter lim="800000"/>
            <a:headEnd/>
            <a:tailEnd/>
          </a:ln>
          <a:effectLst/>
        </p:spPr>
        <p:txBody>
          <a:bodyPr wrap="none">
            <a:spAutoFit/>
          </a:bodyPr>
          <a:lstStyle/>
          <a:p>
            <a:pPr eaLnBrk="1" hangingPunct="1"/>
            <a:r>
              <a:rPr lang="en-US"/>
              <a:t>Plaintext: 	 ATTACK AT DAWN</a:t>
            </a:r>
          </a:p>
        </p:txBody>
      </p:sp>
      <p:sp>
        <p:nvSpPr>
          <p:cNvPr id="176133" name="AutoShape 5"/>
          <p:cNvSpPr>
            <a:spLocks noChangeArrowheads="1"/>
          </p:cNvSpPr>
          <p:nvPr/>
        </p:nvSpPr>
        <p:spPr bwMode="auto">
          <a:xfrm>
            <a:off x="4206875" y="3616325"/>
            <a:ext cx="990600" cy="6096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76134" name="Rectangle 6"/>
          <p:cNvSpPr>
            <a:spLocks noChangeArrowheads="1"/>
          </p:cNvSpPr>
          <p:nvPr/>
        </p:nvSpPr>
        <p:spPr bwMode="auto">
          <a:xfrm>
            <a:off x="1158875" y="3082925"/>
            <a:ext cx="4423199" cy="369332"/>
          </a:xfrm>
          <a:prstGeom prst="rect">
            <a:avLst/>
          </a:prstGeom>
          <a:noFill/>
          <a:ln w="9525">
            <a:noFill/>
            <a:miter lim="800000"/>
            <a:headEnd/>
            <a:tailEnd/>
          </a:ln>
          <a:effectLst/>
        </p:spPr>
        <p:txBody>
          <a:bodyPr wrap="none">
            <a:spAutoFit/>
          </a:bodyPr>
          <a:lstStyle/>
          <a:p>
            <a:pPr eaLnBrk="1" hangingPunct="1"/>
            <a:r>
              <a:rPr lang="en-US" dirty="0"/>
              <a:t>Using blocks of 4 chars:  ATTA, CK A, </a:t>
            </a:r>
            <a:r>
              <a:rPr lang="en-US" dirty="0" smtClean="0"/>
              <a:t>TDA,WN</a:t>
            </a:r>
            <a:endParaRPr lang="en-US" dirty="0"/>
          </a:p>
        </p:txBody>
      </p:sp>
      <p:sp>
        <p:nvSpPr>
          <p:cNvPr id="176135" name="AutoShape 7"/>
          <p:cNvSpPr>
            <a:spLocks noChangeArrowheads="1"/>
          </p:cNvSpPr>
          <p:nvPr/>
        </p:nvSpPr>
        <p:spPr bwMode="auto">
          <a:xfrm>
            <a:off x="5273675" y="3616325"/>
            <a:ext cx="990600" cy="6096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76136" name="AutoShape 8"/>
          <p:cNvSpPr>
            <a:spLocks noChangeArrowheads="1"/>
          </p:cNvSpPr>
          <p:nvPr/>
        </p:nvSpPr>
        <p:spPr bwMode="auto">
          <a:xfrm>
            <a:off x="6264275" y="3616325"/>
            <a:ext cx="990600" cy="6096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p>
        </p:txBody>
      </p:sp>
      <p:sp>
        <p:nvSpPr>
          <p:cNvPr id="176137" name="Rectangle 9"/>
          <p:cNvSpPr>
            <a:spLocks noChangeArrowheads="1"/>
          </p:cNvSpPr>
          <p:nvPr/>
        </p:nvSpPr>
        <p:spPr bwMode="auto">
          <a:xfrm>
            <a:off x="4130675" y="4378325"/>
            <a:ext cx="3325813" cy="457200"/>
          </a:xfrm>
          <a:prstGeom prst="rect">
            <a:avLst/>
          </a:prstGeom>
          <a:noFill/>
          <a:ln w="9525">
            <a:noFill/>
            <a:miter lim="800000"/>
            <a:headEnd/>
            <a:tailEnd/>
          </a:ln>
          <a:effectLst/>
        </p:spPr>
        <p:txBody>
          <a:bodyPr wrap="none">
            <a:spAutoFit/>
          </a:bodyPr>
          <a:lstStyle/>
          <a:p>
            <a:pPr eaLnBrk="1" hangingPunct="1"/>
            <a:r>
              <a:rPr lang="en-US"/>
              <a:t>3Arj% 	    AJrjA     ZfjwR</a:t>
            </a:r>
          </a:p>
        </p:txBody>
      </p:sp>
      <p:sp>
        <p:nvSpPr>
          <p:cNvPr id="176138" name="Text Box 10"/>
          <p:cNvSpPr txBox="1">
            <a:spLocks noChangeArrowheads="1"/>
          </p:cNvSpPr>
          <p:nvPr/>
        </p:nvSpPr>
        <p:spPr bwMode="auto">
          <a:xfrm>
            <a:off x="2911475" y="3692525"/>
            <a:ext cx="1096963" cy="457200"/>
          </a:xfrm>
          <a:prstGeom prst="rect">
            <a:avLst/>
          </a:prstGeom>
          <a:noFill/>
          <a:ln w="9525">
            <a:noFill/>
            <a:miter lim="800000"/>
            <a:headEnd/>
            <a:tailEnd/>
          </a:ln>
          <a:effectLst/>
        </p:spPr>
        <p:txBody>
          <a:bodyPr wrap="none">
            <a:spAutoFit/>
          </a:bodyPr>
          <a:lstStyle/>
          <a:p>
            <a:pPr eaLnBrk="1" hangingPunct="1"/>
            <a:r>
              <a:rPr lang="en-US"/>
              <a:t>encrypt</a:t>
            </a:r>
          </a:p>
        </p:txBody>
      </p:sp>
      <p:sp>
        <p:nvSpPr>
          <p:cNvPr id="176139" name="Text Box 11"/>
          <p:cNvSpPr txBox="1">
            <a:spLocks noChangeArrowheads="1"/>
          </p:cNvSpPr>
          <p:nvPr/>
        </p:nvSpPr>
        <p:spPr bwMode="auto">
          <a:xfrm>
            <a:off x="854075" y="4987925"/>
            <a:ext cx="7191375" cy="1552575"/>
          </a:xfrm>
          <a:prstGeom prst="rect">
            <a:avLst/>
          </a:prstGeom>
          <a:noFill/>
          <a:ln w="9525">
            <a:noFill/>
            <a:miter lim="800000"/>
            <a:headEnd/>
            <a:tailEnd/>
          </a:ln>
          <a:effectLst/>
        </p:spPr>
        <p:txBody>
          <a:bodyPr wrap="none">
            <a:spAutoFit/>
          </a:bodyPr>
          <a:lstStyle/>
          <a:p>
            <a:pPr eaLnBrk="1" hangingPunct="1"/>
            <a:r>
              <a:rPr lang="en-US"/>
              <a:t>Each block is usually treated as a number.</a:t>
            </a:r>
          </a:p>
          <a:p>
            <a:pPr eaLnBrk="1" hangingPunct="1"/>
            <a:r>
              <a:rPr lang="en-US"/>
              <a:t>Most schemes use block ciphers.</a:t>
            </a:r>
          </a:p>
          <a:p>
            <a:pPr eaLnBrk="1" hangingPunct="1"/>
            <a:r>
              <a:rPr lang="en-US"/>
              <a:t>There are some modifications to prevent repeating blocks</a:t>
            </a:r>
          </a:p>
          <a:p>
            <a:pPr eaLnBrk="1" hangingPunct="1"/>
            <a:r>
              <a:rPr lang="en-US"/>
              <a:t>so someone couldn’t insert them and confuse the data.</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228600"/>
            <a:ext cx="7772400" cy="1143000"/>
          </a:xfrm>
        </p:spPr>
        <p:txBody>
          <a:bodyPr/>
          <a:lstStyle/>
          <a:p>
            <a:r>
              <a:rPr lang="en-US"/>
              <a:t>Public Key Crypto</a:t>
            </a:r>
          </a:p>
        </p:txBody>
      </p:sp>
      <p:sp>
        <p:nvSpPr>
          <p:cNvPr id="178179" name="Rectangle 3"/>
          <p:cNvSpPr>
            <a:spLocks noGrp="1" noChangeArrowheads="1"/>
          </p:cNvSpPr>
          <p:nvPr>
            <p:ph type="body" idx="1"/>
          </p:nvPr>
        </p:nvSpPr>
        <p:spPr>
          <a:xfrm>
            <a:off x="685800" y="1371600"/>
            <a:ext cx="8077200" cy="2971800"/>
          </a:xfrm>
        </p:spPr>
        <p:txBody>
          <a:bodyPr>
            <a:normAutofit/>
          </a:bodyPr>
          <a:lstStyle/>
          <a:p>
            <a:r>
              <a:rPr lang="en-US" sz="2800" dirty="0"/>
              <a:t>Each participant gets two keys</a:t>
            </a:r>
          </a:p>
          <a:p>
            <a:pPr lvl="1"/>
            <a:r>
              <a:rPr lang="en-US" sz="2400" dirty="0"/>
              <a:t>Public key is made available to anyone</a:t>
            </a:r>
          </a:p>
          <a:p>
            <a:pPr lvl="1"/>
            <a:r>
              <a:rPr lang="en-US" sz="2400" dirty="0"/>
              <a:t>Private key is kept secret</a:t>
            </a:r>
          </a:p>
          <a:p>
            <a:r>
              <a:rPr lang="en-US" sz="2800" dirty="0"/>
              <a:t>Like a safe with a slot in the top – anyone can put information in, but only the person with the combo can get it out</a:t>
            </a:r>
          </a:p>
        </p:txBody>
      </p:sp>
      <p:sp>
        <p:nvSpPr>
          <p:cNvPr id="178180" name="Text Box 4"/>
          <p:cNvSpPr txBox="1">
            <a:spLocks noChangeArrowheads="1"/>
          </p:cNvSpPr>
          <p:nvPr/>
        </p:nvSpPr>
        <p:spPr bwMode="auto">
          <a:xfrm>
            <a:off x="746125" y="4308475"/>
            <a:ext cx="1265238" cy="457200"/>
          </a:xfrm>
          <a:prstGeom prst="rect">
            <a:avLst/>
          </a:prstGeom>
          <a:noFill/>
          <a:ln w="9525">
            <a:noFill/>
            <a:miter lim="800000"/>
            <a:headEnd/>
            <a:tailEnd/>
          </a:ln>
          <a:effectLst/>
        </p:spPr>
        <p:txBody>
          <a:bodyPr wrap="none">
            <a:spAutoFit/>
          </a:bodyPr>
          <a:lstStyle/>
          <a:p>
            <a:pPr eaLnBrk="1" hangingPunct="1"/>
            <a:r>
              <a:rPr lang="en-US"/>
              <a:t>Plaintext</a:t>
            </a:r>
          </a:p>
        </p:txBody>
      </p:sp>
      <p:sp>
        <p:nvSpPr>
          <p:cNvPr id="178181" name="Line 5"/>
          <p:cNvSpPr>
            <a:spLocks noChangeShapeType="1"/>
          </p:cNvSpPr>
          <p:nvPr/>
        </p:nvSpPr>
        <p:spPr bwMode="auto">
          <a:xfrm>
            <a:off x="1981200" y="4572000"/>
            <a:ext cx="457200" cy="0"/>
          </a:xfrm>
          <a:prstGeom prst="line">
            <a:avLst/>
          </a:prstGeom>
          <a:noFill/>
          <a:ln w="9525">
            <a:solidFill>
              <a:schemeClr val="tx1"/>
            </a:solidFill>
            <a:round/>
            <a:headEnd/>
            <a:tailEnd type="triangle" w="med" len="med"/>
          </a:ln>
          <a:effectLst/>
        </p:spPr>
        <p:txBody>
          <a:bodyPr/>
          <a:lstStyle/>
          <a:p>
            <a:endParaRPr lang="en-US"/>
          </a:p>
        </p:txBody>
      </p:sp>
      <p:sp>
        <p:nvSpPr>
          <p:cNvPr id="178182" name="Rectangle 6"/>
          <p:cNvSpPr>
            <a:spLocks noChangeArrowheads="1"/>
          </p:cNvSpPr>
          <p:nvPr/>
        </p:nvSpPr>
        <p:spPr bwMode="auto">
          <a:xfrm>
            <a:off x="2590800" y="4343400"/>
            <a:ext cx="2286000" cy="609600"/>
          </a:xfrm>
          <a:prstGeom prst="rect">
            <a:avLst/>
          </a:prstGeom>
          <a:noFill/>
          <a:ln w="9525">
            <a:solidFill>
              <a:schemeClr val="tx1"/>
            </a:solidFill>
            <a:miter lim="800000"/>
            <a:headEnd/>
            <a:tailEnd/>
          </a:ln>
          <a:effectLst/>
        </p:spPr>
        <p:txBody>
          <a:bodyPr wrap="none" anchor="ctr"/>
          <a:lstStyle/>
          <a:p>
            <a:pPr algn="ctr" eaLnBrk="1" hangingPunct="1"/>
            <a:r>
              <a:rPr lang="en-US"/>
              <a:t>B Encrypts</a:t>
            </a:r>
          </a:p>
        </p:txBody>
      </p:sp>
      <p:sp>
        <p:nvSpPr>
          <p:cNvPr id="178183" name="Line 7"/>
          <p:cNvSpPr>
            <a:spLocks noChangeShapeType="1"/>
          </p:cNvSpPr>
          <p:nvPr/>
        </p:nvSpPr>
        <p:spPr bwMode="auto">
          <a:xfrm>
            <a:off x="4953000" y="4572000"/>
            <a:ext cx="914400" cy="0"/>
          </a:xfrm>
          <a:prstGeom prst="line">
            <a:avLst/>
          </a:prstGeom>
          <a:noFill/>
          <a:ln w="9525">
            <a:solidFill>
              <a:schemeClr val="tx1"/>
            </a:solidFill>
            <a:round/>
            <a:headEnd/>
            <a:tailEnd type="triangle" w="med" len="med"/>
          </a:ln>
          <a:effectLst/>
        </p:spPr>
        <p:txBody>
          <a:bodyPr/>
          <a:lstStyle/>
          <a:p>
            <a:endParaRPr lang="en-US"/>
          </a:p>
        </p:txBody>
      </p:sp>
      <p:sp>
        <p:nvSpPr>
          <p:cNvPr id="178184" name="Rectangle 8"/>
          <p:cNvSpPr>
            <a:spLocks noChangeArrowheads="1"/>
          </p:cNvSpPr>
          <p:nvPr/>
        </p:nvSpPr>
        <p:spPr bwMode="auto">
          <a:xfrm>
            <a:off x="5943600" y="4343400"/>
            <a:ext cx="1468438" cy="457200"/>
          </a:xfrm>
          <a:prstGeom prst="rect">
            <a:avLst/>
          </a:prstGeom>
          <a:noFill/>
          <a:ln w="9525">
            <a:noFill/>
            <a:miter lim="800000"/>
            <a:headEnd/>
            <a:tailEnd/>
          </a:ln>
          <a:effectLst/>
        </p:spPr>
        <p:txBody>
          <a:bodyPr wrap="none">
            <a:spAutoFit/>
          </a:bodyPr>
          <a:lstStyle/>
          <a:p>
            <a:pPr eaLnBrk="1" hangingPunct="1"/>
            <a:r>
              <a:rPr lang="en-US"/>
              <a:t>Ciphertext</a:t>
            </a:r>
          </a:p>
        </p:txBody>
      </p:sp>
      <p:sp>
        <p:nvSpPr>
          <p:cNvPr id="178185" name="Line 9"/>
          <p:cNvSpPr>
            <a:spLocks noChangeShapeType="1"/>
          </p:cNvSpPr>
          <p:nvPr/>
        </p:nvSpPr>
        <p:spPr bwMode="auto">
          <a:xfrm>
            <a:off x="6629400" y="4876800"/>
            <a:ext cx="0" cy="533400"/>
          </a:xfrm>
          <a:prstGeom prst="line">
            <a:avLst/>
          </a:prstGeom>
          <a:noFill/>
          <a:ln w="9525">
            <a:solidFill>
              <a:schemeClr val="tx1"/>
            </a:solidFill>
            <a:round/>
            <a:headEnd/>
            <a:tailEnd type="triangle" w="med" len="med"/>
          </a:ln>
          <a:effectLst/>
        </p:spPr>
        <p:txBody>
          <a:bodyPr/>
          <a:lstStyle/>
          <a:p>
            <a:endParaRPr lang="en-US"/>
          </a:p>
        </p:txBody>
      </p:sp>
      <p:sp>
        <p:nvSpPr>
          <p:cNvPr id="178186" name="Rectangle 10"/>
          <p:cNvSpPr>
            <a:spLocks noChangeArrowheads="1"/>
          </p:cNvSpPr>
          <p:nvPr/>
        </p:nvSpPr>
        <p:spPr bwMode="auto">
          <a:xfrm>
            <a:off x="5410200" y="5486400"/>
            <a:ext cx="2286000" cy="609600"/>
          </a:xfrm>
          <a:prstGeom prst="rect">
            <a:avLst/>
          </a:prstGeom>
          <a:noFill/>
          <a:ln w="9525">
            <a:solidFill>
              <a:schemeClr val="tx1"/>
            </a:solidFill>
            <a:miter lim="800000"/>
            <a:headEnd/>
            <a:tailEnd/>
          </a:ln>
          <a:effectLst/>
        </p:spPr>
        <p:txBody>
          <a:bodyPr wrap="none" anchor="ctr"/>
          <a:lstStyle/>
          <a:p>
            <a:pPr algn="ctr" eaLnBrk="1" hangingPunct="1"/>
            <a:r>
              <a:rPr lang="en-US"/>
              <a:t>A Decrypts</a:t>
            </a:r>
          </a:p>
        </p:txBody>
      </p:sp>
      <p:sp>
        <p:nvSpPr>
          <p:cNvPr id="178187" name="Rectangle 11"/>
          <p:cNvSpPr>
            <a:spLocks noChangeArrowheads="1"/>
          </p:cNvSpPr>
          <p:nvPr/>
        </p:nvSpPr>
        <p:spPr bwMode="auto">
          <a:xfrm>
            <a:off x="762000" y="5105400"/>
            <a:ext cx="2063750" cy="457200"/>
          </a:xfrm>
          <a:prstGeom prst="rect">
            <a:avLst/>
          </a:prstGeom>
          <a:noFill/>
          <a:ln w="9525">
            <a:noFill/>
            <a:miter lim="800000"/>
            <a:headEnd/>
            <a:tailEnd/>
          </a:ln>
          <a:effectLst/>
        </p:spPr>
        <p:txBody>
          <a:bodyPr wrap="none">
            <a:spAutoFit/>
          </a:bodyPr>
          <a:lstStyle/>
          <a:p>
            <a:pPr eaLnBrk="1" hangingPunct="1"/>
            <a:r>
              <a:rPr lang="en-US"/>
              <a:t>A’s Public Key</a:t>
            </a:r>
          </a:p>
        </p:txBody>
      </p:sp>
      <p:sp>
        <p:nvSpPr>
          <p:cNvPr id="178188" name="Line 12"/>
          <p:cNvSpPr>
            <a:spLocks noChangeShapeType="1"/>
          </p:cNvSpPr>
          <p:nvPr/>
        </p:nvSpPr>
        <p:spPr bwMode="auto">
          <a:xfrm flipV="1">
            <a:off x="1676400" y="4800600"/>
            <a:ext cx="762000" cy="304800"/>
          </a:xfrm>
          <a:prstGeom prst="line">
            <a:avLst/>
          </a:prstGeom>
          <a:noFill/>
          <a:ln w="9525">
            <a:solidFill>
              <a:schemeClr val="tx1"/>
            </a:solidFill>
            <a:round/>
            <a:headEnd/>
            <a:tailEnd type="triangle" w="med" len="med"/>
          </a:ln>
          <a:effectLst/>
        </p:spPr>
        <p:txBody>
          <a:bodyPr/>
          <a:lstStyle/>
          <a:p>
            <a:endParaRPr lang="en-US"/>
          </a:p>
        </p:txBody>
      </p:sp>
      <p:sp>
        <p:nvSpPr>
          <p:cNvPr id="178189" name="Rectangle 13"/>
          <p:cNvSpPr>
            <a:spLocks noChangeArrowheads="1"/>
          </p:cNvSpPr>
          <p:nvPr/>
        </p:nvSpPr>
        <p:spPr bwMode="auto">
          <a:xfrm>
            <a:off x="7580313" y="4114800"/>
            <a:ext cx="1563687" cy="822325"/>
          </a:xfrm>
          <a:prstGeom prst="rect">
            <a:avLst/>
          </a:prstGeom>
          <a:noFill/>
          <a:ln w="9525">
            <a:noFill/>
            <a:miter lim="800000"/>
            <a:headEnd/>
            <a:tailEnd/>
          </a:ln>
          <a:effectLst/>
        </p:spPr>
        <p:txBody>
          <a:bodyPr wrap="none">
            <a:spAutoFit/>
          </a:bodyPr>
          <a:lstStyle/>
          <a:p>
            <a:pPr eaLnBrk="1" hangingPunct="1"/>
            <a:r>
              <a:rPr lang="en-US"/>
              <a:t>A’s Private</a:t>
            </a:r>
          </a:p>
          <a:p>
            <a:pPr eaLnBrk="1" hangingPunct="1"/>
            <a:r>
              <a:rPr lang="en-US"/>
              <a:t>Key</a:t>
            </a:r>
          </a:p>
        </p:txBody>
      </p:sp>
      <p:sp>
        <p:nvSpPr>
          <p:cNvPr id="178190" name="Line 14"/>
          <p:cNvSpPr>
            <a:spLocks noChangeShapeType="1"/>
          </p:cNvSpPr>
          <p:nvPr/>
        </p:nvSpPr>
        <p:spPr bwMode="auto">
          <a:xfrm flipH="1">
            <a:off x="7162800" y="4800600"/>
            <a:ext cx="609600" cy="609600"/>
          </a:xfrm>
          <a:prstGeom prst="line">
            <a:avLst/>
          </a:prstGeom>
          <a:noFill/>
          <a:ln w="9525">
            <a:solidFill>
              <a:schemeClr val="tx1"/>
            </a:solidFill>
            <a:round/>
            <a:headEnd/>
            <a:tailEnd type="triangle" w="med" len="med"/>
          </a:ln>
          <a:effectLst/>
        </p:spPr>
        <p:txBody>
          <a:bodyPr/>
          <a:lstStyle/>
          <a:p>
            <a:endParaRPr lang="en-US"/>
          </a:p>
        </p:txBody>
      </p:sp>
      <p:sp>
        <p:nvSpPr>
          <p:cNvPr id="178191" name="Line 15"/>
          <p:cNvSpPr>
            <a:spLocks noChangeShapeType="1"/>
          </p:cNvSpPr>
          <p:nvPr/>
        </p:nvSpPr>
        <p:spPr bwMode="auto">
          <a:xfrm flipH="1">
            <a:off x="3810000" y="5943600"/>
            <a:ext cx="1371600" cy="0"/>
          </a:xfrm>
          <a:prstGeom prst="line">
            <a:avLst/>
          </a:prstGeom>
          <a:noFill/>
          <a:ln w="9525">
            <a:solidFill>
              <a:schemeClr val="tx1"/>
            </a:solidFill>
            <a:round/>
            <a:headEnd/>
            <a:tailEnd type="triangle" w="med" len="med"/>
          </a:ln>
          <a:effectLst/>
        </p:spPr>
        <p:txBody>
          <a:bodyPr/>
          <a:lstStyle/>
          <a:p>
            <a:endParaRPr lang="en-US"/>
          </a:p>
        </p:txBody>
      </p:sp>
      <p:sp>
        <p:nvSpPr>
          <p:cNvPr id="178192" name="Text Box 16"/>
          <p:cNvSpPr txBox="1">
            <a:spLocks noChangeArrowheads="1"/>
          </p:cNvSpPr>
          <p:nvPr/>
        </p:nvSpPr>
        <p:spPr bwMode="auto">
          <a:xfrm>
            <a:off x="2514600" y="5715000"/>
            <a:ext cx="1385888" cy="822325"/>
          </a:xfrm>
          <a:prstGeom prst="rect">
            <a:avLst/>
          </a:prstGeom>
          <a:noFill/>
          <a:ln w="9525">
            <a:noFill/>
            <a:miter lim="800000"/>
            <a:headEnd/>
            <a:tailEnd/>
          </a:ln>
          <a:effectLst/>
        </p:spPr>
        <p:txBody>
          <a:bodyPr wrap="none">
            <a:spAutoFit/>
          </a:bodyPr>
          <a:lstStyle/>
          <a:p>
            <a:pPr eaLnBrk="1" hangingPunct="1"/>
            <a:r>
              <a:rPr lang="en-US"/>
              <a:t>Plaintext</a:t>
            </a:r>
          </a:p>
          <a:p>
            <a:pPr eaLnBrk="1" hangingPunct="1"/>
            <a:r>
              <a:rPr lang="en-US"/>
              <a:t>read by A</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228600"/>
            <a:ext cx="7772400" cy="1143000"/>
          </a:xfrm>
        </p:spPr>
        <p:txBody>
          <a:bodyPr/>
          <a:lstStyle/>
          <a:p>
            <a:r>
              <a:rPr lang="en-US"/>
              <a:t>Authentication</a:t>
            </a:r>
          </a:p>
        </p:txBody>
      </p:sp>
      <p:sp>
        <p:nvSpPr>
          <p:cNvPr id="179203" name="Rectangle 3"/>
          <p:cNvSpPr>
            <a:spLocks noGrp="1" noChangeArrowheads="1"/>
          </p:cNvSpPr>
          <p:nvPr>
            <p:ph type="body" idx="1"/>
          </p:nvPr>
        </p:nvSpPr>
        <p:spPr>
          <a:xfrm>
            <a:off x="685800" y="1447800"/>
            <a:ext cx="7772400" cy="4114800"/>
          </a:xfrm>
        </p:spPr>
        <p:txBody>
          <a:bodyPr>
            <a:normAutofit lnSpcReduction="10000"/>
          </a:bodyPr>
          <a:lstStyle/>
          <a:p>
            <a:pPr>
              <a:lnSpc>
                <a:spcPct val="90000"/>
              </a:lnSpc>
            </a:pPr>
            <a:r>
              <a:rPr lang="en-US" sz="2400" dirty="0"/>
              <a:t>Problem with the previous – anyone could have sent the message!  </a:t>
            </a:r>
          </a:p>
          <a:p>
            <a:pPr>
              <a:lnSpc>
                <a:spcPct val="90000"/>
              </a:lnSpc>
            </a:pPr>
            <a:r>
              <a:rPr lang="en-US" sz="2400" dirty="0"/>
              <a:t>Solution : double encryption.  Design the public and private keys so that they can encrypt or decrypt each other:</a:t>
            </a:r>
          </a:p>
          <a:p>
            <a:pPr lvl="1">
              <a:lnSpc>
                <a:spcPct val="90000"/>
              </a:lnSpc>
            </a:pPr>
            <a:r>
              <a:rPr lang="en-US" sz="2000" dirty="0"/>
              <a:t>M = Plaintext Message</a:t>
            </a:r>
          </a:p>
          <a:p>
            <a:pPr lvl="1">
              <a:lnSpc>
                <a:spcPct val="90000"/>
              </a:lnSpc>
            </a:pPr>
            <a:r>
              <a:rPr lang="en-US" sz="2000" dirty="0"/>
              <a:t>P = Public Key</a:t>
            </a:r>
          </a:p>
          <a:p>
            <a:pPr lvl="1">
              <a:lnSpc>
                <a:spcPct val="90000"/>
              </a:lnSpc>
            </a:pPr>
            <a:r>
              <a:rPr lang="en-US" sz="2000" dirty="0"/>
              <a:t>S = Secret Key</a:t>
            </a:r>
          </a:p>
          <a:p>
            <a:pPr lvl="1">
              <a:lnSpc>
                <a:spcPct val="90000"/>
              </a:lnSpc>
            </a:pPr>
            <a:r>
              <a:rPr lang="en-US" sz="2000" dirty="0"/>
              <a:t>Then:   M = P(S(M))   and    M=S(P(M))</a:t>
            </a:r>
          </a:p>
          <a:p>
            <a:pPr>
              <a:lnSpc>
                <a:spcPct val="90000"/>
              </a:lnSpc>
            </a:pPr>
            <a:r>
              <a:rPr lang="en-US" sz="2400" dirty="0"/>
              <a:t>That is, if we encrypt with the public key, we can decrypt it with the private key.  Similarly if we encrypt with the private key, we can decrypt it with the public key.</a:t>
            </a:r>
          </a:p>
          <a:p>
            <a:pPr>
              <a:lnSpc>
                <a:spcPct val="90000"/>
              </a:lnSpc>
            </a:pP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85800" y="76200"/>
            <a:ext cx="7772400" cy="1143000"/>
          </a:xfrm>
        </p:spPr>
        <p:txBody>
          <a:bodyPr/>
          <a:lstStyle/>
          <a:p>
            <a:r>
              <a:rPr lang="en-US"/>
              <a:t>Crypto Example</a:t>
            </a:r>
          </a:p>
        </p:txBody>
      </p:sp>
      <p:sp>
        <p:nvSpPr>
          <p:cNvPr id="180227" name="Rectangle 3"/>
          <p:cNvSpPr>
            <a:spLocks noGrp="1" noChangeArrowheads="1"/>
          </p:cNvSpPr>
          <p:nvPr>
            <p:ph type="body" idx="1"/>
          </p:nvPr>
        </p:nvSpPr>
        <p:spPr>
          <a:xfrm>
            <a:off x="685800" y="1524000"/>
            <a:ext cx="8001000" cy="4800600"/>
          </a:xfrm>
        </p:spPr>
        <p:txBody>
          <a:bodyPr>
            <a:normAutofit lnSpcReduction="10000"/>
          </a:bodyPr>
          <a:lstStyle/>
          <a:p>
            <a:pPr>
              <a:lnSpc>
                <a:spcPct val="90000"/>
              </a:lnSpc>
            </a:pPr>
            <a:r>
              <a:rPr lang="en-US" sz="2400" dirty="0" smtClean="0"/>
              <a:t>Bob </a:t>
            </a:r>
            <a:r>
              <a:rPr lang="en-US" sz="2400" dirty="0"/>
              <a:t>encrypts the message M using his private key to get C1</a:t>
            </a:r>
          </a:p>
          <a:p>
            <a:pPr>
              <a:lnSpc>
                <a:spcPct val="90000"/>
              </a:lnSpc>
            </a:pPr>
            <a:r>
              <a:rPr lang="en-US" sz="2400" dirty="0"/>
              <a:t>Bob encrypts C1 using Alice’s public key to get C2 and sends it to Alice</a:t>
            </a:r>
          </a:p>
          <a:p>
            <a:pPr>
              <a:lnSpc>
                <a:spcPct val="90000"/>
              </a:lnSpc>
            </a:pPr>
            <a:r>
              <a:rPr lang="en-US" sz="2400" dirty="0"/>
              <a:t>Alice decrypts C2 using her private key to get C1</a:t>
            </a:r>
          </a:p>
          <a:p>
            <a:pPr>
              <a:lnSpc>
                <a:spcPct val="90000"/>
              </a:lnSpc>
            </a:pPr>
            <a:r>
              <a:rPr lang="en-US" sz="2400" dirty="0"/>
              <a:t>Alice decrypts C1 using Bob’s public </a:t>
            </a:r>
            <a:r>
              <a:rPr lang="en-US" sz="2400" dirty="0" smtClean="0"/>
              <a:t>key</a:t>
            </a:r>
          </a:p>
          <a:p>
            <a:pPr>
              <a:lnSpc>
                <a:spcPct val="90000"/>
              </a:lnSpc>
            </a:pPr>
            <a:endParaRPr lang="en-US" sz="2400" dirty="0" smtClean="0"/>
          </a:p>
          <a:p>
            <a:pPr lvl="1">
              <a:lnSpc>
                <a:spcPct val="90000"/>
              </a:lnSpc>
            </a:pPr>
            <a:r>
              <a:rPr lang="en-US" sz="2000" dirty="0" smtClean="0"/>
              <a:t>Bob sends: </a:t>
            </a:r>
            <a:r>
              <a:rPr lang="en-US" sz="2000" dirty="0" err="1" smtClean="0"/>
              <a:t>AlicePublic</a:t>
            </a:r>
            <a:r>
              <a:rPr lang="en-US" sz="2000" dirty="0" smtClean="0"/>
              <a:t>(</a:t>
            </a:r>
            <a:r>
              <a:rPr lang="en-US" sz="2000" dirty="0" err="1" smtClean="0"/>
              <a:t>BobPrivate</a:t>
            </a:r>
            <a:r>
              <a:rPr lang="en-US" sz="2000" dirty="0" smtClean="0"/>
              <a:t>(M)) </a:t>
            </a:r>
          </a:p>
          <a:p>
            <a:pPr lvl="1">
              <a:lnSpc>
                <a:spcPct val="90000"/>
              </a:lnSpc>
            </a:pPr>
            <a:r>
              <a:rPr lang="en-US" sz="2000" dirty="0" smtClean="0"/>
              <a:t>Alice decrypts:  </a:t>
            </a:r>
            <a:r>
              <a:rPr lang="en-US" sz="2000" dirty="0" err="1" smtClean="0"/>
              <a:t>BobPublic</a:t>
            </a:r>
            <a:r>
              <a:rPr lang="en-US" sz="2000" dirty="0" smtClean="0"/>
              <a:t>(</a:t>
            </a:r>
            <a:r>
              <a:rPr lang="en-US" sz="2000" dirty="0" err="1" smtClean="0"/>
              <a:t>AlicePrivate</a:t>
            </a:r>
            <a:r>
              <a:rPr lang="en-US" sz="2000" dirty="0" smtClean="0"/>
              <a:t>(M))</a:t>
            </a:r>
            <a:endParaRPr lang="en-US" sz="2000" dirty="0"/>
          </a:p>
          <a:p>
            <a:pPr>
              <a:lnSpc>
                <a:spcPct val="90000"/>
              </a:lnSpc>
              <a:buFont typeface="Monotype Sorts" pitchFamily="2" charset="2"/>
              <a:buNone/>
            </a:pPr>
            <a:endParaRPr lang="en-US" sz="2400" dirty="0"/>
          </a:p>
          <a:p>
            <a:pPr>
              <a:lnSpc>
                <a:spcPct val="90000"/>
              </a:lnSpc>
            </a:pPr>
            <a:r>
              <a:rPr lang="en-US" sz="2400" dirty="0"/>
              <a:t>If this all works, only Alice can read M and only Bob could have sent it! (idea of digital signature</a:t>
            </a:r>
            <a:r>
              <a:rPr lang="en-US" sz="2400" dirty="0" smtClean="0"/>
              <a:t>)</a:t>
            </a:r>
          </a:p>
          <a:p>
            <a:pPr>
              <a:lnSpc>
                <a:spcPct val="90000"/>
              </a:lnSpc>
            </a:pPr>
            <a:r>
              <a:rPr lang="en-US" sz="2400" dirty="0" smtClean="0"/>
              <a:t>How is this done?  Lots of math and number theory; RSA uses the idea that it is computationally hard to factor large numbers.</a:t>
            </a:r>
            <a:endParaRPr lang="en-US"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US"/>
              <a:t>4-</a:t>
            </a:r>
            <a:fld id="{063D5D8B-6589-4077-8865-86F581B5B31A}" type="slidenum">
              <a:rPr lang="en-US"/>
              <a:pPr>
                <a:defRPr/>
              </a:pPr>
              <a:t>69</a:t>
            </a:fld>
            <a:endParaRPr lang="en-US"/>
          </a:p>
        </p:txBody>
      </p:sp>
      <p:sp>
        <p:nvSpPr>
          <p:cNvPr id="4099" name="Rectangle 2"/>
          <p:cNvSpPr>
            <a:spLocks noGrp="1" noChangeArrowheads="1"/>
          </p:cNvSpPr>
          <p:nvPr>
            <p:ph type="title"/>
          </p:nvPr>
        </p:nvSpPr>
        <p:spPr>
          <a:xfrm>
            <a:off x="457200" y="228600"/>
            <a:ext cx="8305800" cy="1143000"/>
          </a:xfrm>
        </p:spPr>
        <p:txBody>
          <a:bodyPr>
            <a:normAutofit/>
          </a:bodyPr>
          <a:lstStyle/>
          <a:p>
            <a:pPr eaLnBrk="1" hangingPunct="1"/>
            <a:r>
              <a:rPr lang="en-US" dirty="0" smtClean="0"/>
              <a:t>Summary</a:t>
            </a:r>
            <a:endParaRPr lang="en-US" dirty="0" smtClean="0"/>
          </a:p>
        </p:txBody>
      </p:sp>
      <p:sp>
        <p:nvSpPr>
          <p:cNvPr id="4100" name="Rectangle 3"/>
          <p:cNvSpPr>
            <a:spLocks noGrp="1" noChangeArrowheads="1"/>
          </p:cNvSpPr>
          <p:nvPr>
            <p:ph type="body" idx="1"/>
          </p:nvPr>
        </p:nvSpPr>
        <p:spPr/>
        <p:txBody>
          <a:bodyPr/>
          <a:lstStyle/>
          <a:p>
            <a:pPr eaLnBrk="1" hangingPunct="1"/>
            <a:r>
              <a:rPr lang="en-US" dirty="0" smtClean="0"/>
              <a:t>Network </a:t>
            </a:r>
            <a:r>
              <a:rPr lang="en-US" dirty="0" smtClean="0"/>
              <a:t>Fundamentals</a:t>
            </a:r>
          </a:p>
          <a:p>
            <a:pPr eaLnBrk="1" hangingPunct="1"/>
            <a:r>
              <a:rPr lang="en-US" dirty="0" smtClean="0"/>
              <a:t>The </a:t>
            </a:r>
            <a:r>
              <a:rPr lang="en-US" dirty="0" smtClean="0"/>
              <a:t>Internet</a:t>
            </a:r>
          </a:p>
          <a:p>
            <a:pPr eaLnBrk="1" hangingPunct="1"/>
            <a:r>
              <a:rPr lang="en-US" dirty="0" smtClean="0"/>
              <a:t>The </a:t>
            </a:r>
            <a:r>
              <a:rPr lang="en-US" dirty="0" smtClean="0"/>
              <a:t>World Wide Web</a:t>
            </a:r>
          </a:p>
          <a:p>
            <a:pPr eaLnBrk="1" hangingPunct="1"/>
            <a:r>
              <a:rPr lang="en-US" dirty="0" smtClean="0"/>
              <a:t>Internet </a:t>
            </a:r>
            <a:r>
              <a:rPr lang="en-US" dirty="0" smtClean="0"/>
              <a:t>Protocols</a:t>
            </a:r>
          </a:p>
          <a:p>
            <a:pPr eaLnBrk="1" hangingPunct="1"/>
            <a:r>
              <a:rPr lang="en-US" dirty="0" smtClean="0"/>
              <a:t>Security</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altLang="en-US"/>
              <a:t>The Internet:</a:t>
            </a:r>
            <a:br>
              <a:rPr lang="en-US" altLang="en-US"/>
            </a:br>
            <a:r>
              <a:rPr lang="en-US" altLang="en-US"/>
              <a:t>Struggling to Maturity</a:t>
            </a:r>
          </a:p>
        </p:txBody>
      </p:sp>
      <p:sp>
        <p:nvSpPr>
          <p:cNvPr id="117763" name="Rectangle 3"/>
          <p:cNvSpPr>
            <a:spLocks noGrp="1" noChangeArrowheads="1"/>
          </p:cNvSpPr>
          <p:nvPr>
            <p:ph type="body" idx="1"/>
          </p:nvPr>
        </p:nvSpPr>
        <p:spPr/>
        <p:txBody>
          <a:bodyPr>
            <a:normAutofit fontScale="85000" lnSpcReduction="10000"/>
          </a:bodyPr>
          <a:lstStyle/>
          <a:p>
            <a:r>
              <a:rPr lang="en-US" altLang="en-US" dirty="0"/>
              <a:t>1983: </a:t>
            </a:r>
            <a:r>
              <a:rPr lang="en-US" altLang="en-US" dirty="0" err="1"/>
              <a:t>ARPAnet</a:t>
            </a:r>
            <a:r>
              <a:rPr lang="en-US" altLang="en-US" dirty="0"/>
              <a:t> split.</a:t>
            </a:r>
          </a:p>
          <a:p>
            <a:pPr lvl="1"/>
            <a:r>
              <a:rPr lang="en-US" altLang="en-US" dirty="0"/>
              <a:t>Converted </a:t>
            </a:r>
            <a:r>
              <a:rPr lang="en-US" altLang="en-US" dirty="0" smtClean="0"/>
              <a:t>to </a:t>
            </a:r>
            <a:r>
              <a:rPr lang="en-US" altLang="en-US" dirty="0"/>
              <a:t>TCP/IP protocol.</a:t>
            </a:r>
          </a:p>
          <a:p>
            <a:pPr lvl="1"/>
            <a:r>
              <a:rPr lang="en-US" altLang="en-US" dirty="0"/>
              <a:t>Part remained </a:t>
            </a:r>
            <a:r>
              <a:rPr lang="en-US" altLang="en-US" dirty="0" err="1"/>
              <a:t>ARPAnet</a:t>
            </a:r>
            <a:r>
              <a:rPr lang="en-US" altLang="en-US" dirty="0"/>
              <a:t>: universities, research institutes.</a:t>
            </a:r>
          </a:p>
          <a:p>
            <a:pPr lvl="1"/>
            <a:r>
              <a:rPr lang="en-US" altLang="en-US" dirty="0"/>
              <a:t>Part became </a:t>
            </a:r>
            <a:r>
              <a:rPr lang="en-US" altLang="en-US" dirty="0" err="1"/>
              <a:t>Milnet</a:t>
            </a:r>
            <a:r>
              <a:rPr lang="en-US" altLang="en-US" dirty="0"/>
              <a:t>: non-classified military information.</a:t>
            </a:r>
          </a:p>
          <a:p>
            <a:r>
              <a:rPr lang="en-US" altLang="en-US" dirty="0" smtClean="0"/>
              <a:t>1989</a:t>
            </a:r>
            <a:r>
              <a:rPr lang="en-US" altLang="en-US" dirty="0"/>
              <a:t>: majority of </a:t>
            </a:r>
            <a:r>
              <a:rPr lang="en-US" altLang="en-US" dirty="0" err="1"/>
              <a:t>ARPAnet</a:t>
            </a:r>
            <a:r>
              <a:rPr lang="en-US" altLang="en-US" dirty="0"/>
              <a:t> switched to NSF’s backbone.</a:t>
            </a:r>
          </a:p>
          <a:p>
            <a:pPr lvl="1"/>
            <a:r>
              <a:rPr lang="en-US" altLang="en-US" dirty="0" err="1"/>
              <a:t>ARPAnet</a:t>
            </a:r>
            <a:r>
              <a:rPr lang="en-US" altLang="en-US" dirty="0"/>
              <a:t> sites were connected to the NSF backbone through the regional community networks.</a:t>
            </a:r>
          </a:p>
          <a:p>
            <a:r>
              <a:rPr lang="en-US" altLang="en-US" dirty="0" err="1"/>
              <a:t>NSFnet</a:t>
            </a:r>
            <a:r>
              <a:rPr lang="en-US" altLang="en-US" dirty="0"/>
              <a:t> became what is known </a:t>
            </a:r>
            <a:r>
              <a:rPr lang="en-US" altLang="en-US" dirty="0" smtClean="0"/>
              <a:t>today as </a:t>
            </a:r>
            <a:r>
              <a:rPr lang="en-US" altLang="en-US" dirty="0"/>
              <a:t>the </a:t>
            </a:r>
            <a:r>
              <a:rPr lang="en-US" altLang="en-US" b="1" dirty="0"/>
              <a:t>Internet</a:t>
            </a:r>
            <a:r>
              <a:rPr lang="en-US" altLang="en-US" dirty="0"/>
              <a:t>.</a:t>
            </a:r>
          </a:p>
          <a:p>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the Internet</a:t>
            </a:r>
            <a:endParaRPr lang="en-US" dirty="0"/>
          </a:p>
        </p:txBody>
      </p:sp>
      <p:pic>
        <p:nvPicPr>
          <p:cNvPr id="3074" name="Picture 2" descr="Internet Hosts Chart"/>
          <p:cNvPicPr>
            <a:picLocks noGrp="1" noChangeAspect="1" noChangeArrowheads="1"/>
          </p:cNvPicPr>
          <p:nvPr>
            <p:ph idx="1"/>
          </p:nvPr>
        </p:nvPicPr>
        <p:blipFill>
          <a:blip r:embed="rId2" cstate="print"/>
          <a:srcRect/>
          <a:stretch>
            <a:fillRect/>
          </a:stretch>
        </p:blipFill>
        <p:spPr bwMode="auto">
          <a:xfrm>
            <a:off x="1447800" y="2057400"/>
            <a:ext cx="6105525" cy="35718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r>
              <a:rPr lang="en-US" altLang="en-US"/>
              <a:t>The Physical Organization </a:t>
            </a:r>
            <a:br>
              <a:rPr lang="en-US" altLang="en-US"/>
            </a:br>
            <a:r>
              <a:rPr lang="en-US" altLang="en-US"/>
              <a:t>of Networks</a:t>
            </a:r>
          </a:p>
        </p:txBody>
      </p:sp>
      <p:sp>
        <p:nvSpPr>
          <p:cNvPr id="52227" name="Rectangle 3"/>
          <p:cNvSpPr>
            <a:spLocks noGrp="1" noChangeArrowheads="1"/>
          </p:cNvSpPr>
          <p:nvPr>
            <p:ph type="body" idx="1"/>
          </p:nvPr>
        </p:nvSpPr>
        <p:spPr/>
        <p:txBody>
          <a:bodyPr>
            <a:normAutofit/>
          </a:bodyPr>
          <a:lstStyle/>
          <a:p>
            <a:r>
              <a:rPr lang="en-US" altLang="en-US" b="1" dirty="0"/>
              <a:t>LAN</a:t>
            </a:r>
            <a:r>
              <a:rPr lang="en-US" altLang="en-US" dirty="0"/>
              <a:t> (Local Area Network)</a:t>
            </a:r>
          </a:p>
          <a:p>
            <a:pPr lvl="1"/>
            <a:r>
              <a:rPr lang="en-US" altLang="en-US" dirty="0"/>
              <a:t>A collection of nodes </a:t>
            </a:r>
            <a:r>
              <a:rPr lang="en-US" altLang="en-US" dirty="0" smtClean="0"/>
              <a:t>(i.e. computing devices) within </a:t>
            </a:r>
            <a:r>
              <a:rPr lang="en-US" altLang="en-US" dirty="0"/>
              <a:t>a small area.</a:t>
            </a:r>
          </a:p>
          <a:p>
            <a:pPr lvl="1"/>
            <a:r>
              <a:rPr lang="en-US" altLang="en-US" dirty="0"/>
              <a:t>The nodes are linked in a bus, ring, star, tree, or fully connected topology network configuration.</a:t>
            </a:r>
          </a:p>
          <a:p>
            <a:pPr lvl="1"/>
            <a:endParaRPr lang="en-US" altLang="en-US" sz="1000" dirty="0"/>
          </a:p>
          <a:p>
            <a:pPr lvl="1"/>
            <a:r>
              <a:rPr lang="en-US" altLang="en-US" dirty="0"/>
              <a:t>Benefits of LANs:</a:t>
            </a:r>
          </a:p>
          <a:p>
            <a:pPr lvl="2"/>
            <a:r>
              <a:rPr lang="en-US" altLang="en-US" dirty="0"/>
              <a:t>Sharing of hardware resources.</a:t>
            </a:r>
          </a:p>
          <a:p>
            <a:pPr lvl="2"/>
            <a:r>
              <a:rPr lang="en-US" altLang="en-US" dirty="0"/>
              <a:t>Sharing of software and data.</a:t>
            </a:r>
          </a:p>
          <a:p>
            <a:pPr lvl="2"/>
            <a:r>
              <a:rPr lang="en-US" altLang="en-US" dirty="0" smtClean="0"/>
              <a:t>More </a:t>
            </a:r>
            <a:r>
              <a:rPr lang="en-US" altLang="en-US" dirty="0"/>
              <a:t>efficient person-to-person communication.</a:t>
            </a:r>
          </a:p>
          <a:p>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3795</Words>
  <Application>Microsoft Office PowerPoint</Application>
  <PresentationFormat>On-screen Show (4:3)</PresentationFormat>
  <Paragraphs>562</Paragraphs>
  <Slides>69</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Office Theme</vt:lpstr>
      <vt:lpstr>MS Organization Chart 2.0</vt:lpstr>
      <vt:lpstr>Networking and the Internet</vt:lpstr>
      <vt:lpstr>Introduction: “Everything is Connected to Everything”</vt:lpstr>
      <vt:lpstr>Original ARPANet Sites</vt:lpstr>
      <vt:lpstr>ARPANet 1972</vt:lpstr>
      <vt:lpstr>The Internet: Struggling to Maturity</vt:lpstr>
      <vt:lpstr>The Internet: Struggling to Maturity</vt:lpstr>
      <vt:lpstr>The Internet: Struggling to Maturity</vt:lpstr>
      <vt:lpstr>Growth of the Internet</vt:lpstr>
      <vt:lpstr>The Physical Organization  of Networks</vt:lpstr>
      <vt:lpstr>The Physical Organization  of Networks</vt:lpstr>
      <vt:lpstr>The Physical Organization  of Networks</vt:lpstr>
      <vt:lpstr>The Physical Organization  of Networks</vt:lpstr>
      <vt:lpstr>Hardware Architecture of Networks</vt:lpstr>
      <vt:lpstr>Hub</vt:lpstr>
      <vt:lpstr>Slide 15</vt:lpstr>
      <vt:lpstr>Switch</vt:lpstr>
      <vt:lpstr>Switches</vt:lpstr>
      <vt:lpstr>Routers connecting two WiFi networks and an Ethernet network to form an internet</vt:lpstr>
      <vt:lpstr>The Physical Organization  of Networks</vt:lpstr>
      <vt:lpstr>Connecting Independent Networks </vt:lpstr>
      <vt:lpstr>Routers Enable Different Paths between Networks</vt:lpstr>
      <vt:lpstr>Routers – Connect Networks</vt:lpstr>
      <vt:lpstr>Software Architecture of Networks</vt:lpstr>
      <vt:lpstr>Software Architecture of Networks</vt:lpstr>
      <vt:lpstr>CSMA/CD Operation</vt:lpstr>
      <vt:lpstr>Wireless LANs</vt:lpstr>
      <vt:lpstr>Wireless – 802.11</vt:lpstr>
      <vt:lpstr>802.11 Media Access</vt:lpstr>
      <vt:lpstr>802.11 Media Access</vt:lpstr>
      <vt:lpstr>Inter-Program Communication</vt:lpstr>
      <vt:lpstr>The client/server model compared to the peer-to-peer model</vt:lpstr>
      <vt:lpstr>Internet Architecture</vt:lpstr>
      <vt:lpstr>Internet Composition</vt:lpstr>
      <vt:lpstr>Internet Addressing</vt:lpstr>
      <vt:lpstr>Internet Corporation for Assigned Names &amp; Numbers (ICANN)</vt:lpstr>
      <vt:lpstr>Common Types </vt:lpstr>
      <vt:lpstr>Hierarchy of Names - DNS</vt:lpstr>
      <vt:lpstr>DNS Client-Server</vt:lpstr>
      <vt:lpstr>DNS Servers</vt:lpstr>
      <vt:lpstr>DNS Lookup Example</vt:lpstr>
      <vt:lpstr>DNS Efficiencies</vt:lpstr>
      <vt:lpstr>Protocol of the Internet: TCP/IP </vt:lpstr>
      <vt:lpstr>Package-shipping example</vt:lpstr>
      <vt:lpstr>High Level Internet Architecture</vt:lpstr>
      <vt:lpstr>Abstract Internet  software layers</vt:lpstr>
      <vt:lpstr>Basics of Internet Communication</vt:lpstr>
      <vt:lpstr>Following a message through the Internet</vt:lpstr>
      <vt:lpstr>Packet Routing</vt:lpstr>
      <vt:lpstr>TCP/IP Protocol Suite</vt:lpstr>
      <vt:lpstr>Network Example: Traceroute</vt:lpstr>
      <vt:lpstr>Tracing the router hops…</vt:lpstr>
      <vt:lpstr>World Wide Web</vt:lpstr>
      <vt:lpstr>Web Browser Request</vt:lpstr>
      <vt:lpstr>Hypertext Document Format</vt:lpstr>
      <vt:lpstr>A simple Web page</vt:lpstr>
      <vt:lpstr>A simple Web page (continued)</vt:lpstr>
      <vt:lpstr>An enhanced simple Web page</vt:lpstr>
      <vt:lpstr>An enhanced simple Web page (continued)</vt:lpstr>
      <vt:lpstr>Programs can run on the Client Side or the Server Side</vt:lpstr>
      <vt:lpstr>Security</vt:lpstr>
      <vt:lpstr>Example: Windows Firewall</vt:lpstr>
      <vt:lpstr>Encryption</vt:lpstr>
      <vt:lpstr>Issues</vt:lpstr>
      <vt:lpstr>Simple Encryption</vt:lpstr>
      <vt:lpstr>Block Cipher</vt:lpstr>
      <vt:lpstr>Public Key Crypto</vt:lpstr>
      <vt:lpstr>Authentication</vt:lpstr>
      <vt:lpstr>Crypto Example</vt:lpstr>
      <vt:lpstr>Summary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and the Internet</dc:title>
  <dc:creator>Kenrick</dc:creator>
  <cp:lastModifiedBy>Kenrick</cp:lastModifiedBy>
  <cp:revision>108</cp:revision>
  <dcterms:created xsi:type="dcterms:W3CDTF">2006-08-16T00:00:00Z</dcterms:created>
  <dcterms:modified xsi:type="dcterms:W3CDTF">2009-10-05T18:59:35Z</dcterms:modified>
</cp:coreProperties>
</file>