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63" r:id="rId5"/>
    <p:sldId id="264" r:id="rId6"/>
    <p:sldId id="267" r:id="rId7"/>
    <p:sldId id="268" r:id="rId8"/>
    <p:sldId id="269" r:id="rId9"/>
    <p:sldId id="272" r:id="rId10"/>
    <p:sldId id="274" r:id="rId11"/>
    <p:sldId id="270" r:id="rId12"/>
    <p:sldId id="271" r:id="rId13"/>
    <p:sldId id="273"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5" r:id="rId32"/>
    <p:sldId id="296" r:id="rId33"/>
    <p:sldId id="297" r:id="rId34"/>
    <p:sldId id="293" r:id="rId35"/>
    <p:sldId id="294" r:id="rId36"/>
    <p:sldId id="302" r:id="rId37"/>
    <p:sldId id="303" r:id="rId38"/>
    <p:sldId id="305" r:id="rId39"/>
    <p:sldId id="306" r:id="rId40"/>
    <p:sldId id="307" r:id="rId4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8" autoAdjust="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0F6F684-899E-4E42-BED9-F85852A8A1A3}" type="datetimeFigureOut">
              <a:rPr lang="en-US" smtClean="0"/>
              <a:t>10/26/2009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260CAE8-BDD3-4BE7-A7E4-965296868E9E}"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1631A81-13AB-4DB3-94F9-00DCE074F85D}" type="datetimeFigureOut">
              <a:rPr lang="en-US" smtClean="0"/>
              <a:pPr/>
              <a:t>10/26/2009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18EAED2-5A38-46DA-A65F-28FD23ED85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8EAED2-5A38-46DA-A65F-28FD23ED856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8EAED2-5A38-46DA-A65F-28FD23ED856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5E18E-7DFF-457A-8E5A-65418DA13A8B}" type="slidenum">
              <a:rPr lang="en-US"/>
              <a:pPr/>
              <a:t>11</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CF9E87-C5D1-4617-B5EB-674567444EDE}" type="slidenum">
              <a:rPr lang="en-US"/>
              <a:pPr/>
              <a:t>12</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D18C2E-9B66-4833-8741-FA8FC81AB8AF}" type="slidenum">
              <a:rPr lang="en-US"/>
              <a:pPr/>
              <a:t>13</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8EAED2-5A38-46DA-A65F-28FD23ED856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BA1DDA-F894-4339-9659-3758F320665B}" type="slidenum">
              <a:rPr lang="en-US"/>
              <a:pPr/>
              <a:t>15</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ACECA85-A648-4C9D-9646-68A42DF4BAB6}" type="slidenum">
              <a:rPr lang="en-US"/>
              <a:pPr/>
              <a:t>16</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3C21F7DD-D851-4A71-8417-9BF845358435}" type="slidenum">
              <a:rPr lang="en-US"/>
              <a:pPr/>
              <a:t>17</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10655BE2-1011-4425-94F1-8F7692F46126}" type="slidenum">
              <a:rPr lang="en-US"/>
              <a:pPr/>
              <a:t>18</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0FA617A-D85C-4277-913D-BA58E3343585}" type="slidenum">
              <a:rPr lang="en-US"/>
              <a:pPr/>
              <a:t>19</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8EAED2-5A38-46DA-A65F-28FD23ED856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DB359F18-B95B-402E-B41C-F93ED041E192}" type="slidenum">
              <a:rPr lang="en-US"/>
              <a:pPr/>
              <a:t>21</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8A7C0F33-A3FD-4DB1-9730-72C9F1C853BC}" type="slidenum">
              <a:rPr lang="en-US"/>
              <a:pPr/>
              <a:t>22</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92DA244-4401-4C6E-9D30-EA4826D4B809}" type="slidenum">
              <a:rPr lang="en-US"/>
              <a:pPr/>
              <a:t>23</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F45CA48A-E191-4EDD-A5F3-6A02B33CE080}" type="slidenum">
              <a:rPr lang="en-US"/>
              <a:pPr/>
              <a:t>24</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9164E-11DF-4700-AA95-1167D4C414C8}" type="slidenum">
              <a:rPr lang="en-US"/>
              <a:pPr/>
              <a:t>3</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3B685CD0-C7DD-4940-A691-8A355D7AF375}" type="slidenum">
              <a:rPr lang="en-US"/>
              <a:pPr/>
              <a:t>31</a:t>
            </a:fld>
            <a:endParaRPr 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3B685CD0-C7DD-4940-A691-8A355D7AF375}" type="slidenum">
              <a:rPr lang="en-US"/>
              <a:pPr/>
              <a:t>32</a:t>
            </a:fld>
            <a:endParaRPr 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791F434-E872-4147-A9BE-60E4813D0F4C}" type="slidenum">
              <a:rPr lang="en-US"/>
              <a:pPr/>
              <a:t>33</a:t>
            </a:fld>
            <a:endParaRPr 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CEC982-DB52-4151-B9EF-8E8E8F30344D}"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A78FFA7-C203-4EF8-B07D-CEAE68D68DF3}" type="slidenum">
              <a:rPr lang="en-US" smtClean="0"/>
              <a:pPr/>
              <a:t>38</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93B4EA1-59E1-47CD-B657-8A7D8B6B13B5}" type="slidenum">
              <a:rPr lang="en-US" smtClean="0"/>
              <a:pPr/>
              <a:t>39</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1AB09C-FCC7-4CBD-B6BA-7BC029623720}" type="slidenum">
              <a:rPr lang="en-US"/>
              <a:pPr/>
              <a:t>4</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29C181B-5AAC-473E-B554-B7DFFA05CA67}" type="slidenum">
              <a:rPr lang="en-US" smtClean="0"/>
              <a:pPr/>
              <a:t>40</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8B05CE-D707-4FE1-8592-08344CF5BD0F}" type="slidenum">
              <a:rPr lang="en-US"/>
              <a:pPr/>
              <a:t>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A94DEB-8DA0-41FB-ABEE-FC48DB266D4E}" type="slidenum">
              <a:rPr lang="en-US"/>
              <a:pPr/>
              <a:t>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5890E7-0F03-4704-B18B-0616E72032BC}" type="slidenum">
              <a:rPr lang="en-US"/>
              <a:pPr/>
              <a:t>7</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F19B7C-0825-48D8-9131-3921E3694E25}" type="slidenum">
              <a:rPr lang="en-US"/>
              <a:pPr/>
              <a:t>8</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E19F55-FB61-48F8-8EE8-E3A9ACA6048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1E029954-6BC0-4FDD-A116-FA7A350772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Theory of Computation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Design a finite state automaton that determines if some input sequence of bits has an odd number of 1’s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Grammars</a:t>
            </a:r>
            <a:endParaRPr lang="en-US" dirty="0"/>
          </a:p>
        </p:txBody>
      </p:sp>
      <p:sp>
        <p:nvSpPr>
          <p:cNvPr id="24579" name="Rectangle 3"/>
          <p:cNvSpPr>
            <a:spLocks noGrp="1" noChangeArrowheads="1"/>
          </p:cNvSpPr>
          <p:nvPr>
            <p:ph type="body" idx="1"/>
          </p:nvPr>
        </p:nvSpPr>
        <p:spPr/>
        <p:txBody>
          <a:bodyPr/>
          <a:lstStyle/>
          <a:p>
            <a:pPr>
              <a:lnSpc>
                <a:spcPct val="80000"/>
              </a:lnSpc>
            </a:pPr>
            <a:r>
              <a:rPr lang="en-US" sz="2800" dirty="0" smtClean="0"/>
              <a:t>Grammars </a:t>
            </a:r>
            <a:r>
              <a:rPr lang="en-US" sz="2800" dirty="0"/>
              <a:t>provide a different “view” of computing than </a:t>
            </a:r>
            <a:r>
              <a:rPr lang="en-US" sz="2800" dirty="0" smtClean="0"/>
              <a:t>automata</a:t>
            </a:r>
          </a:p>
          <a:p>
            <a:pPr lvl="1">
              <a:lnSpc>
                <a:spcPct val="80000"/>
              </a:lnSpc>
            </a:pPr>
            <a:r>
              <a:rPr lang="en-US" sz="2400" dirty="0" smtClean="0"/>
              <a:t>Describes the “Language” of what is possible to generate</a:t>
            </a:r>
            <a:endParaRPr lang="en-US" sz="2400" dirty="0"/>
          </a:p>
          <a:p>
            <a:pPr lvl="1">
              <a:lnSpc>
                <a:spcPct val="80000"/>
              </a:lnSpc>
            </a:pPr>
            <a:r>
              <a:rPr lang="en-US" sz="2400" dirty="0"/>
              <a:t>Often </a:t>
            </a:r>
            <a:r>
              <a:rPr lang="en-US" sz="2400" dirty="0" smtClean="0"/>
              <a:t>grammars </a:t>
            </a:r>
            <a:r>
              <a:rPr lang="en-US" sz="2400" dirty="0"/>
              <a:t>are identical to </a:t>
            </a:r>
            <a:r>
              <a:rPr lang="en-US" sz="2400" dirty="0" smtClean="0"/>
              <a:t>automata</a:t>
            </a:r>
          </a:p>
          <a:p>
            <a:pPr>
              <a:lnSpc>
                <a:spcPct val="80000"/>
              </a:lnSpc>
            </a:pPr>
            <a:r>
              <a:rPr lang="en-US" dirty="0" smtClean="0"/>
              <a:t>Example: Odd finite state automaton</a:t>
            </a:r>
          </a:p>
          <a:p>
            <a:pPr lvl="1">
              <a:lnSpc>
                <a:spcPct val="80000"/>
              </a:lnSpc>
            </a:pPr>
            <a:r>
              <a:rPr lang="en-US" dirty="0" smtClean="0"/>
              <a:t>Could try to describe a grammar that generates all possible sequences of 1’s and 0’s with an odd number of 1’s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1143000"/>
          </a:xfrm>
        </p:spPr>
        <p:txBody>
          <a:bodyPr/>
          <a:lstStyle/>
          <a:p>
            <a:r>
              <a:rPr lang="en-US"/>
              <a:t>Grammar Example</a:t>
            </a:r>
          </a:p>
        </p:txBody>
      </p:sp>
      <p:sp>
        <p:nvSpPr>
          <p:cNvPr id="25603" name="Rectangle 3"/>
          <p:cNvSpPr>
            <a:spLocks noGrp="1" noChangeArrowheads="1"/>
          </p:cNvSpPr>
          <p:nvPr>
            <p:ph type="body" idx="1"/>
          </p:nvPr>
        </p:nvSpPr>
        <p:spPr>
          <a:xfrm>
            <a:off x="533400" y="1447800"/>
            <a:ext cx="8305800" cy="4953000"/>
          </a:xfrm>
        </p:spPr>
        <p:txBody>
          <a:bodyPr/>
          <a:lstStyle/>
          <a:p>
            <a:pPr>
              <a:lnSpc>
                <a:spcPct val="80000"/>
              </a:lnSpc>
            </a:pPr>
            <a:r>
              <a:rPr lang="en-US" sz="2000" dirty="0"/>
              <a:t>Just like English, languages can be described by grammars.  For example, below is a very simple grammar:</a:t>
            </a:r>
          </a:p>
          <a:p>
            <a:pPr>
              <a:lnSpc>
                <a:spcPct val="80000"/>
              </a:lnSpc>
              <a:buFontTx/>
              <a:buNone/>
            </a:pPr>
            <a:r>
              <a:rPr lang="en-US" sz="2000" dirty="0"/>
              <a:t>		S</a:t>
            </a:r>
            <a:r>
              <a:rPr lang="en-US" sz="2000" dirty="0">
                <a:sym typeface="Wingdings" pitchFamily="2" charset="2"/>
              </a:rPr>
              <a:t></a:t>
            </a:r>
            <a:r>
              <a:rPr lang="en-US" sz="2000" dirty="0"/>
              <a:t> Noun Verb-Phrase</a:t>
            </a:r>
          </a:p>
          <a:p>
            <a:pPr>
              <a:lnSpc>
                <a:spcPct val="80000"/>
              </a:lnSpc>
              <a:buFontTx/>
              <a:buNone/>
            </a:pPr>
            <a:r>
              <a:rPr lang="en-US" sz="2000" dirty="0"/>
              <a:t>		Verb-Phrase </a:t>
            </a:r>
            <a:r>
              <a:rPr lang="en-US" sz="2000" dirty="0">
                <a:sym typeface="Wingdings" pitchFamily="2" charset="2"/>
              </a:rPr>
              <a:t></a:t>
            </a:r>
            <a:r>
              <a:rPr lang="en-US" sz="2000" dirty="0"/>
              <a:t> Verb Noun</a:t>
            </a:r>
          </a:p>
          <a:p>
            <a:pPr>
              <a:lnSpc>
                <a:spcPct val="80000"/>
              </a:lnSpc>
              <a:buFontTx/>
              <a:buNone/>
            </a:pPr>
            <a:r>
              <a:rPr lang="en-US" sz="2000" dirty="0"/>
              <a:t>		Noun </a:t>
            </a:r>
            <a:r>
              <a:rPr lang="en-US" sz="2000" dirty="0">
                <a:sym typeface="Wingdings" pitchFamily="2" charset="2"/>
              </a:rPr>
              <a:t></a:t>
            </a:r>
            <a:r>
              <a:rPr lang="en-US" sz="2000" dirty="0"/>
              <a:t> { Kenrick, cows }</a:t>
            </a:r>
          </a:p>
          <a:p>
            <a:pPr>
              <a:lnSpc>
                <a:spcPct val="80000"/>
              </a:lnSpc>
              <a:buFontTx/>
              <a:buNone/>
            </a:pPr>
            <a:r>
              <a:rPr lang="en-US" sz="2000" dirty="0"/>
              <a:t>		Verb </a:t>
            </a:r>
            <a:r>
              <a:rPr lang="en-US" sz="2000" dirty="0">
                <a:sym typeface="Wingdings" pitchFamily="2" charset="2"/>
              </a:rPr>
              <a:t></a:t>
            </a:r>
            <a:r>
              <a:rPr lang="en-US" sz="2000" dirty="0"/>
              <a:t> { loves, eats }</a:t>
            </a:r>
          </a:p>
          <a:p>
            <a:pPr>
              <a:lnSpc>
                <a:spcPct val="80000"/>
              </a:lnSpc>
            </a:pPr>
            <a:r>
              <a:rPr lang="en-US" sz="2000" dirty="0"/>
              <a:t>Using this simple grammar our language allows the following sentences.  They are “in” the Language defined by the grammar:</a:t>
            </a:r>
          </a:p>
          <a:p>
            <a:pPr>
              <a:lnSpc>
                <a:spcPct val="80000"/>
              </a:lnSpc>
              <a:buFontTx/>
              <a:buNone/>
            </a:pPr>
            <a:r>
              <a:rPr lang="en-US" sz="2000" dirty="0"/>
              <a:t>		Kenrick loves Kenrick</a:t>
            </a:r>
          </a:p>
          <a:p>
            <a:pPr>
              <a:lnSpc>
                <a:spcPct val="80000"/>
              </a:lnSpc>
              <a:buFontTx/>
              <a:buNone/>
            </a:pPr>
            <a:r>
              <a:rPr lang="en-US" sz="2000" dirty="0"/>
              <a:t>		Kenrick loves cows</a:t>
            </a:r>
          </a:p>
          <a:p>
            <a:pPr>
              <a:lnSpc>
                <a:spcPct val="80000"/>
              </a:lnSpc>
              <a:buFontTx/>
              <a:buNone/>
            </a:pPr>
            <a:r>
              <a:rPr lang="en-US" sz="2000" dirty="0"/>
              <a:t>		Kenrick eats Kenrick</a:t>
            </a:r>
          </a:p>
          <a:p>
            <a:pPr>
              <a:lnSpc>
                <a:spcPct val="80000"/>
              </a:lnSpc>
              <a:buFontTx/>
              <a:buNone/>
            </a:pPr>
            <a:r>
              <a:rPr lang="en-US" sz="2000" dirty="0"/>
              <a:t>		Kenrick eats cows</a:t>
            </a:r>
          </a:p>
          <a:p>
            <a:pPr>
              <a:lnSpc>
                <a:spcPct val="80000"/>
              </a:lnSpc>
              <a:buFontTx/>
              <a:buNone/>
            </a:pPr>
            <a:r>
              <a:rPr lang="en-US" sz="2000" dirty="0"/>
              <a:t>		Cows loves Kenrick</a:t>
            </a:r>
          </a:p>
          <a:p>
            <a:pPr>
              <a:lnSpc>
                <a:spcPct val="80000"/>
              </a:lnSpc>
              <a:buFontTx/>
              <a:buNone/>
            </a:pPr>
            <a:r>
              <a:rPr lang="en-US" sz="2000" dirty="0"/>
              <a:t>		Cows loves cows</a:t>
            </a:r>
          </a:p>
          <a:p>
            <a:pPr>
              <a:lnSpc>
                <a:spcPct val="80000"/>
              </a:lnSpc>
              <a:buFontTx/>
              <a:buNone/>
            </a:pPr>
            <a:r>
              <a:rPr lang="en-US" sz="2000" dirty="0"/>
              <a:t>		Cows eats Kenrick</a:t>
            </a:r>
          </a:p>
          <a:p>
            <a:pPr>
              <a:lnSpc>
                <a:spcPct val="80000"/>
              </a:lnSpc>
              <a:buFontTx/>
              <a:buNone/>
            </a:pPr>
            <a:r>
              <a:rPr lang="en-US" sz="2000" dirty="0"/>
              <a:t>		Cows eats cows</a:t>
            </a:r>
          </a:p>
        </p:txBody>
      </p:sp>
      <p:sp>
        <p:nvSpPr>
          <p:cNvPr id="25604" name="Text Box 4"/>
          <p:cNvSpPr txBox="1">
            <a:spLocks noChangeArrowheads="1"/>
          </p:cNvSpPr>
          <p:nvPr/>
        </p:nvSpPr>
        <p:spPr bwMode="auto">
          <a:xfrm>
            <a:off x="4497388" y="4403725"/>
            <a:ext cx="4418012" cy="1311275"/>
          </a:xfrm>
          <a:prstGeom prst="rect">
            <a:avLst/>
          </a:prstGeom>
          <a:noFill/>
          <a:ln w="9525">
            <a:noFill/>
            <a:miter lim="800000"/>
            <a:headEnd/>
            <a:tailEnd/>
          </a:ln>
          <a:effectLst/>
        </p:spPr>
        <p:txBody>
          <a:bodyPr wrap="none">
            <a:spAutoFit/>
          </a:bodyPr>
          <a:lstStyle/>
          <a:p>
            <a:pPr>
              <a:buFontTx/>
              <a:buChar char="•"/>
            </a:pPr>
            <a:r>
              <a:rPr lang="en-US" sz="2000"/>
              <a:t>  Some sentences not in the grammar:</a:t>
            </a:r>
          </a:p>
          <a:p>
            <a:r>
              <a:rPr lang="en-US" sz="2000"/>
              <a:t>	Kenrick loves cows and kenrick.</a:t>
            </a:r>
          </a:p>
          <a:p>
            <a:r>
              <a:rPr lang="en-US" sz="2000"/>
              <a:t>	Cows eats love cows.</a:t>
            </a:r>
          </a:p>
          <a:p>
            <a:r>
              <a:rPr lang="en-US" sz="2000"/>
              <a:t>	Kenrick loves chocolate.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52400"/>
            <a:ext cx="7772400" cy="1143000"/>
          </a:xfrm>
        </p:spPr>
        <p:txBody>
          <a:bodyPr/>
          <a:lstStyle/>
          <a:p>
            <a:r>
              <a:rPr lang="en-US"/>
              <a:t>Grammars and Languages</a:t>
            </a:r>
          </a:p>
        </p:txBody>
      </p:sp>
      <p:sp>
        <p:nvSpPr>
          <p:cNvPr id="26627" name="Rectangle 3"/>
          <p:cNvSpPr>
            <a:spLocks noGrp="1" noChangeArrowheads="1"/>
          </p:cNvSpPr>
          <p:nvPr>
            <p:ph type="body" sz="half" idx="1"/>
          </p:nvPr>
        </p:nvSpPr>
        <p:spPr>
          <a:xfrm>
            <a:off x="609600" y="1447800"/>
            <a:ext cx="7772400" cy="2438400"/>
          </a:xfrm>
        </p:spPr>
        <p:txBody>
          <a:bodyPr/>
          <a:lstStyle/>
          <a:p>
            <a:pPr>
              <a:lnSpc>
                <a:spcPct val="80000"/>
              </a:lnSpc>
            </a:pPr>
            <a:r>
              <a:rPr lang="en-US" sz="2400" dirty="0" smtClean="0"/>
              <a:t>The “sentences” that a grammar generates can describe a particular problem or solution to a problem</a:t>
            </a:r>
            <a:endParaRPr lang="en-US" sz="2400" dirty="0"/>
          </a:p>
          <a:p>
            <a:pPr>
              <a:lnSpc>
                <a:spcPct val="80000"/>
              </a:lnSpc>
            </a:pPr>
            <a:r>
              <a:rPr lang="en-US" sz="2400" dirty="0"/>
              <a:t>Grammar provides a “cut” through the space of possible </a:t>
            </a:r>
            <a:r>
              <a:rPr lang="en-US" sz="2400" dirty="0" smtClean="0"/>
              <a:t>sentences – can be crude </a:t>
            </a:r>
            <a:r>
              <a:rPr lang="en-US" sz="2400" dirty="0"/>
              <a:t>to sophisticated </a:t>
            </a:r>
            <a:r>
              <a:rPr lang="en-US" sz="2400" dirty="0" smtClean="0"/>
              <a:t>cuts</a:t>
            </a:r>
          </a:p>
          <a:p>
            <a:pPr>
              <a:lnSpc>
                <a:spcPct val="80000"/>
              </a:lnSpc>
            </a:pPr>
            <a:r>
              <a:rPr lang="en-US" sz="2400" dirty="0" smtClean="0"/>
              <a:t>Grammars can represent languages that deterministic finite automaton cannot</a:t>
            </a:r>
            <a:endParaRPr lang="en-US" sz="2400" dirty="0"/>
          </a:p>
        </p:txBody>
      </p:sp>
      <p:pic>
        <p:nvPicPr>
          <p:cNvPr id="26628" name="Picture 4"/>
          <p:cNvPicPr>
            <a:picLocks noGrp="1" noChangeAspect="1" noChangeArrowheads="1"/>
          </p:cNvPicPr>
          <p:nvPr>
            <p:ph sz="half" idx="2"/>
          </p:nvPr>
        </p:nvPicPr>
        <p:blipFill>
          <a:blip r:embed="rId3" cstate="print"/>
          <a:srcRect/>
          <a:stretch>
            <a:fillRect/>
          </a:stretch>
        </p:blipFill>
        <p:spPr>
          <a:xfrm>
            <a:off x="1905000" y="3429000"/>
            <a:ext cx="5029200" cy="2633663"/>
          </a:xfrm>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Grammar Example</a:t>
            </a:r>
            <a:endParaRPr lang="en-US" dirty="0"/>
          </a:p>
        </p:txBody>
      </p:sp>
      <p:sp>
        <p:nvSpPr>
          <p:cNvPr id="6" name="Content Placeholder 5"/>
          <p:cNvSpPr>
            <a:spLocks noGrp="1"/>
          </p:cNvSpPr>
          <p:nvPr>
            <p:ph idx="1"/>
          </p:nvPr>
        </p:nvSpPr>
        <p:spPr>
          <a:xfrm>
            <a:off x="457200" y="1600200"/>
            <a:ext cx="8229600" cy="4953000"/>
          </a:xfrm>
        </p:spPr>
        <p:txBody>
          <a:bodyPr>
            <a:normAutofit fontScale="92500" lnSpcReduction="20000"/>
          </a:bodyPr>
          <a:lstStyle/>
          <a:p>
            <a:r>
              <a:rPr lang="en-US" dirty="0" smtClean="0"/>
              <a:t>What can the following grammar generate?</a:t>
            </a:r>
          </a:p>
          <a:p>
            <a:pPr>
              <a:buNone/>
            </a:pPr>
            <a:r>
              <a:rPr lang="en-US" dirty="0" smtClean="0"/>
              <a:t>S </a:t>
            </a:r>
            <a:r>
              <a:rPr lang="en-US" dirty="0" smtClean="0">
                <a:sym typeface="Wingdings" pitchFamily="2" charset="2"/>
              </a:rPr>
              <a:t> 0</a:t>
            </a:r>
          </a:p>
          <a:p>
            <a:pPr>
              <a:buNone/>
            </a:pPr>
            <a:r>
              <a:rPr lang="en-US" dirty="0" smtClean="0">
                <a:sym typeface="Wingdings" pitchFamily="2" charset="2"/>
              </a:rPr>
              <a:t>S  0S1</a:t>
            </a:r>
          </a:p>
          <a:p>
            <a:pPr>
              <a:buNone/>
            </a:pPr>
            <a:endParaRPr lang="en-US" dirty="0" smtClean="0">
              <a:sym typeface="Wingdings" pitchFamily="2" charset="2"/>
            </a:endParaRPr>
          </a:p>
          <a:p>
            <a:r>
              <a:rPr lang="en-US" dirty="0" smtClean="0"/>
              <a:t>What can the following grammar generate?</a:t>
            </a:r>
          </a:p>
          <a:p>
            <a:pPr>
              <a:buNone/>
            </a:pPr>
            <a:r>
              <a:rPr lang="en-US" dirty="0" smtClean="0">
                <a:sym typeface="Wingdings" pitchFamily="2" charset="2"/>
              </a:rPr>
              <a:t>S  1</a:t>
            </a:r>
          </a:p>
          <a:p>
            <a:pPr>
              <a:buNone/>
            </a:pPr>
            <a:r>
              <a:rPr lang="en-US" dirty="0" smtClean="0">
                <a:sym typeface="Wingdings" pitchFamily="2" charset="2"/>
              </a:rPr>
              <a:t>S  Z1ZSZ1Z       </a:t>
            </a:r>
          </a:p>
          <a:p>
            <a:pPr>
              <a:buNone/>
            </a:pPr>
            <a:r>
              <a:rPr lang="en-US" dirty="0" smtClean="0">
                <a:sym typeface="Wingdings" pitchFamily="2" charset="2"/>
              </a:rPr>
              <a:t>Z  empty</a:t>
            </a:r>
          </a:p>
          <a:p>
            <a:pPr>
              <a:buNone/>
            </a:pPr>
            <a:r>
              <a:rPr lang="en-US" dirty="0" smtClean="0">
                <a:sym typeface="Wingdings" pitchFamily="2" charset="2"/>
              </a:rPr>
              <a:t>Z  0</a:t>
            </a:r>
          </a:p>
          <a:p>
            <a:pPr>
              <a:buNone/>
            </a:pPr>
            <a:r>
              <a:rPr lang="en-US" dirty="0" smtClean="0">
                <a:sym typeface="Wingdings" pitchFamily="2" charset="2"/>
              </a:rPr>
              <a:t>Z  0Z</a:t>
            </a:r>
          </a:p>
          <a:p>
            <a:pPr>
              <a:buNone/>
            </a:pPr>
            <a:endParaRPr lang="en-US" dirty="0" smtClean="0">
              <a:sym typeface="Wingdings" pitchFamily="2" charset="2"/>
            </a:endParaRPr>
          </a:p>
          <a:p>
            <a:pPr>
              <a:buNone/>
            </a:pPr>
            <a:endParaRPr lang="en-US" dirty="0" smtClean="0">
              <a:sym typeface="Wingdings" pitchFamily="2" charset="2"/>
            </a:endParaRPr>
          </a:p>
          <a:p>
            <a:pPr>
              <a:buNone/>
            </a:pPr>
            <a:endParaRPr lang="en-US" dirty="0" smtClean="0">
              <a:sym typeface="Wingdings" pitchFamily="2" charset="2"/>
            </a:endParaRP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609600"/>
            <a:ext cx="7772400" cy="1143000"/>
          </a:xfrm>
        </p:spPr>
        <p:txBody>
          <a:bodyPr/>
          <a:lstStyle/>
          <a:p>
            <a:r>
              <a:rPr lang="en-US"/>
              <a:t>Taxonomy of Complexity</a:t>
            </a:r>
          </a:p>
        </p:txBody>
      </p:sp>
      <p:pic>
        <p:nvPicPr>
          <p:cNvPr id="44036" name="Picture 4"/>
          <p:cNvPicPr>
            <a:picLocks noChangeAspect="1" noChangeArrowheads="1"/>
          </p:cNvPicPr>
          <p:nvPr/>
        </p:nvPicPr>
        <p:blipFill>
          <a:blip r:embed="rId3" cstate="print"/>
          <a:srcRect/>
          <a:stretch>
            <a:fillRect/>
          </a:stretch>
        </p:blipFill>
        <p:spPr bwMode="auto">
          <a:xfrm>
            <a:off x="1447800" y="1981200"/>
            <a:ext cx="5867400" cy="402431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pPr eaLnBrk="1" hangingPunct="1"/>
            <a:r>
              <a:rPr lang="en-US" sz="4000" dirty="0" smtClean="0"/>
              <a:t>Turing Machine</a:t>
            </a:r>
          </a:p>
        </p:txBody>
      </p:sp>
      <p:sp>
        <p:nvSpPr>
          <p:cNvPr id="3075" name="Rectangle 3"/>
          <p:cNvSpPr>
            <a:spLocks noGrp="1" noChangeArrowheads="1"/>
          </p:cNvSpPr>
          <p:nvPr>
            <p:ph type="body" idx="1"/>
          </p:nvPr>
        </p:nvSpPr>
        <p:spPr>
          <a:xfrm>
            <a:off x="457200" y="1600200"/>
            <a:ext cx="8229600" cy="4800600"/>
          </a:xfrm>
        </p:spPr>
        <p:txBody>
          <a:bodyPr>
            <a:normAutofit/>
          </a:bodyPr>
          <a:lstStyle/>
          <a:p>
            <a:pPr eaLnBrk="1" hangingPunct="1">
              <a:lnSpc>
                <a:spcPct val="90000"/>
              </a:lnSpc>
            </a:pPr>
            <a:r>
              <a:rPr lang="en-US" dirty="0" smtClean="0"/>
              <a:t>Finite state automatons and grammars have limitations for even simple tasks, too restrictive as general purpose computers</a:t>
            </a:r>
          </a:p>
          <a:p>
            <a:pPr eaLnBrk="1" hangingPunct="1">
              <a:lnSpc>
                <a:spcPct val="90000"/>
              </a:lnSpc>
            </a:pPr>
            <a:r>
              <a:rPr lang="en-US" dirty="0" smtClean="0"/>
              <a:t>Enter the </a:t>
            </a:r>
            <a:r>
              <a:rPr lang="en-US" b="1" dirty="0" smtClean="0"/>
              <a:t>Turing Machine</a:t>
            </a:r>
          </a:p>
          <a:p>
            <a:pPr lvl="1" eaLnBrk="1" hangingPunct="1">
              <a:lnSpc>
                <a:spcPct val="90000"/>
              </a:lnSpc>
            </a:pPr>
            <a:r>
              <a:rPr lang="en-US" dirty="0" smtClean="0"/>
              <a:t>More powerful than either of the above</a:t>
            </a:r>
          </a:p>
          <a:p>
            <a:pPr lvl="1" eaLnBrk="1" hangingPunct="1">
              <a:lnSpc>
                <a:spcPct val="90000"/>
              </a:lnSpc>
            </a:pPr>
            <a:r>
              <a:rPr lang="en-US" dirty="0" smtClean="0"/>
              <a:t>Essentially a finite state automaton but with unlimited memory</a:t>
            </a:r>
          </a:p>
          <a:p>
            <a:pPr lvl="1" eaLnBrk="1" hangingPunct="1">
              <a:lnSpc>
                <a:spcPct val="90000"/>
              </a:lnSpc>
            </a:pPr>
            <a:r>
              <a:rPr lang="en-US" dirty="0" smtClean="0"/>
              <a:t>Although theoretical, can do everything a general purpose computer of today can do</a:t>
            </a:r>
          </a:p>
          <a:p>
            <a:pPr lvl="2" eaLnBrk="1" hangingPunct="1">
              <a:lnSpc>
                <a:spcPct val="90000"/>
              </a:lnSpc>
            </a:pPr>
            <a:r>
              <a:rPr lang="en-US" dirty="0" smtClean="0"/>
              <a:t>If a TM can’t solve it, neither can a computer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Turing Machines</a:t>
            </a:r>
          </a:p>
        </p:txBody>
      </p:sp>
      <p:sp>
        <p:nvSpPr>
          <p:cNvPr id="4099" name="Rectangle 3"/>
          <p:cNvSpPr>
            <a:spLocks noGrp="1" noChangeArrowheads="1"/>
          </p:cNvSpPr>
          <p:nvPr>
            <p:ph type="body" idx="1"/>
          </p:nvPr>
        </p:nvSpPr>
        <p:spPr/>
        <p:txBody>
          <a:bodyPr/>
          <a:lstStyle/>
          <a:p>
            <a:pPr eaLnBrk="1" hangingPunct="1"/>
            <a:r>
              <a:rPr lang="en-US" sz="2800" smtClean="0"/>
              <a:t>TM’s described in 1936</a:t>
            </a:r>
          </a:p>
          <a:p>
            <a:pPr lvl="1" eaLnBrk="1" hangingPunct="1"/>
            <a:r>
              <a:rPr lang="en-US" sz="2400" smtClean="0"/>
              <a:t>Well before the days of modern computers but remains a popular model for what is possible to compute on today’s systems</a:t>
            </a:r>
          </a:p>
          <a:p>
            <a:pPr lvl="1" eaLnBrk="1" hangingPunct="1"/>
            <a:r>
              <a:rPr lang="en-US" sz="2400" smtClean="0"/>
              <a:t>Advances in computing still fall under the TM model, so even if they may run faster, they are still subject to the same limitations</a:t>
            </a:r>
          </a:p>
          <a:p>
            <a:pPr eaLnBrk="1" hangingPunct="1"/>
            <a:r>
              <a:rPr lang="en-US" sz="2800" smtClean="0"/>
              <a:t>A TM consists of a finite control (i.e. a finite state automaton) that is connected to an infinite tape.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Turing Machine</a:t>
            </a:r>
          </a:p>
        </p:txBody>
      </p:sp>
      <p:sp>
        <p:nvSpPr>
          <p:cNvPr id="5123" name="Rectangle 3"/>
          <p:cNvSpPr>
            <a:spLocks noGrp="1" noChangeArrowheads="1"/>
          </p:cNvSpPr>
          <p:nvPr>
            <p:ph type="body" idx="1"/>
          </p:nvPr>
        </p:nvSpPr>
        <p:spPr/>
        <p:txBody>
          <a:bodyPr/>
          <a:lstStyle/>
          <a:p>
            <a:pPr eaLnBrk="1" hangingPunct="1">
              <a:lnSpc>
                <a:spcPct val="90000"/>
              </a:lnSpc>
            </a:pPr>
            <a:r>
              <a:rPr lang="en-US" sz="2000" dirty="0" smtClean="0"/>
              <a:t>The tape consists of cells where each cell holds a symbol from the tape alphabet.  Initially the input consists of a finite-length string of symbols and is placed on the tape.  To the left of the input and to the right of the input, extending to infinity, are placed blanks.   The tape head is initially positioned at the leftmost cell holding the input.</a:t>
            </a:r>
          </a:p>
        </p:txBody>
      </p:sp>
      <p:sp>
        <p:nvSpPr>
          <p:cNvPr id="5124" name="Rectangle 4"/>
          <p:cNvSpPr>
            <a:spLocks noChangeArrowheads="1"/>
          </p:cNvSpPr>
          <p:nvPr/>
        </p:nvSpPr>
        <p:spPr bwMode="auto">
          <a:xfrm>
            <a:off x="2759075" y="3962400"/>
            <a:ext cx="1812925" cy="685800"/>
          </a:xfrm>
          <a:prstGeom prst="rect">
            <a:avLst/>
          </a:prstGeom>
          <a:noFill/>
          <a:ln w="9525">
            <a:solidFill>
              <a:schemeClr val="tx1"/>
            </a:solidFill>
            <a:miter lim="800000"/>
            <a:headEnd/>
            <a:tailEnd/>
          </a:ln>
        </p:spPr>
        <p:txBody>
          <a:bodyPr wrap="none" anchor="ctr"/>
          <a:lstStyle/>
          <a:p>
            <a:pPr algn="ctr"/>
            <a:r>
              <a:rPr lang="en-US"/>
              <a:t>Finite control</a:t>
            </a:r>
          </a:p>
        </p:txBody>
      </p:sp>
      <p:sp>
        <p:nvSpPr>
          <p:cNvPr id="5125" name="Line 5"/>
          <p:cNvSpPr>
            <a:spLocks noChangeShapeType="1"/>
          </p:cNvSpPr>
          <p:nvPr/>
        </p:nvSpPr>
        <p:spPr bwMode="auto">
          <a:xfrm>
            <a:off x="1295400" y="5638800"/>
            <a:ext cx="5867400" cy="0"/>
          </a:xfrm>
          <a:prstGeom prst="line">
            <a:avLst/>
          </a:prstGeom>
          <a:noFill/>
          <a:ln w="9525">
            <a:solidFill>
              <a:schemeClr val="tx1"/>
            </a:solidFill>
            <a:round/>
            <a:headEnd/>
            <a:tailEnd/>
          </a:ln>
        </p:spPr>
        <p:txBody>
          <a:bodyPr wrap="none" anchor="ctr"/>
          <a:lstStyle/>
          <a:p>
            <a:endParaRPr lang="en-US"/>
          </a:p>
        </p:txBody>
      </p:sp>
      <p:sp>
        <p:nvSpPr>
          <p:cNvPr id="5126" name="Line 6"/>
          <p:cNvSpPr>
            <a:spLocks noChangeShapeType="1"/>
          </p:cNvSpPr>
          <p:nvPr/>
        </p:nvSpPr>
        <p:spPr bwMode="auto">
          <a:xfrm>
            <a:off x="1295400" y="6172200"/>
            <a:ext cx="5867400" cy="0"/>
          </a:xfrm>
          <a:prstGeom prst="line">
            <a:avLst/>
          </a:prstGeom>
          <a:noFill/>
          <a:ln w="9525">
            <a:solidFill>
              <a:schemeClr val="tx1"/>
            </a:solidFill>
            <a:round/>
            <a:headEnd/>
            <a:tailEnd/>
          </a:ln>
        </p:spPr>
        <p:txBody>
          <a:bodyPr wrap="none" anchor="ctr"/>
          <a:lstStyle/>
          <a:p>
            <a:endParaRPr lang="en-US"/>
          </a:p>
        </p:txBody>
      </p:sp>
      <p:sp>
        <p:nvSpPr>
          <p:cNvPr id="5127" name="Line 7"/>
          <p:cNvSpPr>
            <a:spLocks noChangeShapeType="1"/>
          </p:cNvSpPr>
          <p:nvPr/>
        </p:nvSpPr>
        <p:spPr bwMode="auto">
          <a:xfrm flipV="1">
            <a:off x="1600200" y="5638800"/>
            <a:ext cx="0" cy="533400"/>
          </a:xfrm>
          <a:prstGeom prst="line">
            <a:avLst/>
          </a:prstGeom>
          <a:noFill/>
          <a:ln w="9525">
            <a:solidFill>
              <a:schemeClr val="tx1"/>
            </a:solidFill>
            <a:round/>
            <a:headEnd/>
            <a:tailEnd/>
          </a:ln>
        </p:spPr>
        <p:txBody>
          <a:bodyPr wrap="none" anchor="ctr"/>
          <a:lstStyle/>
          <a:p>
            <a:endParaRPr lang="en-US"/>
          </a:p>
        </p:txBody>
      </p:sp>
      <p:sp>
        <p:nvSpPr>
          <p:cNvPr id="5128" name="Text Box 8"/>
          <p:cNvSpPr txBox="1">
            <a:spLocks noChangeArrowheads="1"/>
          </p:cNvSpPr>
          <p:nvPr/>
        </p:nvSpPr>
        <p:spPr bwMode="auto">
          <a:xfrm>
            <a:off x="1295400" y="5715000"/>
            <a:ext cx="5670142" cy="369332"/>
          </a:xfrm>
          <a:prstGeom prst="rect">
            <a:avLst/>
          </a:prstGeom>
          <a:noFill/>
          <a:ln w="9525">
            <a:noFill/>
            <a:miter lim="800000"/>
            <a:headEnd/>
            <a:tailEnd/>
          </a:ln>
        </p:spPr>
        <p:txBody>
          <a:bodyPr wrap="none">
            <a:spAutoFit/>
          </a:bodyPr>
          <a:lstStyle/>
          <a:p>
            <a:r>
              <a:rPr lang="en-US" dirty="0"/>
              <a:t>…   </a:t>
            </a:r>
            <a:r>
              <a:rPr lang="en-US" dirty="0" smtClean="0"/>
              <a:t>  </a:t>
            </a:r>
            <a:r>
              <a:rPr lang="en-US" dirty="0"/>
              <a:t>B   </a:t>
            </a:r>
            <a:r>
              <a:rPr lang="en-US" dirty="0" smtClean="0"/>
              <a:t>   </a:t>
            </a:r>
            <a:r>
              <a:rPr lang="en-US" dirty="0" err="1" smtClean="0"/>
              <a:t>B</a:t>
            </a:r>
            <a:r>
              <a:rPr lang="en-US" dirty="0" smtClean="0"/>
              <a:t>       X</a:t>
            </a:r>
            <a:r>
              <a:rPr lang="en-US" baseline="-25000" dirty="0" smtClean="0"/>
              <a:t>1</a:t>
            </a:r>
            <a:r>
              <a:rPr lang="en-US" dirty="0" smtClean="0"/>
              <a:t>      X</a:t>
            </a:r>
            <a:r>
              <a:rPr lang="en-US" baseline="-25000" dirty="0" smtClean="0"/>
              <a:t>2</a:t>
            </a:r>
            <a:r>
              <a:rPr lang="en-US" dirty="0" smtClean="0"/>
              <a:t>                …           </a:t>
            </a:r>
            <a:r>
              <a:rPr lang="en-US" dirty="0"/>
              <a:t>X</a:t>
            </a:r>
            <a:r>
              <a:rPr lang="en-US" baseline="-25000" dirty="0"/>
              <a:t>i</a:t>
            </a:r>
            <a:r>
              <a:rPr lang="en-US" dirty="0"/>
              <a:t>      </a:t>
            </a:r>
            <a:r>
              <a:rPr lang="en-US" dirty="0" err="1" smtClean="0"/>
              <a:t>X</a:t>
            </a:r>
            <a:r>
              <a:rPr lang="en-US" baseline="-25000" dirty="0" err="1" smtClean="0"/>
              <a:t>n</a:t>
            </a:r>
            <a:r>
              <a:rPr lang="en-US" dirty="0" smtClean="0"/>
              <a:t>    B      </a:t>
            </a:r>
            <a:r>
              <a:rPr lang="en-US" dirty="0" err="1"/>
              <a:t>B</a:t>
            </a:r>
            <a:r>
              <a:rPr lang="en-US" dirty="0"/>
              <a:t>  </a:t>
            </a:r>
            <a:r>
              <a:rPr lang="en-US" dirty="0" smtClean="0"/>
              <a:t>  …</a:t>
            </a:r>
            <a:endParaRPr lang="en-US" dirty="0"/>
          </a:p>
        </p:txBody>
      </p:sp>
      <p:sp>
        <p:nvSpPr>
          <p:cNvPr id="5129" name="Line 9"/>
          <p:cNvSpPr>
            <a:spLocks noChangeShapeType="1"/>
          </p:cNvSpPr>
          <p:nvPr/>
        </p:nvSpPr>
        <p:spPr bwMode="auto">
          <a:xfrm flipV="1">
            <a:off x="2057400" y="5638800"/>
            <a:ext cx="0" cy="533400"/>
          </a:xfrm>
          <a:prstGeom prst="line">
            <a:avLst/>
          </a:prstGeom>
          <a:noFill/>
          <a:ln w="9525">
            <a:solidFill>
              <a:schemeClr val="tx1"/>
            </a:solidFill>
            <a:round/>
            <a:headEnd/>
            <a:tailEnd/>
          </a:ln>
        </p:spPr>
        <p:txBody>
          <a:bodyPr wrap="none" anchor="ctr"/>
          <a:lstStyle/>
          <a:p>
            <a:r>
              <a:rPr lang="en-US" dirty="0" smtClean="0"/>
              <a:t> </a:t>
            </a:r>
            <a:endParaRPr lang="en-US" dirty="0"/>
          </a:p>
        </p:txBody>
      </p:sp>
      <p:sp>
        <p:nvSpPr>
          <p:cNvPr id="5130" name="Line 10"/>
          <p:cNvSpPr>
            <a:spLocks noChangeShapeType="1"/>
          </p:cNvSpPr>
          <p:nvPr/>
        </p:nvSpPr>
        <p:spPr bwMode="auto">
          <a:xfrm flipV="1">
            <a:off x="2514600" y="5638800"/>
            <a:ext cx="0" cy="533400"/>
          </a:xfrm>
          <a:prstGeom prst="line">
            <a:avLst/>
          </a:prstGeom>
          <a:noFill/>
          <a:ln w="9525">
            <a:solidFill>
              <a:schemeClr val="tx1"/>
            </a:solidFill>
            <a:round/>
            <a:headEnd/>
            <a:tailEnd/>
          </a:ln>
        </p:spPr>
        <p:txBody>
          <a:bodyPr wrap="none" anchor="ctr"/>
          <a:lstStyle/>
          <a:p>
            <a:endParaRPr lang="en-US"/>
          </a:p>
        </p:txBody>
      </p:sp>
      <p:sp>
        <p:nvSpPr>
          <p:cNvPr id="5131" name="Line 11"/>
          <p:cNvSpPr>
            <a:spLocks noChangeShapeType="1"/>
          </p:cNvSpPr>
          <p:nvPr/>
        </p:nvSpPr>
        <p:spPr bwMode="auto">
          <a:xfrm flipV="1">
            <a:off x="3048000" y="5638800"/>
            <a:ext cx="0" cy="533400"/>
          </a:xfrm>
          <a:prstGeom prst="line">
            <a:avLst/>
          </a:prstGeom>
          <a:noFill/>
          <a:ln w="9525">
            <a:solidFill>
              <a:schemeClr val="tx1"/>
            </a:solidFill>
            <a:round/>
            <a:headEnd/>
            <a:tailEnd/>
          </a:ln>
        </p:spPr>
        <p:txBody>
          <a:bodyPr wrap="none" anchor="ctr"/>
          <a:lstStyle/>
          <a:p>
            <a:endParaRPr lang="en-US"/>
          </a:p>
        </p:txBody>
      </p:sp>
      <p:sp>
        <p:nvSpPr>
          <p:cNvPr id="5132" name="Line 12"/>
          <p:cNvSpPr>
            <a:spLocks noChangeShapeType="1"/>
          </p:cNvSpPr>
          <p:nvPr/>
        </p:nvSpPr>
        <p:spPr bwMode="auto">
          <a:xfrm flipV="1">
            <a:off x="3581400" y="5638800"/>
            <a:ext cx="0" cy="533400"/>
          </a:xfrm>
          <a:prstGeom prst="line">
            <a:avLst/>
          </a:prstGeom>
          <a:noFill/>
          <a:ln w="9525">
            <a:solidFill>
              <a:schemeClr val="tx1"/>
            </a:solidFill>
            <a:round/>
            <a:headEnd/>
            <a:tailEnd/>
          </a:ln>
        </p:spPr>
        <p:txBody>
          <a:bodyPr wrap="none" anchor="ctr"/>
          <a:lstStyle/>
          <a:p>
            <a:endParaRPr lang="en-US"/>
          </a:p>
        </p:txBody>
      </p:sp>
      <p:sp>
        <p:nvSpPr>
          <p:cNvPr id="5133" name="Line 13"/>
          <p:cNvSpPr>
            <a:spLocks noChangeShapeType="1"/>
          </p:cNvSpPr>
          <p:nvPr/>
        </p:nvSpPr>
        <p:spPr bwMode="auto">
          <a:xfrm flipV="1">
            <a:off x="4876800" y="5638800"/>
            <a:ext cx="0" cy="533400"/>
          </a:xfrm>
          <a:prstGeom prst="line">
            <a:avLst/>
          </a:prstGeom>
          <a:noFill/>
          <a:ln w="9525">
            <a:solidFill>
              <a:schemeClr val="tx1"/>
            </a:solidFill>
            <a:round/>
            <a:headEnd/>
            <a:tailEnd/>
          </a:ln>
        </p:spPr>
        <p:txBody>
          <a:bodyPr wrap="none" anchor="ctr"/>
          <a:lstStyle/>
          <a:p>
            <a:endParaRPr lang="en-US"/>
          </a:p>
        </p:txBody>
      </p:sp>
      <p:sp>
        <p:nvSpPr>
          <p:cNvPr id="5134" name="Line 14"/>
          <p:cNvSpPr>
            <a:spLocks noChangeShapeType="1"/>
          </p:cNvSpPr>
          <p:nvPr/>
        </p:nvSpPr>
        <p:spPr bwMode="auto">
          <a:xfrm flipV="1">
            <a:off x="5334000" y="5638800"/>
            <a:ext cx="0" cy="533400"/>
          </a:xfrm>
          <a:prstGeom prst="line">
            <a:avLst/>
          </a:prstGeom>
          <a:noFill/>
          <a:ln w="9525">
            <a:solidFill>
              <a:schemeClr val="tx1"/>
            </a:solidFill>
            <a:round/>
            <a:headEnd/>
            <a:tailEnd/>
          </a:ln>
        </p:spPr>
        <p:txBody>
          <a:bodyPr wrap="none" anchor="ctr"/>
          <a:lstStyle/>
          <a:p>
            <a:endParaRPr lang="en-US"/>
          </a:p>
        </p:txBody>
      </p:sp>
      <p:sp>
        <p:nvSpPr>
          <p:cNvPr id="5135" name="Line 15"/>
          <p:cNvSpPr>
            <a:spLocks noChangeShapeType="1"/>
          </p:cNvSpPr>
          <p:nvPr/>
        </p:nvSpPr>
        <p:spPr bwMode="auto">
          <a:xfrm flipV="1">
            <a:off x="5715000" y="5638800"/>
            <a:ext cx="0" cy="533400"/>
          </a:xfrm>
          <a:prstGeom prst="line">
            <a:avLst/>
          </a:prstGeom>
          <a:noFill/>
          <a:ln w="9525">
            <a:solidFill>
              <a:schemeClr val="tx1"/>
            </a:solidFill>
            <a:round/>
            <a:headEnd/>
            <a:tailEnd/>
          </a:ln>
        </p:spPr>
        <p:txBody>
          <a:bodyPr wrap="none" anchor="ctr"/>
          <a:lstStyle/>
          <a:p>
            <a:endParaRPr lang="en-US"/>
          </a:p>
        </p:txBody>
      </p:sp>
      <p:sp>
        <p:nvSpPr>
          <p:cNvPr id="5136" name="Line 16"/>
          <p:cNvSpPr>
            <a:spLocks noChangeShapeType="1"/>
          </p:cNvSpPr>
          <p:nvPr/>
        </p:nvSpPr>
        <p:spPr bwMode="auto">
          <a:xfrm flipV="1">
            <a:off x="6172200" y="5638800"/>
            <a:ext cx="0" cy="533400"/>
          </a:xfrm>
          <a:prstGeom prst="line">
            <a:avLst/>
          </a:prstGeom>
          <a:noFill/>
          <a:ln w="9525">
            <a:solidFill>
              <a:schemeClr val="tx1"/>
            </a:solidFill>
            <a:round/>
            <a:headEnd/>
            <a:tailEnd/>
          </a:ln>
        </p:spPr>
        <p:txBody>
          <a:bodyPr wrap="none" anchor="ctr"/>
          <a:lstStyle/>
          <a:p>
            <a:endParaRPr lang="en-US"/>
          </a:p>
        </p:txBody>
      </p:sp>
      <p:sp>
        <p:nvSpPr>
          <p:cNvPr id="5137" name="Line 17"/>
          <p:cNvSpPr>
            <a:spLocks noChangeShapeType="1"/>
          </p:cNvSpPr>
          <p:nvPr/>
        </p:nvSpPr>
        <p:spPr bwMode="auto">
          <a:xfrm flipV="1">
            <a:off x="6553200" y="5638800"/>
            <a:ext cx="0" cy="533400"/>
          </a:xfrm>
          <a:prstGeom prst="line">
            <a:avLst/>
          </a:prstGeom>
          <a:noFill/>
          <a:ln w="9525">
            <a:solidFill>
              <a:schemeClr val="tx1"/>
            </a:solidFill>
            <a:round/>
            <a:headEnd/>
            <a:tailEnd/>
          </a:ln>
        </p:spPr>
        <p:txBody>
          <a:bodyPr wrap="none" anchor="ctr"/>
          <a:lstStyle/>
          <a:p>
            <a:endParaRPr lang="en-US"/>
          </a:p>
        </p:txBody>
      </p:sp>
      <p:sp>
        <p:nvSpPr>
          <p:cNvPr id="5138" name="Line 18"/>
          <p:cNvSpPr>
            <a:spLocks noChangeShapeType="1"/>
          </p:cNvSpPr>
          <p:nvPr/>
        </p:nvSpPr>
        <p:spPr bwMode="auto">
          <a:xfrm flipV="1">
            <a:off x="6934200" y="5638800"/>
            <a:ext cx="0" cy="533400"/>
          </a:xfrm>
          <a:prstGeom prst="line">
            <a:avLst/>
          </a:prstGeom>
          <a:noFill/>
          <a:ln w="9525">
            <a:solidFill>
              <a:schemeClr val="tx1"/>
            </a:solidFill>
            <a:round/>
            <a:headEnd/>
            <a:tailEnd/>
          </a:ln>
        </p:spPr>
        <p:txBody>
          <a:bodyPr wrap="none" anchor="ctr"/>
          <a:lstStyle/>
          <a:p>
            <a:endParaRPr lang="en-US"/>
          </a:p>
        </p:txBody>
      </p:sp>
      <p:sp>
        <p:nvSpPr>
          <p:cNvPr id="5139" name="Freeform 19"/>
          <p:cNvSpPr>
            <a:spLocks/>
          </p:cNvSpPr>
          <p:nvPr/>
        </p:nvSpPr>
        <p:spPr bwMode="auto">
          <a:xfrm>
            <a:off x="3835400" y="4724400"/>
            <a:ext cx="1473200" cy="838200"/>
          </a:xfrm>
          <a:custGeom>
            <a:avLst/>
            <a:gdLst>
              <a:gd name="T0" fmla="*/ 32 w 928"/>
              <a:gd name="T1" fmla="*/ 0 h 528"/>
              <a:gd name="T2" fmla="*/ 128 w 928"/>
              <a:gd name="T3" fmla="*/ 288 h 528"/>
              <a:gd name="T4" fmla="*/ 800 w 928"/>
              <a:gd name="T5" fmla="*/ 384 h 528"/>
              <a:gd name="T6" fmla="*/ 896 w 928"/>
              <a:gd name="T7" fmla="*/ 528 h 528"/>
              <a:gd name="T8" fmla="*/ 0 60000 65536"/>
              <a:gd name="T9" fmla="*/ 0 60000 65536"/>
              <a:gd name="T10" fmla="*/ 0 60000 65536"/>
              <a:gd name="T11" fmla="*/ 0 60000 65536"/>
              <a:gd name="T12" fmla="*/ 0 w 928"/>
              <a:gd name="T13" fmla="*/ 0 h 528"/>
              <a:gd name="T14" fmla="*/ 928 w 928"/>
              <a:gd name="T15" fmla="*/ 528 h 528"/>
            </a:gdLst>
            <a:ahLst/>
            <a:cxnLst>
              <a:cxn ang="T8">
                <a:pos x="T0" y="T1"/>
              </a:cxn>
              <a:cxn ang="T9">
                <a:pos x="T2" y="T3"/>
              </a:cxn>
              <a:cxn ang="T10">
                <a:pos x="T4" y="T5"/>
              </a:cxn>
              <a:cxn ang="T11">
                <a:pos x="T6" y="T7"/>
              </a:cxn>
            </a:cxnLst>
            <a:rect l="T12" t="T13" r="T14" b="T15"/>
            <a:pathLst>
              <a:path w="928" h="528">
                <a:moveTo>
                  <a:pt x="32" y="0"/>
                </a:moveTo>
                <a:cubicBezTo>
                  <a:pt x="16" y="112"/>
                  <a:pt x="0" y="224"/>
                  <a:pt x="128" y="288"/>
                </a:cubicBezTo>
                <a:cubicBezTo>
                  <a:pt x="256" y="352"/>
                  <a:pt x="672" y="344"/>
                  <a:pt x="800" y="384"/>
                </a:cubicBezTo>
                <a:cubicBezTo>
                  <a:pt x="928" y="424"/>
                  <a:pt x="912" y="476"/>
                  <a:pt x="896" y="528"/>
                </a:cubicBezTo>
              </a:path>
            </a:pathLst>
          </a:custGeom>
          <a:noFill/>
          <a:ln w="9525">
            <a:solidFill>
              <a:schemeClr val="tx1"/>
            </a:solidFill>
            <a:round/>
            <a:headEnd/>
            <a:tailEnd type="triangle" w="med" len="med"/>
          </a:ln>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Turing Machine Details</a:t>
            </a:r>
          </a:p>
        </p:txBody>
      </p:sp>
      <p:sp>
        <p:nvSpPr>
          <p:cNvPr id="6147" name="Rectangle 3"/>
          <p:cNvSpPr>
            <a:spLocks noGrp="1" noChangeArrowheads="1"/>
          </p:cNvSpPr>
          <p:nvPr>
            <p:ph type="body" idx="1"/>
          </p:nvPr>
        </p:nvSpPr>
        <p:spPr/>
        <p:txBody>
          <a:bodyPr>
            <a:normAutofit/>
          </a:bodyPr>
          <a:lstStyle/>
          <a:p>
            <a:pPr eaLnBrk="1" hangingPunct="1">
              <a:lnSpc>
                <a:spcPct val="80000"/>
              </a:lnSpc>
            </a:pPr>
            <a:r>
              <a:rPr lang="en-US" sz="3600" dirty="0" smtClean="0"/>
              <a:t>In one move the TM will:</a:t>
            </a:r>
          </a:p>
          <a:p>
            <a:pPr lvl="1" eaLnBrk="1" hangingPunct="1">
              <a:lnSpc>
                <a:spcPct val="80000"/>
              </a:lnSpc>
            </a:pPr>
            <a:r>
              <a:rPr lang="en-US" sz="3200" dirty="0" smtClean="0"/>
              <a:t>Change state, which may be the same as the current state</a:t>
            </a:r>
          </a:p>
          <a:p>
            <a:pPr lvl="1" eaLnBrk="1" hangingPunct="1">
              <a:lnSpc>
                <a:spcPct val="80000"/>
              </a:lnSpc>
            </a:pPr>
            <a:r>
              <a:rPr lang="en-US" sz="3200" dirty="0" smtClean="0"/>
              <a:t>Write a tape symbol in the current cell, which may be the same as the current symbol</a:t>
            </a:r>
          </a:p>
          <a:p>
            <a:pPr lvl="1" eaLnBrk="1" hangingPunct="1">
              <a:lnSpc>
                <a:spcPct val="80000"/>
              </a:lnSpc>
            </a:pPr>
            <a:r>
              <a:rPr lang="en-US" sz="3200" dirty="0" smtClean="0"/>
              <a:t>Move the tape head left or right one cell</a:t>
            </a:r>
          </a:p>
          <a:p>
            <a:pPr lvl="1" eaLnBrk="1" hangingPunct="1">
              <a:lnSpc>
                <a:spcPct val="80000"/>
              </a:lnSpc>
            </a:pPr>
            <a:r>
              <a:rPr lang="en-US" sz="3200" dirty="0" smtClean="0"/>
              <a:t>The special states for rejecting and accepting take effect immediately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Computation</a:t>
            </a:r>
            <a:endParaRPr lang="en-US" dirty="0"/>
          </a:p>
        </p:txBody>
      </p:sp>
      <p:sp>
        <p:nvSpPr>
          <p:cNvPr id="3" name="Content Placeholder 2"/>
          <p:cNvSpPr>
            <a:spLocks noGrp="1"/>
          </p:cNvSpPr>
          <p:nvPr>
            <p:ph idx="1"/>
          </p:nvPr>
        </p:nvSpPr>
        <p:spPr/>
        <p:txBody>
          <a:bodyPr/>
          <a:lstStyle/>
          <a:p>
            <a:r>
              <a:rPr lang="en-US" dirty="0" smtClean="0"/>
              <a:t>What is possible to compute?</a:t>
            </a:r>
          </a:p>
          <a:p>
            <a:r>
              <a:rPr lang="en-US" dirty="0" smtClean="0"/>
              <a:t>We can prove that there are some problems computers cannot solve</a:t>
            </a:r>
          </a:p>
          <a:p>
            <a:r>
              <a:rPr lang="en-US" dirty="0" smtClean="0"/>
              <a:t>There are some problems computers can theoretically solve, but are intractable (would take too long to compute to be practical)</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a:xfrm>
            <a:off x="457200" y="152400"/>
            <a:ext cx="8305800" cy="1143000"/>
          </a:xfrm>
        </p:spPr>
        <p:txBody>
          <a:bodyPr>
            <a:normAutofit fontScale="90000"/>
          </a:bodyPr>
          <a:lstStyle/>
          <a:p>
            <a:r>
              <a:rPr lang="en-US" dirty="0" smtClean="0"/>
              <a:t>A </a:t>
            </a:r>
            <a:r>
              <a:rPr lang="en-US" dirty="0"/>
              <a:t>Turing machine for incrementing a value</a:t>
            </a:r>
          </a:p>
        </p:txBody>
      </p:sp>
      <p:pic>
        <p:nvPicPr>
          <p:cNvPr id="415747" name="Picture 3" descr="fig12_03"/>
          <p:cNvPicPr>
            <a:picLocks noChangeAspect="1" noChangeArrowheads="1"/>
          </p:cNvPicPr>
          <p:nvPr/>
        </p:nvPicPr>
        <p:blipFill>
          <a:blip r:embed="rId3" cstate="print">
            <a:grayscl/>
          </a:blip>
          <a:srcRect/>
          <a:stretch>
            <a:fillRect/>
          </a:stretch>
        </p:blipFill>
        <p:spPr bwMode="auto">
          <a:xfrm>
            <a:off x="1143000" y="1752600"/>
            <a:ext cx="6948488" cy="2851150"/>
          </a:xfrm>
          <a:prstGeom prst="rect">
            <a:avLst/>
          </a:prstGeom>
          <a:noFill/>
        </p:spPr>
      </p:pic>
      <p:sp>
        <p:nvSpPr>
          <p:cNvPr id="6" name="TextBox 5"/>
          <p:cNvSpPr txBox="1"/>
          <p:nvPr/>
        </p:nvSpPr>
        <p:spPr>
          <a:xfrm>
            <a:off x="3352800" y="3849469"/>
            <a:ext cx="263214" cy="646331"/>
          </a:xfrm>
          <a:prstGeom prst="rect">
            <a:avLst/>
          </a:prstGeom>
          <a:noFill/>
        </p:spPr>
        <p:txBody>
          <a:bodyPr wrap="none" rtlCol="0">
            <a:spAutoFit/>
          </a:bodyPr>
          <a:lstStyle/>
          <a:p>
            <a:r>
              <a:rPr lang="en-US" sz="1200" dirty="0" smtClean="0"/>
              <a:t>0</a:t>
            </a:r>
          </a:p>
          <a:p>
            <a:r>
              <a:rPr lang="en-US" sz="1200" dirty="0" smtClean="0"/>
              <a:t>1</a:t>
            </a:r>
          </a:p>
          <a:p>
            <a:r>
              <a:rPr lang="en-US" sz="1200" dirty="0" smtClean="0"/>
              <a:t>*</a:t>
            </a:r>
            <a:endParaRPr lang="en-US" sz="1200" dirty="0"/>
          </a:p>
        </p:txBody>
      </p:sp>
      <p:cxnSp>
        <p:nvCxnSpPr>
          <p:cNvPr id="8" name="Straight Connector 7"/>
          <p:cNvCxnSpPr/>
          <p:nvPr/>
        </p:nvCxnSpPr>
        <p:spPr>
          <a:xfrm>
            <a:off x="3200400" y="3962400"/>
            <a:ext cx="152400" cy="76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11286" y="4093028"/>
            <a:ext cx="152400" cy="76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smtClean="0"/>
              <a:t>Equivalence of TM’s and Computers</a:t>
            </a:r>
          </a:p>
        </p:txBody>
      </p:sp>
      <p:sp>
        <p:nvSpPr>
          <p:cNvPr id="24579" name="Rectangle 3"/>
          <p:cNvSpPr>
            <a:spLocks noGrp="1" noChangeArrowheads="1"/>
          </p:cNvSpPr>
          <p:nvPr>
            <p:ph type="body" idx="1"/>
          </p:nvPr>
        </p:nvSpPr>
        <p:spPr/>
        <p:txBody>
          <a:bodyPr/>
          <a:lstStyle/>
          <a:p>
            <a:pPr eaLnBrk="1" hangingPunct="1">
              <a:lnSpc>
                <a:spcPct val="90000"/>
              </a:lnSpc>
            </a:pPr>
            <a:r>
              <a:rPr lang="en-US" sz="2800" smtClean="0"/>
              <a:t>In one sense, a real computer has a finite amount of memory, and thus is </a:t>
            </a:r>
            <a:r>
              <a:rPr lang="en-US" sz="2800" b="1" smtClean="0"/>
              <a:t>weaker</a:t>
            </a:r>
            <a:r>
              <a:rPr lang="en-US" sz="2800" smtClean="0"/>
              <a:t> than a TM.</a:t>
            </a:r>
          </a:p>
          <a:p>
            <a:pPr eaLnBrk="1" hangingPunct="1">
              <a:lnSpc>
                <a:spcPct val="90000"/>
              </a:lnSpc>
            </a:pPr>
            <a:r>
              <a:rPr lang="en-US" sz="2800" smtClean="0"/>
              <a:t>But, we can postulate an infinite supply of tapes, disks, or some peripheral storage device to simulate an infinite TM tape.  Additionally, we can assume there is a human operator to mount disks, keep them stacked neatly on the sides of the computer, etc.</a:t>
            </a:r>
          </a:p>
          <a:p>
            <a:pPr eaLnBrk="1" hangingPunct="1">
              <a:lnSpc>
                <a:spcPct val="90000"/>
              </a:lnSpc>
            </a:pPr>
            <a:r>
              <a:rPr lang="en-US" sz="2800" smtClean="0"/>
              <a:t>Need to show both directions, a TM can simulate a computer and that a computer can simulate a TM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Computer Simulate a TM</a:t>
            </a:r>
          </a:p>
        </p:txBody>
      </p:sp>
      <p:sp>
        <p:nvSpPr>
          <p:cNvPr id="25603" name="Rectangle 3"/>
          <p:cNvSpPr>
            <a:spLocks noGrp="1" noChangeArrowheads="1"/>
          </p:cNvSpPr>
          <p:nvPr>
            <p:ph type="body" idx="1"/>
          </p:nvPr>
        </p:nvSpPr>
        <p:spPr/>
        <p:txBody>
          <a:bodyPr/>
          <a:lstStyle/>
          <a:p>
            <a:pPr eaLnBrk="1" hangingPunct="1"/>
            <a:r>
              <a:rPr lang="en-US" sz="2800" smtClean="0"/>
              <a:t>This direction is fairly easy - Given a computer with a modern programming language, certainly, we can write a computer program that emulates the finite control of the TM.  </a:t>
            </a:r>
          </a:p>
          <a:p>
            <a:pPr eaLnBrk="1" hangingPunct="1"/>
            <a:r>
              <a:rPr lang="en-US" sz="2800" smtClean="0"/>
              <a:t>The only issue remains the infinite tape.  Our program must map cells in the tape to storage locations in a disk.  When the disk becomes full, we must be able to map to a different disk in the stack of disks mounted by the human operator.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TM Simulate a Computer</a:t>
            </a:r>
          </a:p>
        </p:txBody>
      </p:sp>
      <p:sp>
        <p:nvSpPr>
          <p:cNvPr id="26627" name="Rectangle 3"/>
          <p:cNvSpPr>
            <a:spLocks noGrp="1" noChangeArrowheads="1"/>
          </p:cNvSpPr>
          <p:nvPr>
            <p:ph type="body" idx="1"/>
          </p:nvPr>
        </p:nvSpPr>
        <p:spPr>
          <a:xfrm>
            <a:off x="457200" y="1676400"/>
            <a:ext cx="8001000" cy="4572000"/>
          </a:xfrm>
        </p:spPr>
        <p:txBody>
          <a:bodyPr/>
          <a:lstStyle/>
          <a:p>
            <a:pPr marL="457200" indent="-457200" eaLnBrk="1" hangingPunct="1">
              <a:lnSpc>
                <a:spcPct val="90000"/>
              </a:lnSpc>
            </a:pPr>
            <a:r>
              <a:rPr lang="en-US" sz="2400" dirty="0" smtClean="0"/>
              <a:t>In this exercise the simulation is performed at the level of stored instructions and accessing words of main memory.</a:t>
            </a:r>
          </a:p>
          <a:p>
            <a:pPr marL="838200" lvl="1" indent="-381000" eaLnBrk="1" hangingPunct="1">
              <a:lnSpc>
                <a:spcPct val="90000"/>
              </a:lnSpc>
            </a:pPr>
            <a:r>
              <a:rPr lang="en-US" sz="2000" dirty="0" smtClean="0"/>
              <a:t>TM has one tape that holds all the used memory locations and their contents.</a:t>
            </a:r>
          </a:p>
          <a:p>
            <a:pPr marL="838200" lvl="1" indent="-381000" eaLnBrk="1" hangingPunct="1">
              <a:lnSpc>
                <a:spcPct val="90000"/>
              </a:lnSpc>
            </a:pPr>
            <a:r>
              <a:rPr lang="en-US" sz="2000" dirty="0" smtClean="0"/>
              <a:t>Other TM tapes hold the program counter, memory address, computer input file, and scratch data.</a:t>
            </a:r>
          </a:p>
          <a:p>
            <a:pPr marL="838200" lvl="1" indent="-381000" eaLnBrk="1" hangingPunct="1">
              <a:lnSpc>
                <a:spcPct val="90000"/>
              </a:lnSpc>
            </a:pPr>
            <a:r>
              <a:rPr lang="en-US" sz="2000" dirty="0" smtClean="0"/>
              <a:t>The computer’s instruction cycle is simulated by:</a:t>
            </a:r>
          </a:p>
          <a:p>
            <a:pPr marL="838200" lvl="1" indent="-381000" eaLnBrk="1" hangingPunct="1">
              <a:lnSpc>
                <a:spcPct val="90000"/>
              </a:lnSpc>
              <a:buFontTx/>
              <a:buAutoNum type="arabicPeriod"/>
            </a:pPr>
            <a:r>
              <a:rPr lang="en-US" sz="2000" dirty="0" smtClean="0"/>
              <a:t> Find the word indicated by the program counter on the memory tape.</a:t>
            </a:r>
          </a:p>
          <a:p>
            <a:pPr marL="838200" lvl="1" indent="-381000" eaLnBrk="1" hangingPunct="1">
              <a:lnSpc>
                <a:spcPct val="90000"/>
              </a:lnSpc>
              <a:buFontTx/>
              <a:buAutoNum type="arabicPeriod"/>
            </a:pPr>
            <a:r>
              <a:rPr lang="en-US" sz="2000" dirty="0" smtClean="0"/>
              <a:t> Examine the instruction code (a finite set of options), and get the contents of any memory words mentioned in the instruction, using the scratch tape. </a:t>
            </a:r>
          </a:p>
          <a:p>
            <a:pPr marL="838200" lvl="1" indent="-381000" eaLnBrk="1" hangingPunct="1">
              <a:lnSpc>
                <a:spcPct val="90000"/>
              </a:lnSpc>
              <a:buFontTx/>
              <a:buAutoNum type="arabicPeriod"/>
            </a:pPr>
            <a:r>
              <a:rPr lang="en-US" sz="2000" dirty="0" smtClean="0"/>
              <a:t> Perform the instruction, changing any words' values as needed, and adding new address-value pairs to the memory tape, if needed.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TM/Computer Equivalence</a:t>
            </a:r>
          </a:p>
        </p:txBody>
      </p:sp>
      <p:sp>
        <p:nvSpPr>
          <p:cNvPr id="27651" name="Rectangle 3"/>
          <p:cNvSpPr>
            <a:spLocks noGrp="1" noChangeArrowheads="1"/>
          </p:cNvSpPr>
          <p:nvPr>
            <p:ph type="body" idx="1"/>
          </p:nvPr>
        </p:nvSpPr>
        <p:spPr>
          <a:xfrm>
            <a:off x="533400" y="1676400"/>
            <a:ext cx="8001000" cy="4495800"/>
          </a:xfrm>
        </p:spPr>
        <p:txBody>
          <a:bodyPr/>
          <a:lstStyle/>
          <a:p>
            <a:pPr eaLnBrk="1" hangingPunct="1">
              <a:lnSpc>
                <a:spcPct val="80000"/>
              </a:lnSpc>
            </a:pPr>
            <a:r>
              <a:rPr lang="en-US" sz="2400" dirty="0" smtClean="0"/>
              <a:t>Anything a computer can do, a TM can do, and vice versa</a:t>
            </a:r>
          </a:p>
          <a:p>
            <a:pPr eaLnBrk="1" hangingPunct="1">
              <a:lnSpc>
                <a:spcPct val="80000"/>
              </a:lnSpc>
            </a:pPr>
            <a:r>
              <a:rPr lang="en-US" sz="2400" dirty="0" smtClean="0"/>
              <a:t>TM is much slower than the computer, though</a:t>
            </a:r>
          </a:p>
          <a:p>
            <a:pPr lvl="1" eaLnBrk="1" hangingPunct="1">
              <a:lnSpc>
                <a:spcPct val="80000"/>
              </a:lnSpc>
            </a:pPr>
            <a:r>
              <a:rPr lang="en-US" sz="2000" dirty="0" smtClean="0"/>
              <a:t>But the difference in speed is polynomial</a:t>
            </a:r>
          </a:p>
          <a:p>
            <a:pPr lvl="1" eaLnBrk="1" hangingPunct="1">
              <a:lnSpc>
                <a:spcPct val="80000"/>
              </a:lnSpc>
            </a:pPr>
            <a:r>
              <a:rPr lang="en-US" sz="2000" dirty="0" smtClean="0"/>
              <a:t>Each step done on the computer can be completed in O(n</a:t>
            </a:r>
            <a:r>
              <a:rPr lang="en-US" sz="2000" baseline="30000" dirty="0" smtClean="0"/>
              <a:t>2</a:t>
            </a:r>
            <a:r>
              <a:rPr lang="en-US" sz="2000" dirty="0" smtClean="0"/>
              <a:t>) steps on the TM</a:t>
            </a:r>
          </a:p>
          <a:p>
            <a:pPr eaLnBrk="1" hangingPunct="1">
              <a:lnSpc>
                <a:spcPct val="80000"/>
              </a:lnSpc>
            </a:pPr>
            <a:r>
              <a:rPr lang="en-US" sz="2400" dirty="0" smtClean="0"/>
              <a:t>While slow, this is key information if we wish to make an analogy to modern computers. Anything that we can prove using Turing machines translates to modern computers with a polynomial time transformation. </a:t>
            </a:r>
          </a:p>
          <a:p>
            <a:pPr eaLnBrk="1" hangingPunct="1">
              <a:lnSpc>
                <a:spcPct val="80000"/>
              </a:lnSpc>
            </a:pPr>
            <a:r>
              <a:rPr lang="en-US" sz="2400" dirty="0" smtClean="0"/>
              <a:t>Whenever we talk about defining algorithms to solve problems, we can equivalently talk about how to construct a TM to solve the problem.  If a TM cannot be built to solve a particular problem, then it means our modern computer cannot solve the problem either.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r>
              <a:rPr lang="en-US">
                <a:solidFill>
                  <a:schemeClr val="folHlink"/>
                </a:solidFill>
              </a:rPr>
              <a:t>Church-Turing Thesis</a:t>
            </a:r>
          </a:p>
        </p:txBody>
      </p:sp>
      <p:sp>
        <p:nvSpPr>
          <p:cNvPr id="432131" name="Rectangle 3"/>
          <p:cNvSpPr>
            <a:spLocks noGrp="1" noChangeArrowheads="1"/>
          </p:cNvSpPr>
          <p:nvPr>
            <p:ph type="body" idx="1"/>
          </p:nvPr>
        </p:nvSpPr>
        <p:spPr/>
        <p:txBody>
          <a:bodyPr/>
          <a:lstStyle/>
          <a:p>
            <a:r>
              <a:rPr lang="en-US"/>
              <a:t>The functions that are computable by a Turing machine are exactly the functions that can be computed by any algorithmic means.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a:solidFill>
                  <a:schemeClr val="folHlink"/>
                </a:solidFill>
              </a:rPr>
              <a:t>Universal Programming Language</a:t>
            </a:r>
          </a:p>
        </p:txBody>
      </p:sp>
      <p:sp>
        <p:nvSpPr>
          <p:cNvPr id="433155" name="Rectangle 3"/>
          <p:cNvSpPr>
            <a:spLocks noGrp="1" noChangeArrowheads="1"/>
          </p:cNvSpPr>
          <p:nvPr>
            <p:ph type="body" idx="1"/>
          </p:nvPr>
        </p:nvSpPr>
        <p:spPr/>
        <p:txBody>
          <a:bodyPr/>
          <a:lstStyle/>
          <a:p>
            <a:pPr>
              <a:buFont typeface="Times" pitchFamily="71" charset="0"/>
              <a:buNone/>
            </a:pPr>
            <a:r>
              <a:rPr lang="en-US"/>
              <a:t>A language with which a solution to any computable function can be expressed</a:t>
            </a:r>
          </a:p>
          <a:p>
            <a:pPr lvl="1"/>
            <a:r>
              <a:rPr lang="en-US"/>
              <a:t>Examples: “Bare Bones” and most popular programming languages</a:t>
            </a:r>
          </a:p>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n-US">
                <a:solidFill>
                  <a:schemeClr val="folHlink"/>
                </a:solidFill>
              </a:rPr>
              <a:t>The Bare Bones Language</a:t>
            </a:r>
          </a:p>
        </p:txBody>
      </p:sp>
      <p:sp>
        <p:nvSpPr>
          <p:cNvPr id="434179" name="Rectangle 3"/>
          <p:cNvSpPr>
            <a:spLocks noGrp="1" noChangeArrowheads="1"/>
          </p:cNvSpPr>
          <p:nvPr>
            <p:ph type="body" idx="1"/>
          </p:nvPr>
        </p:nvSpPr>
        <p:spPr/>
        <p:txBody>
          <a:bodyPr/>
          <a:lstStyle/>
          <a:p>
            <a:r>
              <a:rPr lang="en-US"/>
              <a:t>Bare Bones is a simple, yet universal language.</a:t>
            </a:r>
          </a:p>
          <a:p>
            <a:r>
              <a:rPr lang="en-US"/>
              <a:t>Statements</a:t>
            </a:r>
          </a:p>
          <a:p>
            <a:pPr lvl="1"/>
            <a:r>
              <a:rPr lang="en-US" b="1">
                <a:latin typeface="Courier New" pitchFamily="49" charset="0"/>
              </a:rPr>
              <a:t>clear </a:t>
            </a:r>
            <a:r>
              <a:rPr lang="en-US" b="1" i="1">
                <a:latin typeface="Courier New" pitchFamily="49" charset="0"/>
              </a:rPr>
              <a:t>name</a:t>
            </a:r>
            <a:r>
              <a:rPr lang="en-US" b="1">
                <a:latin typeface="Courier New" pitchFamily="49" charset="0"/>
              </a:rPr>
              <a:t>;</a:t>
            </a:r>
          </a:p>
          <a:p>
            <a:pPr lvl="1"/>
            <a:r>
              <a:rPr lang="en-US" b="1">
                <a:latin typeface="Courier New" pitchFamily="49" charset="0"/>
              </a:rPr>
              <a:t>incr </a:t>
            </a:r>
            <a:r>
              <a:rPr lang="en-US" b="1" i="1">
                <a:latin typeface="Courier New" pitchFamily="49" charset="0"/>
              </a:rPr>
              <a:t>name</a:t>
            </a:r>
            <a:r>
              <a:rPr lang="en-US" b="1">
                <a:latin typeface="Courier New" pitchFamily="49" charset="0"/>
              </a:rPr>
              <a:t>;</a:t>
            </a:r>
          </a:p>
          <a:p>
            <a:pPr lvl="1"/>
            <a:r>
              <a:rPr lang="en-US" b="1">
                <a:latin typeface="Courier New" pitchFamily="49" charset="0"/>
              </a:rPr>
              <a:t>decr </a:t>
            </a:r>
            <a:r>
              <a:rPr lang="en-US" b="1" i="1">
                <a:latin typeface="Courier New" pitchFamily="49" charset="0"/>
              </a:rPr>
              <a:t>name</a:t>
            </a:r>
            <a:r>
              <a:rPr lang="en-US" b="1">
                <a:latin typeface="Courier New" pitchFamily="49" charset="0"/>
              </a:rPr>
              <a:t>;</a:t>
            </a:r>
          </a:p>
          <a:p>
            <a:pPr lvl="1"/>
            <a:r>
              <a:rPr lang="en-US" b="1">
                <a:latin typeface="Courier New" pitchFamily="49" charset="0"/>
              </a:rPr>
              <a:t>while </a:t>
            </a:r>
            <a:r>
              <a:rPr lang="en-US" b="1" i="1">
                <a:latin typeface="Courier New" pitchFamily="49" charset="0"/>
              </a:rPr>
              <a:t>name</a:t>
            </a:r>
            <a:r>
              <a:rPr lang="en-US" b="1">
                <a:latin typeface="Courier New" pitchFamily="49" charset="0"/>
              </a:rPr>
              <a:t> not 0 do; </a:t>
            </a:r>
            <a:r>
              <a:rPr lang="en-US" b="1">
                <a:latin typeface="Arial"/>
              </a:rPr>
              <a:t>…</a:t>
            </a:r>
            <a:r>
              <a:rPr lang="en-US" b="1">
                <a:latin typeface="Courier New" pitchFamily="49" charset="0"/>
              </a:rPr>
              <a:t> end</a:t>
            </a:r>
            <a:r>
              <a:rPr lang="en-US" b="1"/>
              <a:t>;</a:t>
            </a: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457200" y="152400"/>
            <a:ext cx="8382000" cy="1143000"/>
          </a:xfrm>
        </p:spPr>
        <p:txBody>
          <a:bodyPr>
            <a:normAutofit fontScale="90000"/>
          </a:bodyPr>
          <a:lstStyle/>
          <a:p>
            <a:r>
              <a:rPr lang="en-US" dirty="0" smtClean="0"/>
              <a:t>A </a:t>
            </a:r>
            <a:r>
              <a:rPr lang="en-US" dirty="0"/>
              <a:t>Bare Bones program for computing </a:t>
            </a:r>
            <a:r>
              <a:rPr lang="en-US" dirty="0" smtClean="0"/>
              <a:t>  </a:t>
            </a:r>
            <a:r>
              <a:rPr lang="en-US" b="0" dirty="0" smtClean="0">
                <a:latin typeface="Courier" pitchFamily="71" charset="0"/>
              </a:rPr>
              <a:t>X</a:t>
            </a:r>
            <a:r>
              <a:rPr lang="en-US" dirty="0" smtClean="0"/>
              <a:t> </a:t>
            </a:r>
            <a:r>
              <a:rPr lang="en-US" dirty="0" smtClean="0">
                <a:sym typeface="Symbol"/>
              </a:rPr>
              <a:t></a:t>
            </a:r>
            <a:r>
              <a:rPr lang="en-US" dirty="0" smtClean="0"/>
              <a:t> </a:t>
            </a:r>
            <a:r>
              <a:rPr lang="en-US" b="0" dirty="0">
                <a:latin typeface="Courier" pitchFamily="71" charset="0"/>
              </a:rPr>
              <a:t>Y</a:t>
            </a:r>
            <a:endParaRPr lang="en-US" dirty="0"/>
          </a:p>
        </p:txBody>
      </p:sp>
      <p:pic>
        <p:nvPicPr>
          <p:cNvPr id="416771" name="Picture 3" descr="fig12_04"/>
          <p:cNvPicPr>
            <a:picLocks noChangeAspect="1" noChangeArrowheads="1"/>
          </p:cNvPicPr>
          <p:nvPr/>
        </p:nvPicPr>
        <p:blipFill>
          <a:blip r:embed="rId3" cstate="print"/>
          <a:srcRect/>
          <a:stretch>
            <a:fillRect/>
          </a:stretch>
        </p:blipFill>
        <p:spPr bwMode="auto">
          <a:xfrm>
            <a:off x="2819400" y="1676400"/>
            <a:ext cx="3494088" cy="44958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a:xfrm>
            <a:off x="457200" y="381000"/>
            <a:ext cx="8305800" cy="1143000"/>
          </a:xfrm>
        </p:spPr>
        <p:txBody>
          <a:bodyPr/>
          <a:lstStyle/>
          <a:p>
            <a:r>
              <a:rPr lang="en-US" sz="3400" dirty="0" smtClean="0"/>
              <a:t>A </a:t>
            </a:r>
            <a:r>
              <a:rPr lang="en-US" sz="3400" dirty="0"/>
              <a:t>Bare Bones implementation of the instruction “copy Today to Tomorrow”</a:t>
            </a:r>
            <a:endParaRPr lang="en-US" b="0" dirty="0">
              <a:solidFill>
                <a:srgbClr val="000000"/>
              </a:solidFill>
            </a:endParaRPr>
          </a:p>
        </p:txBody>
      </p:sp>
      <p:pic>
        <p:nvPicPr>
          <p:cNvPr id="417795" name="Picture 3" descr="fig12_05"/>
          <p:cNvPicPr>
            <a:picLocks noChangeAspect="1" noChangeArrowheads="1"/>
          </p:cNvPicPr>
          <p:nvPr/>
        </p:nvPicPr>
        <p:blipFill>
          <a:blip r:embed="rId3" cstate="print"/>
          <a:srcRect/>
          <a:stretch>
            <a:fillRect/>
          </a:stretch>
        </p:blipFill>
        <p:spPr bwMode="auto">
          <a:xfrm>
            <a:off x="2438400" y="2209800"/>
            <a:ext cx="4160838" cy="39893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sz="4000" dirty="0" smtClean="0"/>
              <a:t>Automata Theory</a:t>
            </a:r>
            <a:endParaRPr lang="en-US" sz="4000" dirty="0"/>
          </a:p>
        </p:txBody>
      </p:sp>
      <p:sp>
        <p:nvSpPr>
          <p:cNvPr id="6147" name="Rectangle 3"/>
          <p:cNvSpPr>
            <a:spLocks noGrp="1" noChangeArrowheads="1"/>
          </p:cNvSpPr>
          <p:nvPr>
            <p:ph type="body" idx="1"/>
          </p:nvPr>
        </p:nvSpPr>
        <p:spPr>
          <a:xfrm>
            <a:off x="685800" y="1600200"/>
            <a:ext cx="7924800" cy="4724400"/>
          </a:xfrm>
        </p:spPr>
        <p:txBody>
          <a:bodyPr/>
          <a:lstStyle/>
          <a:p>
            <a:pPr>
              <a:lnSpc>
                <a:spcPct val="90000"/>
              </a:lnSpc>
            </a:pPr>
            <a:r>
              <a:rPr lang="en-US" sz="2400" dirty="0"/>
              <a:t>The study of abstract computing devices, or “machines.”  </a:t>
            </a:r>
          </a:p>
          <a:p>
            <a:pPr>
              <a:lnSpc>
                <a:spcPct val="90000"/>
              </a:lnSpc>
            </a:pPr>
            <a:r>
              <a:rPr lang="en-US" sz="2400" dirty="0"/>
              <a:t>Days before digital computers</a:t>
            </a:r>
          </a:p>
          <a:p>
            <a:pPr lvl="1">
              <a:lnSpc>
                <a:spcPct val="90000"/>
              </a:lnSpc>
            </a:pPr>
            <a:r>
              <a:rPr lang="en-US" sz="2000" dirty="0"/>
              <a:t>What is possible to compute with an abstract machine</a:t>
            </a:r>
          </a:p>
          <a:p>
            <a:pPr lvl="1">
              <a:lnSpc>
                <a:spcPct val="90000"/>
              </a:lnSpc>
            </a:pPr>
            <a:r>
              <a:rPr lang="en-US" sz="2000" dirty="0"/>
              <a:t>Seminal work by Alan Turing</a:t>
            </a:r>
          </a:p>
          <a:p>
            <a:pPr>
              <a:lnSpc>
                <a:spcPct val="90000"/>
              </a:lnSpc>
            </a:pPr>
            <a:r>
              <a:rPr lang="en-US" sz="2400" dirty="0"/>
              <a:t>Why is this useful?   </a:t>
            </a:r>
          </a:p>
          <a:p>
            <a:pPr lvl="1">
              <a:lnSpc>
                <a:spcPct val="90000"/>
              </a:lnSpc>
            </a:pPr>
            <a:r>
              <a:rPr lang="en-US" sz="2000" dirty="0"/>
              <a:t>Direct application to creating compilers, programming languages, designing applications.  </a:t>
            </a:r>
          </a:p>
          <a:p>
            <a:pPr lvl="1">
              <a:lnSpc>
                <a:spcPct val="90000"/>
              </a:lnSpc>
            </a:pPr>
            <a:r>
              <a:rPr lang="en-US" sz="2000" dirty="0"/>
              <a:t>Formal framework to analyze new types of computing devices, e.g. </a:t>
            </a:r>
            <a:r>
              <a:rPr lang="en-US" sz="2000" dirty="0" err="1"/>
              <a:t>biocomputers</a:t>
            </a:r>
            <a:r>
              <a:rPr lang="en-US" sz="2000" dirty="0"/>
              <a:t> or quantum computers.  </a:t>
            </a:r>
          </a:p>
          <a:p>
            <a:pPr>
              <a:lnSpc>
                <a:spcPct val="90000"/>
              </a:lnSpc>
            </a:pPr>
            <a:r>
              <a:rPr lang="en-US" sz="2400" dirty="0" smtClean="0"/>
              <a:t>Covers simple to powerful computing “devices”</a:t>
            </a:r>
          </a:p>
          <a:p>
            <a:pPr lvl="1">
              <a:lnSpc>
                <a:spcPct val="90000"/>
              </a:lnSpc>
            </a:pPr>
            <a:r>
              <a:rPr lang="en-US" sz="2000" dirty="0" smtClean="0"/>
              <a:t>Finite state automaton</a:t>
            </a:r>
          </a:p>
          <a:p>
            <a:pPr lvl="1">
              <a:lnSpc>
                <a:spcPct val="90000"/>
              </a:lnSpc>
            </a:pPr>
            <a:r>
              <a:rPr lang="en-US" sz="2000" dirty="0" smtClean="0"/>
              <a:t>Grammars</a:t>
            </a:r>
          </a:p>
          <a:p>
            <a:pPr lvl="1">
              <a:lnSpc>
                <a:spcPct val="90000"/>
              </a:lnSpc>
            </a:pPr>
            <a:r>
              <a:rPr lang="en-US" sz="2000" dirty="0" smtClean="0"/>
              <a:t>Turing Machine</a:t>
            </a: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a:solidFill>
                  <a:schemeClr val="folHlink"/>
                </a:solidFill>
              </a:rPr>
              <a:t>The Halting Problem</a:t>
            </a:r>
          </a:p>
        </p:txBody>
      </p:sp>
      <p:sp>
        <p:nvSpPr>
          <p:cNvPr id="435203" name="Rectangle 3"/>
          <p:cNvSpPr>
            <a:spLocks noGrp="1" noChangeArrowheads="1"/>
          </p:cNvSpPr>
          <p:nvPr>
            <p:ph type="body" idx="1"/>
          </p:nvPr>
        </p:nvSpPr>
        <p:spPr/>
        <p:txBody>
          <a:bodyPr/>
          <a:lstStyle/>
          <a:p>
            <a:r>
              <a:rPr lang="en-US" dirty="0"/>
              <a:t>Given the encoded version of any program, return 1 if the program is self-terminating, or 0 if the program is not</a:t>
            </a:r>
            <a:r>
              <a:rPr lang="en-US" dirty="0" smtClean="0"/>
              <a:t>.</a:t>
            </a:r>
          </a:p>
          <a:p>
            <a:endParaRPr lang="en-US" dirty="0" smtClean="0"/>
          </a:p>
          <a:p>
            <a:r>
              <a:rPr lang="en-US" dirty="0" smtClean="0"/>
              <a:t>First thought:  Run the program to see if it halts or not.   Problem?</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Halting Tester</a:t>
            </a:r>
          </a:p>
        </p:txBody>
      </p:sp>
      <p:sp>
        <p:nvSpPr>
          <p:cNvPr id="43011" name="Rectangle 13"/>
          <p:cNvSpPr>
            <a:spLocks noChangeArrowheads="1"/>
          </p:cNvSpPr>
          <p:nvPr/>
        </p:nvSpPr>
        <p:spPr bwMode="auto">
          <a:xfrm>
            <a:off x="2895600" y="3124200"/>
            <a:ext cx="2590800" cy="990600"/>
          </a:xfrm>
          <a:prstGeom prst="rect">
            <a:avLst/>
          </a:prstGeom>
          <a:noFill/>
          <a:ln w="9525">
            <a:solidFill>
              <a:schemeClr val="tx1"/>
            </a:solidFill>
            <a:miter lim="800000"/>
            <a:headEnd/>
            <a:tailEnd/>
          </a:ln>
        </p:spPr>
        <p:txBody>
          <a:bodyPr wrap="none" anchor="ctr"/>
          <a:lstStyle/>
          <a:p>
            <a:pPr algn="ctr"/>
            <a:r>
              <a:rPr lang="en-US" dirty="0"/>
              <a:t>H</a:t>
            </a:r>
          </a:p>
          <a:p>
            <a:pPr algn="ctr"/>
            <a:r>
              <a:rPr lang="en-US" dirty="0" smtClean="0"/>
              <a:t>Halting </a:t>
            </a:r>
            <a:r>
              <a:rPr lang="en-US" dirty="0"/>
              <a:t>tester</a:t>
            </a:r>
          </a:p>
        </p:txBody>
      </p:sp>
      <p:sp>
        <p:nvSpPr>
          <p:cNvPr id="43013" name="Line 15"/>
          <p:cNvSpPr>
            <a:spLocks noChangeShapeType="1"/>
          </p:cNvSpPr>
          <p:nvPr/>
        </p:nvSpPr>
        <p:spPr bwMode="auto">
          <a:xfrm>
            <a:off x="1905000" y="3581399"/>
            <a:ext cx="990600" cy="111125"/>
          </a:xfrm>
          <a:prstGeom prst="line">
            <a:avLst/>
          </a:prstGeom>
          <a:noFill/>
          <a:ln w="9525">
            <a:solidFill>
              <a:schemeClr val="tx1"/>
            </a:solidFill>
            <a:round/>
            <a:headEnd/>
            <a:tailEnd type="triangle" w="med" len="med"/>
          </a:ln>
        </p:spPr>
        <p:txBody>
          <a:bodyPr wrap="none" anchor="ctr"/>
          <a:lstStyle/>
          <a:p>
            <a:endParaRPr lang="en-US"/>
          </a:p>
        </p:txBody>
      </p:sp>
      <p:sp>
        <p:nvSpPr>
          <p:cNvPr id="43015" name="Text Box 17"/>
          <p:cNvSpPr txBox="1">
            <a:spLocks noChangeArrowheads="1"/>
          </p:cNvSpPr>
          <p:nvPr/>
        </p:nvSpPr>
        <p:spPr bwMode="auto">
          <a:xfrm>
            <a:off x="1600200" y="3352800"/>
            <a:ext cx="354013" cy="457200"/>
          </a:xfrm>
          <a:prstGeom prst="rect">
            <a:avLst/>
          </a:prstGeom>
          <a:noFill/>
          <a:ln w="9525">
            <a:noFill/>
            <a:miter lim="800000"/>
            <a:headEnd/>
            <a:tailEnd/>
          </a:ln>
        </p:spPr>
        <p:txBody>
          <a:bodyPr wrap="none">
            <a:spAutoFit/>
          </a:bodyPr>
          <a:lstStyle/>
          <a:p>
            <a:r>
              <a:rPr lang="en-US" dirty="0"/>
              <a:t>P</a:t>
            </a:r>
          </a:p>
        </p:txBody>
      </p:sp>
      <p:sp>
        <p:nvSpPr>
          <p:cNvPr id="43016" name="Line 18"/>
          <p:cNvSpPr>
            <a:spLocks noChangeShapeType="1"/>
          </p:cNvSpPr>
          <p:nvPr/>
        </p:nvSpPr>
        <p:spPr bwMode="auto">
          <a:xfrm flipV="1">
            <a:off x="5486400" y="3352800"/>
            <a:ext cx="533400" cy="228600"/>
          </a:xfrm>
          <a:prstGeom prst="line">
            <a:avLst/>
          </a:prstGeom>
          <a:noFill/>
          <a:ln w="9525">
            <a:solidFill>
              <a:schemeClr val="tx1"/>
            </a:solidFill>
            <a:round/>
            <a:headEnd/>
            <a:tailEnd type="triangle" w="med" len="med"/>
          </a:ln>
        </p:spPr>
        <p:txBody>
          <a:bodyPr wrap="none" anchor="ctr"/>
          <a:lstStyle/>
          <a:p>
            <a:endParaRPr lang="en-US"/>
          </a:p>
        </p:txBody>
      </p:sp>
      <p:sp>
        <p:nvSpPr>
          <p:cNvPr id="43017" name="Line 19"/>
          <p:cNvSpPr>
            <a:spLocks noChangeShapeType="1"/>
          </p:cNvSpPr>
          <p:nvPr/>
        </p:nvSpPr>
        <p:spPr bwMode="auto">
          <a:xfrm>
            <a:off x="5486400" y="3657600"/>
            <a:ext cx="533400" cy="304800"/>
          </a:xfrm>
          <a:prstGeom prst="line">
            <a:avLst/>
          </a:prstGeom>
          <a:noFill/>
          <a:ln w="9525">
            <a:solidFill>
              <a:schemeClr val="tx1"/>
            </a:solidFill>
            <a:round/>
            <a:headEnd/>
            <a:tailEnd type="triangle" w="med" len="med"/>
          </a:ln>
        </p:spPr>
        <p:txBody>
          <a:bodyPr wrap="none" anchor="ctr"/>
          <a:lstStyle/>
          <a:p>
            <a:endParaRPr lang="en-US"/>
          </a:p>
        </p:txBody>
      </p:sp>
      <p:sp>
        <p:nvSpPr>
          <p:cNvPr id="43018" name="Text Box 20"/>
          <p:cNvSpPr txBox="1">
            <a:spLocks noChangeArrowheads="1"/>
          </p:cNvSpPr>
          <p:nvPr/>
        </p:nvSpPr>
        <p:spPr bwMode="auto">
          <a:xfrm>
            <a:off x="6172200" y="2895600"/>
            <a:ext cx="1048172" cy="369332"/>
          </a:xfrm>
          <a:prstGeom prst="rect">
            <a:avLst/>
          </a:prstGeom>
          <a:noFill/>
          <a:ln w="9525">
            <a:noFill/>
            <a:miter lim="800000"/>
            <a:headEnd/>
            <a:tailEnd/>
          </a:ln>
        </p:spPr>
        <p:txBody>
          <a:bodyPr wrap="none">
            <a:spAutoFit/>
          </a:bodyPr>
          <a:lstStyle/>
          <a:p>
            <a:r>
              <a:rPr lang="en-US" dirty="0" smtClean="0"/>
              <a:t>Yes, halts</a:t>
            </a:r>
            <a:endParaRPr lang="en-US" dirty="0"/>
          </a:p>
        </p:txBody>
      </p:sp>
      <p:sp>
        <p:nvSpPr>
          <p:cNvPr id="43019" name="Text Box 21"/>
          <p:cNvSpPr txBox="1">
            <a:spLocks noChangeArrowheads="1"/>
          </p:cNvSpPr>
          <p:nvPr/>
        </p:nvSpPr>
        <p:spPr bwMode="auto">
          <a:xfrm>
            <a:off x="6156325" y="3698875"/>
            <a:ext cx="1682512" cy="369332"/>
          </a:xfrm>
          <a:prstGeom prst="rect">
            <a:avLst/>
          </a:prstGeom>
          <a:noFill/>
          <a:ln w="9525">
            <a:noFill/>
            <a:miter lim="800000"/>
            <a:headEnd/>
            <a:tailEnd/>
          </a:ln>
        </p:spPr>
        <p:txBody>
          <a:bodyPr wrap="none">
            <a:spAutoFit/>
          </a:bodyPr>
          <a:lstStyle/>
          <a:p>
            <a:r>
              <a:rPr lang="en-US" dirty="0" smtClean="0"/>
              <a:t>No, doesn’t halt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Halting Tester (2)</a:t>
            </a:r>
          </a:p>
        </p:txBody>
      </p:sp>
      <p:sp>
        <p:nvSpPr>
          <p:cNvPr id="43011" name="Rectangle 13"/>
          <p:cNvSpPr>
            <a:spLocks noChangeArrowheads="1"/>
          </p:cNvSpPr>
          <p:nvPr/>
        </p:nvSpPr>
        <p:spPr bwMode="auto">
          <a:xfrm>
            <a:off x="2209800" y="3048000"/>
            <a:ext cx="2590800" cy="990600"/>
          </a:xfrm>
          <a:prstGeom prst="rect">
            <a:avLst/>
          </a:prstGeom>
          <a:noFill/>
          <a:ln w="9525">
            <a:solidFill>
              <a:schemeClr val="tx1"/>
            </a:solidFill>
            <a:miter lim="800000"/>
            <a:headEnd/>
            <a:tailEnd/>
          </a:ln>
        </p:spPr>
        <p:txBody>
          <a:bodyPr wrap="none" anchor="ctr"/>
          <a:lstStyle/>
          <a:p>
            <a:pPr algn="ctr"/>
            <a:r>
              <a:rPr lang="en-US" dirty="0" smtClean="0"/>
              <a:t>H</a:t>
            </a:r>
            <a:endParaRPr lang="en-US" dirty="0"/>
          </a:p>
          <a:p>
            <a:pPr algn="ctr"/>
            <a:r>
              <a:rPr lang="en-US" dirty="0" smtClean="0"/>
              <a:t>Halting </a:t>
            </a:r>
            <a:r>
              <a:rPr lang="en-US" dirty="0"/>
              <a:t>tester</a:t>
            </a:r>
          </a:p>
        </p:txBody>
      </p:sp>
      <p:sp>
        <p:nvSpPr>
          <p:cNvPr id="43013" name="Line 15"/>
          <p:cNvSpPr>
            <a:spLocks noChangeShapeType="1"/>
          </p:cNvSpPr>
          <p:nvPr/>
        </p:nvSpPr>
        <p:spPr bwMode="auto">
          <a:xfrm>
            <a:off x="1219200" y="3505199"/>
            <a:ext cx="990600" cy="111125"/>
          </a:xfrm>
          <a:prstGeom prst="line">
            <a:avLst/>
          </a:prstGeom>
          <a:noFill/>
          <a:ln w="9525">
            <a:solidFill>
              <a:schemeClr val="tx1"/>
            </a:solidFill>
            <a:round/>
            <a:headEnd/>
            <a:tailEnd type="triangle" w="med" len="med"/>
          </a:ln>
        </p:spPr>
        <p:txBody>
          <a:bodyPr wrap="none" anchor="ctr"/>
          <a:lstStyle/>
          <a:p>
            <a:endParaRPr lang="en-US"/>
          </a:p>
        </p:txBody>
      </p:sp>
      <p:sp>
        <p:nvSpPr>
          <p:cNvPr id="43015" name="Text Box 17"/>
          <p:cNvSpPr txBox="1">
            <a:spLocks noChangeArrowheads="1"/>
          </p:cNvSpPr>
          <p:nvPr/>
        </p:nvSpPr>
        <p:spPr bwMode="auto">
          <a:xfrm>
            <a:off x="914400" y="3276600"/>
            <a:ext cx="354013" cy="457200"/>
          </a:xfrm>
          <a:prstGeom prst="rect">
            <a:avLst/>
          </a:prstGeom>
          <a:noFill/>
          <a:ln w="9525">
            <a:noFill/>
            <a:miter lim="800000"/>
            <a:headEnd/>
            <a:tailEnd/>
          </a:ln>
        </p:spPr>
        <p:txBody>
          <a:bodyPr wrap="none">
            <a:spAutoFit/>
          </a:bodyPr>
          <a:lstStyle/>
          <a:p>
            <a:r>
              <a:rPr lang="en-US" dirty="0"/>
              <a:t>P</a:t>
            </a:r>
          </a:p>
        </p:txBody>
      </p:sp>
      <p:sp>
        <p:nvSpPr>
          <p:cNvPr id="43016" name="Line 18"/>
          <p:cNvSpPr>
            <a:spLocks noChangeShapeType="1"/>
          </p:cNvSpPr>
          <p:nvPr/>
        </p:nvSpPr>
        <p:spPr bwMode="auto">
          <a:xfrm flipV="1">
            <a:off x="4800600" y="3276600"/>
            <a:ext cx="533400" cy="228600"/>
          </a:xfrm>
          <a:prstGeom prst="line">
            <a:avLst/>
          </a:prstGeom>
          <a:noFill/>
          <a:ln w="9525">
            <a:solidFill>
              <a:schemeClr val="tx1"/>
            </a:solidFill>
            <a:round/>
            <a:headEnd/>
            <a:tailEnd type="triangle" w="med" len="med"/>
          </a:ln>
        </p:spPr>
        <p:txBody>
          <a:bodyPr wrap="none" anchor="ctr"/>
          <a:lstStyle/>
          <a:p>
            <a:endParaRPr lang="en-US"/>
          </a:p>
        </p:txBody>
      </p:sp>
      <p:sp>
        <p:nvSpPr>
          <p:cNvPr id="43017" name="Line 19"/>
          <p:cNvSpPr>
            <a:spLocks noChangeShapeType="1"/>
          </p:cNvSpPr>
          <p:nvPr/>
        </p:nvSpPr>
        <p:spPr bwMode="auto">
          <a:xfrm>
            <a:off x="4800600" y="3581400"/>
            <a:ext cx="609600" cy="1219200"/>
          </a:xfrm>
          <a:prstGeom prst="line">
            <a:avLst/>
          </a:prstGeom>
          <a:noFill/>
          <a:ln w="9525">
            <a:solidFill>
              <a:schemeClr val="tx1"/>
            </a:solidFill>
            <a:round/>
            <a:headEnd/>
            <a:tailEnd type="triangle" w="med" len="med"/>
          </a:ln>
        </p:spPr>
        <p:txBody>
          <a:bodyPr wrap="none" anchor="ctr"/>
          <a:lstStyle/>
          <a:p>
            <a:endParaRPr lang="en-US"/>
          </a:p>
        </p:txBody>
      </p:sp>
      <p:sp>
        <p:nvSpPr>
          <p:cNvPr id="43018" name="Text Box 20"/>
          <p:cNvSpPr txBox="1">
            <a:spLocks noChangeArrowheads="1"/>
          </p:cNvSpPr>
          <p:nvPr/>
        </p:nvSpPr>
        <p:spPr bwMode="auto">
          <a:xfrm>
            <a:off x="5410200" y="3048000"/>
            <a:ext cx="1048172" cy="369332"/>
          </a:xfrm>
          <a:prstGeom prst="rect">
            <a:avLst/>
          </a:prstGeom>
          <a:noFill/>
          <a:ln w="9525">
            <a:noFill/>
            <a:miter lim="800000"/>
            <a:headEnd/>
            <a:tailEnd/>
          </a:ln>
        </p:spPr>
        <p:txBody>
          <a:bodyPr wrap="none">
            <a:spAutoFit/>
          </a:bodyPr>
          <a:lstStyle/>
          <a:p>
            <a:r>
              <a:rPr lang="en-US" dirty="0" smtClean="0"/>
              <a:t>Yes, halts</a:t>
            </a:r>
            <a:endParaRPr lang="en-US" dirty="0"/>
          </a:p>
        </p:txBody>
      </p:sp>
      <p:sp>
        <p:nvSpPr>
          <p:cNvPr id="43019" name="Text Box 21"/>
          <p:cNvSpPr txBox="1">
            <a:spLocks noChangeArrowheads="1"/>
          </p:cNvSpPr>
          <p:nvPr/>
        </p:nvSpPr>
        <p:spPr bwMode="auto">
          <a:xfrm>
            <a:off x="5334000" y="4800600"/>
            <a:ext cx="1682512" cy="369332"/>
          </a:xfrm>
          <a:prstGeom prst="rect">
            <a:avLst/>
          </a:prstGeom>
          <a:noFill/>
          <a:ln w="9525">
            <a:noFill/>
            <a:miter lim="800000"/>
            <a:headEnd/>
            <a:tailEnd/>
          </a:ln>
        </p:spPr>
        <p:txBody>
          <a:bodyPr wrap="none">
            <a:spAutoFit/>
          </a:bodyPr>
          <a:lstStyle/>
          <a:p>
            <a:r>
              <a:rPr lang="en-US" dirty="0" smtClean="0"/>
              <a:t>No, doesn’t halt</a:t>
            </a:r>
            <a:endParaRPr lang="en-US" dirty="0"/>
          </a:p>
        </p:txBody>
      </p:sp>
      <p:sp>
        <p:nvSpPr>
          <p:cNvPr id="10" name="Rectangle 9"/>
          <p:cNvSpPr/>
          <p:nvPr/>
        </p:nvSpPr>
        <p:spPr>
          <a:xfrm>
            <a:off x="914400" y="1600200"/>
            <a:ext cx="7010400" cy="646331"/>
          </a:xfrm>
          <a:prstGeom prst="rect">
            <a:avLst/>
          </a:prstGeom>
        </p:spPr>
        <p:txBody>
          <a:bodyPr wrap="square">
            <a:spAutoFit/>
          </a:bodyPr>
          <a:lstStyle/>
          <a:p>
            <a:r>
              <a:rPr lang="en-US" dirty="0" smtClean="0"/>
              <a:t>Next we modify H to a new program H1 that acts like H, but when H prints “Yes, halts”, H1 enters an infinite loop</a:t>
            </a:r>
          </a:p>
        </p:txBody>
      </p:sp>
      <p:sp>
        <p:nvSpPr>
          <p:cNvPr id="11" name="Rectangle 13"/>
          <p:cNvSpPr>
            <a:spLocks noChangeArrowheads="1"/>
          </p:cNvSpPr>
          <p:nvPr/>
        </p:nvSpPr>
        <p:spPr bwMode="auto">
          <a:xfrm>
            <a:off x="2209800" y="2667000"/>
            <a:ext cx="5105400" cy="1981200"/>
          </a:xfrm>
          <a:prstGeom prst="rect">
            <a:avLst/>
          </a:prstGeom>
          <a:noFill/>
          <a:ln w="9525">
            <a:solidFill>
              <a:schemeClr val="tx1"/>
            </a:solidFill>
            <a:miter lim="800000"/>
            <a:headEnd/>
            <a:tailEnd/>
          </a:ln>
        </p:spPr>
        <p:txBody>
          <a:bodyPr wrap="none" anchor="ctr"/>
          <a:lstStyle/>
          <a:p>
            <a:pPr algn="ctr"/>
            <a:endParaRPr lang="en-US" dirty="0"/>
          </a:p>
        </p:txBody>
      </p:sp>
      <p:sp>
        <p:nvSpPr>
          <p:cNvPr id="12" name="Rectangle 11"/>
          <p:cNvSpPr/>
          <p:nvPr/>
        </p:nvSpPr>
        <p:spPr>
          <a:xfrm>
            <a:off x="4419600" y="2667000"/>
            <a:ext cx="604653" cy="369332"/>
          </a:xfrm>
          <a:prstGeom prst="rect">
            <a:avLst/>
          </a:prstGeom>
        </p:spPr>
        <p:txBody>
          <a:bodyPr wrap="none">
            <a:spAutoFit/>
          </a:bodyPr>
          <a:lstStyle/>
          <a:p>
            <a:r>
              <a:rPr lang="en-US" dirty="0" smtClean="0"/>
              <a:t>  H1 </a:t>
            </a:r>
            <a:endParaRPr lang="en-US" dirty="0"/>
          </a:p>
        </p:txBody>
      </p:sp>
      <p:sp>
        <p:nvSpPr>
          <p:cNvPr id="13" name="Line 18"/>
          <p:cNvSpPr>
            <a:spLocks noChangeShapeType="1"/>
          </p:cNvSpPr>
          <p:nvPr/>
        </p:nvSpPr>
        <p:spPr bwMode="auto">
          <a:xfrm>
            <a:off x="6400800" y="3276600"/>
            <a:ext cx="0" cy="533400"/>
          </a:xfrm>
          <a:prstGeom prst="line">
            <a:avLst/>
          </a:prstGeom>
          <a:noFill/>
          <a:ln w="9525">
            <a:solidFill>
              <a:schemeClr val="tx1"/>
            </a:solidFill>
            <a:round/>
            <a:headEnd/>
            <a:tailEnd type="triangle" w="med" len="med"/>
          </a:ln>
        </p:spPr>
        <p:txBody>
          <a:bodyPr wrap="none" anchor="ctr"/>
          <a:lstStyle/>
          <a:p>
            <a:endParaRPr lang="en-US"/>
          </a:p>
        </p:txBody>
      </p:sp>
      <p:sp>
        <p:nvSpPr>
          <p:cNvPr id="14" name="Text Box 20"/>
          <p:cNvSpPr txBox="1">
            <a:spLocks noChangeArrowheads="1"/>
          </p:cNvSpPr>
          <p:nvPr/>
        </p:nvSpPr>
        <p:spPr bwMode="auto">
          <a:xfrm>
            <a:off x="5867400" y="3886200"/>
            <a:ext cx="1367041" cy="369332"/>
          </a:xfrm>
          <a:prstGeom prst="rect">
            <a:avLst/>
          </a:prstGeom>
          <a:noFill/>
          <a:ln w="9525">
            <a:noFill/>
            <a:miter lim="800000"/>
            <a:headEnd/>
            <a:tailEnd/>
          </a:ln>
        </p:spPr>
        <p:txBody>
          <a:bodyPr wrap="none">
            <a:spAutoFit/>
          </a:bodyPr>
          <a:lstStyle/>
          <a:p>
            <a:r>
              <a:rPr lang="en-US" dirty="0" smtClean="0"/>
              <a:t>Infinite Loop</a:t>
            </a:r>
            <a:endParaRPr lang="en-US" dirty="0"/>
          </a:p>
        </p:txBody>
      </p:sp>
      <p:cxnSp>
        <p:nvCxnSpPr>
          <p:cNvPr id="16" name="Elbow Connector 15"/>
          <p:cNvCxnSpPr>
            <a:stCxn id="14" idx="3"/>
            <a:endCxn id="14" idx="1"/>
          </p:cNvCxnSpPr>
          <p:nvPr/>
        </p:nvCxnSpPr>
        <p:spPr>
          <a:xfrm flipH="1">
            <a:off x="5867400" y="4070866"/>
            <a:ext cx="1367041" cy="1588"/>
          </a:xfrm>
          <a:prstGeom prst="bentConnector5">
            <a:avLst>
              <a:gd name="adj1" fmla="val -274"/>
              <a:gd name="adj2" fmla="val 26024307"/>
              <a:gd name="adj3" fmla="val 116722"/>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288925"/>
            <a:ext cx="7772400" cy="1143000"/>
          </a:xfrm>
        </p:spPr>
        <p:txBody>
          <a:bodyPr/>
          <a:lstStyle/>
          <a:p>
            <a:pPr eaLnBrk="1" hangingPunct="1"/>
            <a:r>
              <a:rPr lang="en-US" dirty="0" smtClean="0"/>
              <a:t>Halting Tester (3)</a:t>
            </a:r>
          </a:p>
        </p:txBody>
      </p:sp>
      <p:sp>
        <p:nvSpPr>
          <p:cNvPr id="46083" name="Rectangle 3"/>
          <p:cNvSpPr>
            <a:spLocks noGrp="1" noChangeArrowheads="1"/>
          </p:cNvSpPr>
          <p:nvPr>
            <p:ph type="body" idx="1"/>
          </p:nvPr>
        </p:nvSpPr>
        <p:spPr>
          <a:xfrm>
            <a:off x="685800" y="1660525"/>
            <a:ext cx="7772400" cy="4114800"/>
          </a:xfrm>
        </p:spPr>
        <p:txBody>
          <a:bodyPr/>
          <a:lstStyle/>
          <a:p>
            <a:pPr eaLnBrk="1" hangingPunct="1"/>
            <a:r>
              <a:rPr lang="en-US" sz="2000" dirty="0" smtClean="0"/>
              <a:t>However, H1 cannot exist. If it did, what would H1(H1 ) do?</a:t>
            </a:r>
          </a:p>
          <a:p>
            <a:pPr eaLnBrk="1" hangingPunct="1"/>
            <a:r>
              <a:rPr lang="en-US" sz="2000" dirty="0" smtClean="0"/>
              <a:t>That is, we give H1 as input to itself:</a:t>
            </a:r>
          </a:p>
        </p:txBody>
      </p:sp>
      <p:sp>
        <p:nvSpPr>
          <p:cNvPr id="46091" name="Text Box 11"/>
          <p:cNvSpPr txBox="1">
            <a:spLocks noChangeArrowheads="1"/>
          </p:cNvSpPr>
          <p:nvPr/>
        </p:nvSpPr>
        <p:spPr bwMode="auto">
          <a:xfrm>
            <a:off x="365125" y="4556125"/>
            <a:ext cx="8245475" cy="1938992"/>
          </a:xfrm>
          <a:prstGeom prst="rect">
            <a:avLst/>
          </a:prstGeom>
          <a:noFill/>
          <a:ln w="9525">
            <a:noFill/>
            <a:miter lim="800000"/>
            <a:headEnd/>
            <a:tailEnd/>
          </a:ln>
        </p:spPr>
        <p:txBody>
          <a:bodyPr>
            <a:spAutoFit/>
          </a:bodyPr>
          <a:lstStyle/>
          <a:p>
            <a:r>
              <a:rPr lang="en-US" sz="2000" dirty="0"/>
              <a:t>If </a:t>
            </a:r>
            <a:r>
              <a:rPr lang="en-US" sz="2000" dirty="0" smtClean="0"/>
              <a:t>H1 </a:t>
            </a:r>
            <a:r>
              <a:rPr lang="en-US" sz="2000" dirty="0"/>
              <a:t>on the left </a:t>
            </a:r>
            <a:r>
              <a:rPr lang="en-US" sz="2000" dirty="0" smtClean="0"/>
              <a:t>halts, </a:t>
            </a:r>
            <a:r>
              <a:rPr lang="en-US" sz="2000" dirty="0"/>
              <a:t>then </a:t>
            </a:r>
            <a:r>
              <a:rPr lang="en-US" sz="2000" dirty="0" smtClean="0"/>
              <a:t>H1 </a:t>
            </a:r>
            <a:r>
              <a:rPr lang="en-US" sz="2000" dirty="0"/>
              <a:t>given </a:t>
            </a:r>
            <a:r>
              <a:rPr lang="en-US" sz="2000" dirty="0" smtClean="0"/>
              <a:t>H1 </a:t>
            </a:r>
            <a:r>
              <a:rPr lang="en-US" sz="2000" dirty="0"/>
              <a:t>as input will </a:t>
            </a:r>
            <a:r>
              <a:rPr lang="en-US" sz="2000" dirty="0" smtClean="0"/>
              <a:t>enter an infinite loop and not halt, in which case it should output that it doesn’t halt.  </a:t>
            </a:r>
            <a:r>
              <a:rPr lang="en-US" sz="2000" dirty="0"/>
              <a:t>But we just supposed that </a:t>
            </a:r>
            <a:r>
              <a:rPr lang="en-US" sz="2000" dirty="0" smtClean="0"/>
              <a:t>H1 is supposed to halt.</a:t>
            </a:r>
            <a:endParaRPr lang="en-US" sz="2000" dirty="0"/>
          </a:p>
          <a:p>
            <a:endParaRPr lang="en-US" sz="2000" dirty="0"/>
          </a:p>
          <a:p>
            <a:r>
              <a:rPr lang="en-US" sz="2000" dirty="0"/>
              <a:t>The situation is paradoxical and we conclude that </a:t>
            </a:r>
            <a:r>
              <a:rPr lang="en-US" sz="2000" dirty="0" smtClean="0"/>
              <a:t>H1 </a:t>
            </a:r>
            <a:r>
              <a:rPr lang="en-US" sz="2000" dirty="0"/>
              <a:t>cannot exist and this problem is </a:t>
            </a:r>
            <a:r>
              <a:rPr lang="en-US" sz="2000" b="1" dirty="0" err="1"/>
              <a:t>undecidable</a:t>
            </a:r>
            <a:r>
              <a:rPr lang="en-US" sz="2000" dirty="0"/>
              <a:t>.</a:t>
            </a:r>
          </a:p>
        </p:txBody>
      </p:sp>
      <p:sp>
        <p:nvSpPr>
          <p:cNvPr id="12" name="Rectangle 13"/>
          <p:cNvSpPr>
            <a:spLocks noChangeArrowheads="1"/>
          </p:cNvSpPr>
          <p:nvPr/>
        </p:nvSpPr>
        <p:spPr bwMode="auto">
          <a:xfrm>
            <a:off x="2739572" y="2881086"/>
            <a:ext cx="1973943" cy="754743"/>
          </a:xfrm>
          <a:prstGeom prst="rect">
            <a:avLst/>
          </a:prstGeom>
          <a:noFill/>
          <a:ln w="9525">
            <a:solidFill>
              <a:schemeClr val="tx1"/>
            </a:solidFill>
            <a:miter lim="800000"/>
            <a:headEnd/>
            <a:tailEnd/>
          </a:ln>
        </p:spPr>
        <p:txBody>
          <a:bodyPr wrap="none" anchor="ctr"/>
          <a:lstStyle/>
          <a:p>
            <a:pPr algn="ctr"/>
            <a:r>
              <a:rPr lang="en-US" sz="1000" dirty="0" smtClean="0"/>
              <a:t>H</a:t>
            </a:r>
            <a:endParaRPr lang="en-US" sz="1000" dirty="0"/>
          </a:p>
          <a:p>
            <a:pPr algn="ctr"/>
            <a:r>
              <a:rPr lang="en-US" sz="1000" dirty="0" smtClean="0"/>
              <a:t>Halting </a:t>
            </a:r>
            <a:r>
              <a:rPr lang="en-US" sz="1000" dirty="0"/>
              <a:t>tester</a:t>
            </a:r>
          </a:p>
        </p:txBody>
      </p:sp>
      <p:sp>
        <p:nvSpPr>
          <p:cNvPr id="13" name="Line 15"/>
          <p:cNvSpPr>
            <a:spLocks noChangeShapeType="1"/>
          </p:cNvSpPr>
          <p:nvPr/>
        </p:nvSpPr>
        <p:spPr bwMode="auto">
          <a:xfrm>
            <a:off x="1984829" y="3229428"/>
            <a:ext cx="754743" cy="84667"/>
          </a:xfrm>
          <a:prstGeom prst="line">
            <a:avLst/>
          </a:prstGeom>
          <a:noFill/>
          <a:ln w="9525">
            <a:solidFill>
              <a:schemeClr val="tx1"/>
            </a:solidFill>
            <a:round/>
            <a:headEnd/>
            <a:tailEnd type="triangle" w="med" len="med"/>
          </a:ln>
        </p:spPr>
        <p:txBody>
          <a:bodyPr wrap="none" anchor="ctr"/>
          <a:lstStyle/>
          <a:p>
            <a:endParaRPr lang="en-US" sz="1000"/>
          </a:p>
        </p:txBody>
      </p:sp>
      <p:sp>
        <p:nvSpPr>
          <p:cNvPr id="14" name="Text Box 17"/>
          <p:cNvSpPr txBox="1">
            <a:spLocks noChangeArrowheads="1"/>
          </p:cNvSpPr>
          <p:nvPr/>
        </p:nvSpPr>
        <p:spPr bwMode="auto">
          <a:xfrm>
            <a:off x="1676400" y="3124200"/>
            <a:ext cx="330540" cy="246221"/>
          </a:xfrm>
          <a:prstGeom prst="rect">
            <a:avLst/>
          </a:prstGeom>
          <a:noFill/>
          <a:ln w="9525">
            <a:noFill/>
            <a:miter lim="800000"/>
            <a:headEnd/>
            <a:tailEnd/>
          </a:ln>
        </p:spPr>
        <p:txBody>
          <a:bodyPr wrap="none">
            <a:spAutoFit/>
          </a:bodyPr>
          <a:lstStyle/>
          <a:p>
            <a:r>
              <a:rPr lang="en-US" sz="1000" dirty="0" smtClean="0"/>
              <a:t>H1</a:t>
            </a:r>
            <a:endParaRPr lang="en-US" sz="1000" dirty="0"/>
          </a:p>
        </p:txBody>
      </p:sp>
      <p:sp>
        <p:nvSpPr>
          <p:cNvPr id="15" name="Line 18"/>
          <p:cNvSpPr>
            <a:spLocks noChangeShapeType="1"/>
          </p:cNvSpPr>
          <p:nvPr/>
        </p:nvSpPr>
        <p:spPr bwMode="auto">
          <a:xfrm flipV="1">
            <a:off x="4713515" y="3055257"/>
            <a:ext cx="406400" cy="174171"/>
          </a:xfrm>
          <a:prstGeom prst="line">
            <a:avLst/>
          </a:prstGeom>
          <a:noFill/>
          <a:ln w="9525">
            <a:solidFill>
              <a:schemeClr val="tx1"/>
            </a:solidFill>
            <a:round/>
            <a:headEnd/>
            <a:tailEnd type="triangle" w="med" len="med"/>
          </a:ln>
        </p:spPr>
        <p:txBody>
          <a:bodyPr wrap="none" anchor="ctr"/>
          <a:lstStyle/>
          <a:p>
            <a:endParaRPr lang="en-US" sz="1000"/>
          </a:p>
        </p:txBody>
      </p:sp>
      <p:sp>
        <p:nvSpPr>
          <p:cNvPr id="16" name="Line 19"/>
          <p:cNvSpPr>
            <a:spLocks noChangeShapeType="1"/>
          </p:cNvSpPr>
          <p:nvPr/>
        </p:nvSpPr>
        <p:spPr bwMode="auto">
          <a:xfrm>
            <a:off x="4713515" y="3287486"/>
            <a:ext cx="464457" cy="928914"/>
          </a:xfrm>
          <a:prstGeom prst="line">
            <a:avLst/>
          </a:prstGeom>
          <a:noFill/>
          <a:ln w="9525">
            <a:solidFill>
              <a:schemeClr val="tx1"/>
            </a:solidFill>
            <a:round/>
            <a:headEnd/>
            <a:tailEnd type="triangle" w="med" len="med"/>
          </a:ln>
        </p:spPr>
        <p:txBody>
          <a:bodyPr wrap="none" anchor="ctr"/>
          <a:lstStyle/>
          <a:p>
            <a:endParaRPr lang="en-US" sz="1000"/>
          </a:p>
        </p:txBody>
      </p:sp>
      <p:sp>
        <p:nvSpPr>
          <p:cNvPr id="17" name="Text Box 20"/>
          <p:cNvSpPr txBox="1">
            <a:spLocks noChangeArrowheads="1"/>
          </p:cNvSpPr>
          <p:nvPr/>
        </p:nvSpPr>
        <p:spPr bwMode="auto">
          <a:xfrm>
            <a:off x="5177971" y="2881086"/>
            <a:ext cx="671979" cy="246221"/>
          </a:xfrm>
          <a:prstGeom prst="rect">
            <a:avLst/>
          </a:prstGeom>
          <a:noFill/>
          <a:ln w="9525">
            <a:noFill/>
            <a:miter lim="800000"/>
            <a:headEnd/>
            <a:tailEnd/>
          </a:ln>
        </p:spPr>
        <p:txBody>
          <a:bodyPr wrap="none">
            <a:spAutoFit/>
          </a:bodyPr>
          <a:lstStyle/>
          <a:p>
            <a:r>
              <a:rPr lang="en-US" sz="1000" dirty="0" smtClean="0"/>
              <a:t>Yes, halts</a:t>
            </a:r>
            <a:endParaRPr lang="en-US" sz="1000" dirty="0"/>
          </a:p>
        </p:txBody>
      </p:sp>
      <p:sp>
        <p:nvSpPr>
          <p:cNvPr id="18" name="Text Box 21"/>
          <p:cNvSpPr txBox="1">
            <a:spLocks noChangeArrowheads="1"/>
          </p:cNvSpPr>
          <p:nvPr/>
        </p:nvSpPr>
        <p:spPr bwMode="auto">
          <a:xfrm>
            <a:off x="5119914" y="4216400"/>
            <a:ext cx="1016625" cy="246221"/>
          </a:xfrm>
          <a:prstGeom prst="rect">
            <a:avLst/>
          </a:prstGeom>
          <a:noFill/>
          <a:ln w="9525">
            <a:noFill/>
            <a:miter lim="800000"/>
            <a:headEnd/>
            <a:tailEnd/>
          </a:ln>
        </p:spPr>
        <p:txBody>
          <a:bodyPr wrap="none">
            <a:spAutoFit/>
          </a:bodyPr>
          <a:lstStyle/>
          <a:p>
            <a:r>
              <a:rPr lang="en-US" sz="1000" dirty="0" smtClean="0"/>
              <a:t>No, doesn’t halt</a:t>
            </a:r>
            <a:endParaRPr lang="en-US" sz="1000" dirty="0"/>
          </a:p>
        </p:txBody>
      </p:sp>
      <p:sp>
        <p:nvSpPr>
          <p:cNvPr id="19" name="Rectangle 13"/>
          <p:cNvSpPr>
            <a:spLocks noChangeArrowheads="1"/>
          </p:cNvSpPr>
          <p:nvPr/>
        </p:nvSpPr>
        <p:spPr bwMode="auto">
          <a:xfrm>
            <a:off x="2739572" y="2590800"/>
            <a:ext cx="3889829" cy="1509486"/>
          </a:xfrm>
          <a:prstGeom prst="rect">
            <a:avLst/>
          </a:prstGeom>
          <a:noFill/>
          <a:ln w="9525">
            <a:solidFill>
              <a:schemeClr val="tx1"/>
            </a:solidFill>
            <a:miter lim="800000"/>
            <a:headEnd/>
            <a:tailEnd/>
          </a:ln>
        </p:spPr>
        <p:txBody>
          <a:bodyPr wrap="none" anchor="ctr"/>
          <a:lstStyle/>
          <a:p>
            <a:pPr algn="ctr"/>
            <a:endParaRPr lang="en-US" sz="1000" dirty="0"/>
          </a:p>
        </p:txBody>
      </p:sp>
      <p:sp>
        <p:nvSpPr>
          <p:cNvPr id="20" name="Rectangle 19"/>
          <p:cNvSpPr/>
          <p:nvPr/>
        </p:nvSpPr>
        <p:spPr>
          <a:xfrm>
            <a:off x="4423229" y="2590800"/>
            <a:ext cx="417102" cy="246221"/>
          </a:xfrm>
          <a:prstGeom prst="rect">
            <a:avLst/>
          </a:prstGeom>
        </p:spPr>
        <p:txBody>
          <a:bodyPr wrap="none">
            <a:spAutoFit/>
          </a:bodyPr>
          <a:lstStyle/>
          <a:p>
            <a:r>
              <a:rPr lang="en-US" sz="1000" dirty="0" smtClean="0"/>
              <a:t>  H1 </a:t>
            </a:r>
            <a:endParaRPr lang="en-US" sz="1000" dirty="0"/>
          </a:p>
        </p:txBody>
      </p:sp>
      <p:sp>
        <p:nvSpPr>
          <p:cNvPr id="21" name="Line 18"/>
          <p:cNvSpPr>
            <a:spLocks noChangeShapeType="1"/>
          </p:cNvSpPr>
          <p:nvPr/>
        </p:nvSpPr>
        <p:spPr bwMode="auto">
          <a:xfrm>
            <a:off x="5932715" y="3055257"/>
            <a:ext cx="0" cy="406400"/>
          </a:xfrm>
          <a:prstGeom prst="line">
            <a:avLst/>
          </a:prstGeom>
          <a:noFill/>
          <a:ln w="9525">
            <a:solidFill>
              <a:schemeClr val="tx1"/>
            </a:solidFill>
            <a:round/>
            <a:headEnd/>
            <a:tailEnd type="triangle" w="med" len="med"/>
          </a:ln>
        </p:spPr>
        <p:txBody>
          <a:bodyPr wrap="none" anchor="ctr"/>
          <a:lstStyle/>
          <a:p>
            <a:endParaRPr lang="en-US" sz="1000"/>
          </a:p>
        </p:txBody>
      </p:sp>
      <p:sp>
        <p:nvSpPr>
          <p:cNvPr id="22" name="Text Box 20"/>
          <p:cNvSpPr txBox="1">
            <a:spLocks noChangeArrowheads="1"/>
          </p:cNvSpPr>
          <p:nvPr/>
        </p:nvSpPr>
        <p:spPr bwMode="auto">
          <a:xfrm>
            <a:off x="5526314" y="3519714"/>
            <a:ext cx="840295" cy="246221"/>
          </a:xfrm>
          <a:prstGeom prst="rect">
            <a:avLst/>
          </a:prstGeom>
          <a:noFill/>
          <a:ln w="9525">
            <a:noFill/>
            <a:miter lim="800000"/>
            <a:headEnd/>
            <a:tailEnd/>
          </a:ln>
        </p:spPr>
        <p:txBody>
          <a:bodyPr wrap="none">
            <a:spAutoFit/>
          </a:bodyPr>
          <a:lstStyle/>
          <a:p>
            <a:r>
              <a:rPr lang="en-US" sz="1000" dirty="0" smtClean="0"/>
              <a:t>Infinite Loop</a:t>
            </a:r>
            <a:endParaRPr lang="en-US" sz="1000" dirty="0"/>
          </a:p>
        </p:txBody>
      </p:sp>
      <p:cxnSp>
        <p:nvCxnSpPr>
          <p:cNvPr id="23" name="Elbow Connector 15"/>
          <p:cNvCxnSpPr>
            <a:stCxn id="22" idx="3"/>
            <a:endCxn id="22" idx="1"/>
          </p:cNvCxnSpPr>
          <p:nvPr/>
        </p:nvCxnSpPr>
        <p:spPr>
          <a:xfrm flipH="1">
            <a:off x="5526314" y="3642825"/>
            <a:ext cx="840295" cy="1588"/>
          </a:xfrm>
          <a:prstGeom prst="bentConnector5">
            <a:avLst>
              <a:gd name="adj1" fmla="val -27205"/>
              <a:gd name="adj2" fmla="val 22148048"/>
              <a:gd name="adj3" fmla="val 127205"/>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a:xfrm>
            <a:off x="457200" y="0"/>
            <a:ext cx="8305800" cy="1143000"/>
          </a:xfrm>
        </p:spPr>
        <p:txBody>
          <a:bodyPr>
            <a:normAutofit/>
          </a:bodyPr>
          <a:lstStyle/>
          <a:p>
            <a:r>
              <a:rPr lang="en-US" dirty="0" smtClean="0"/>
              <a:t>The Halting program is unsolvable</a:t>
            </a:r>
            <a:endParaRPr lang="en-US" dirty="0"/>
          </a:p>
        </p:txBody>
      </p:sp>
      <p:pic>
        <p:nvPicPr>
          <p:cNvPr id="419843" name="Picture 3" descr="fig12_07"/>
          <p:cNvPicPr>
            <a:picLocks noChangeAspect="1" noChangeArrowheads="1"/>
          </p:cNvPicPr>
          <p:nvPr/>
        </p:nvPicPr>
        <p:blipFill>
          <a:blip r:embed="rId3" cstate="print">
            <a:grayscl/>
          </a:blip>
          <a:srcRect/>
          <a:stretch>
            <a:fillRect/>
          </a:stretch>
        </p:blipFill>
        <p:spPr bwMode="auto">
          <a:xfrm>
            <a:off x="1600200" y="1066800"/>
            <a:ext cx="5486400" cy="54864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title"/>
          </p:nvPr>
        </p:nvSpPr>
        <p:spPr/>
        <p:txBody>
          <a:bodyPr/>
          <a:lstStyle/>
          <a:p>
            <a:r>
              <a:rPr lang="en-US">
                <a:solidFill>
                  <a:schemeClr val="folHlink"/>
                </a:solidFill>
              </a:rPr>
              <a:t>Complexity of Problems</a:t>
            </a:r>
          </a:p>
        </p:txBody>
      </p:sp>
      <p:sp>
        <p:nvSpPr>
          <p:cNvPr id="436227" name="Rectangle 3"/>
          <p:cNvSpPr>
            <a:spLocks noGrp="1" noChangeArrowheads="1"/>
          </p:cNvSpPr>
          <p:nvPr>
            <p:ph type="body" idx="1"/>
          </p:nvPr>
        </p:nvSpPr>
        <p:spPr/>
        <p:txBody>
          <a:bodyPr>
            <a:normAutofit fontScale="85000" lnSpcReduction="20000"/>
          </a:bodyPr>
          <a:lstStyle/>
          <a:p>
            <a:pPr>
              <a:lnSpc>
                <a:spcPct val="90000"/>
              </a:lnSpc>
            </a:pPr>
            <a:r>
              <a:rPr lang="en-US" b="1" dirty="0"/>
              <a:t>Time Complexity:</a:t>
            </a:r>
            <a:r>
              <a:rPr lang="en-US" dirty="0"/>
              <a:t> The number of instruction executions required</a:t>
            </a:r>
          </a:p>
          <a:p>
            <a:pPr lvl="1">
              <a:lnSpc>
                <a:spcPct val="90000"/>
              </a:lnSpc>
            </a:pPr>
            <a:r>
              <a:rPr lang="en-US" dirty="0"/>
              <a:t>Unless otherwise noted, “complexity” means “time complexity</a:t>
            </a:r>
            <a:r>
              <a:rPr lang="en-US" dirty="0" smtClean="0"/>
              <a:t>.”</a:t>
            </a:r>
          </a:p>
          <a:p>
            <a:pPr>
              <a:lnSpc>
                <a:spcPct val="90000"/>
              </a:lnSpc>
            </a:pPr>
            <a:r>
              <a:rPr lang="en-US" dirty="0" smtClean="0"/>
              <a:t>Theta or Big-O notation</a:t>
            </a:r>
          </a:p>
          <a:p>
            <a:pPr lvl="1">
              <a:lnSpc>
                <a:spcPct val="90000"/>
              </a:lnSpc>
            </a:pPr>
            <a:r>
              <a:rPr lang="en-US" dirty="0" smtClean="0"/>
              <a:t>A </a:t>
            </a:r>
            <a:r>
              <a:rPr lang="en-US" dirty="0"/>
              <a:t>problem is in class </a:t>
            </a:r>
            <a:r>
              <a:rPr lang="en-US" dirty="0" smtClean="0">
                <a:latin typeface="Symbol" pitchFamily="18" charset="2"/>
              </a:rPr>
              <a:t>Q</a:t>
            </a:r>
            <a:r>
              <a:rPr lang="en-US" dirty="0" smtClean="0"/>
              <a:t>(f(n</a:t>
            </a:r>
            <a:r>
              <a:rPr lang="en-US" dirty="0"/>
              <a:t>)) if it can be solved </a:t>
            </a:r>
            <a:r>
              <a:rPr lang="en-US" dirty="0" smtClean="0"/>
              <a:t>in some number of steps proportional to f(n)</a:t>
            </a:r>
            <a:endParaRPr lang="en-US" dirty="0"/>
          </a:p>
          <a:p>
            <a:pPr marL="742950" lvl="2" indent="-342900">
              <a:lnSpc>
                <a:spcPct val="90000"/>
              </a:lnSpc>
            </a:pPr>
            <a:r>
              <a:rPr lang="en-US" sz="2800" dirty="0" smtClean="0"/>
              <a:t>A problem is in class </a:t>
            </a:r>
            <a:r>
              <a:rPr lang="en-US" sz="2800" dirty="0" smtClean="0">
                <a:latin typeface="Symbol" pitchFamily="18" charset="2"/>
              </a:rPr>
              <a:t>O</a:t>
            </a:r>
            <a:r>
              <a:rPr lang="en-US" sz="2800" dirty="0" smtClean="0"/>
              <a:t>(f(n)) if it can be solved in some number of steps proportional or less than f(n);  i.e. f(n) is an upper bound</a:t>
            </a:r>
          </a:p>
          <a:p>
            <a:pPr marL="342900" lvl="1" indent="-342900">
              <a:lnSpc>
                <a:spcPct val="90000"/>
              </a:lnSpc>
            </a:pPr>
            <a:r>
              <a:rPr lang="en-US" sz="3200" dirty="0" smtClean="0"/>
              <a:t>Examples</a:t>
            </a:r>
          </a:p>
          <a:p>
            <a:pPr marL="742950" lvl="2" indent="-342900">
              <a:lnSpc>
                <a:spcPct val="90000"/>
              </a:lnSpc>
            </a:pPr>
            <a:r>
              <a:rPr lang="en-US" dirty="0" smtClean="0"/>
              <a:t>Sequential search is </a:t>
            </a:r>
            <a:r>
              <a:rPr lang="en-US" dirty="0" smtClean="0">
                <a:latin typeface="Symbol" pitchFamily="18" charset="2"/>
              </a:rPr>
              <a:t>Q</a:t>
            </a:r>
            <a:r>
              <a:rPr lang="en-US" dirty="0" smtClean="0"/>
              <a:t>(n)</a:t>
            </a:r>
          </a:p>
          <a:p>
            <a:pPr marL="742950" lvl="2" indent="-342900">
              <a:lnSpc>
                <a:spcPct val="90000"/>
              </a:lnSpc>
            </a:pPr>
            <a:r>
              <a:rPr lang="en-US" dirty="0" smtClean="0"/>
              <a:t>Binary search is </a:t>
            </a:r>
            <a:r>
              <a:rPr lang="en-US" dirty="0" smtClean="0">
                <a:latin typeface="Symbol" pitchFamily="18" charset="2"/>
              </a:rPr>
              <a:t>Q</a:t>
            </a:r>
            <a:r>
              <a:rPr lang="en-US" dirty="0" smtClean="0"/>
              <a:t>(</a:t>
            </a:r>
            <a:r>
              <a:rPr lang="en-US" dirty="0" err="1" smtClean="0"/>
              <a:t>lg</a:t>
            </a:r>
            <a:r>
              <a:rPr lang="en-US" dirty="0" smtClean="0"/>
              <a:t> n)</a:t>
            </a:r>
          </a:p>
          <a:p>
            <a:pPr marL="742950" lvl="2" indent="-342900">
              <a:lnSpc>
                <a:spcPct val="90000"/>
              </a:lnSpc>
            </a:pPr>
            <a:r>
              <a:rPr lang="en-US" dirty="0" smtClean="0"/>
              <a:t>Insertion Sort is </a:t>
            </a:r>
            <a:r>
              <a:rPr lang="en-US" dirty="0" smtClean="0">
                <a:latin typeface="Symbol" pitchFamily="18" charset="2"/>
              </a:rPr>
              <a:t>O</a:t>
            </a:r>
            <a:r>
              <a:rPr lang="en-US" dirty="0" smtClean="0"/>
              <a:t>(n</a:t>
            </a:r>
            <a:r>
              <a:rPr lang="en-US" baseline="30000" dirty="0" smtClean="0"/>
              <a:t>2</a:t>
            </a:r>
            <a:r>
              <a:rPr lang="en-US" dirty="0" smtClean="0"/>
              <a:t>)</a:t>
            </a:r>
          </a:p>
          <a:p>
            <a:pPr>
              <a:lnSpc>
                <a:spcPct val="90000"/>
              </a:lnSpc>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a:xfrm>
            <a:off x="457200" y="457200"/>
            <a:ext cx="8305800" cy="1143000"/>
          </a:xfrm>
        </p:spPr>
        <p:txBody>
          <a:bodyPr>
            <a:normAutofit fontScale="90000"/>
          </a:bodyPr>
          <a:lstStyle/>
          <a:p>
            <a:r>
              <a:rPr lang="en-US" dirty="0" smtClean="0"/>
              <a:t>Graphs </a:t>
            </a:r>
            <a:r>
              <a:rPr lang="en-US" dirty="0"/>
              <a:t>of the mathematical expressions </a:t>
            </a:r>
            <a:r>
              <a:rPr lang="en-US" i="1" dirty="0"/>
              <a:t>n</a:t>
            </a:r>
            <a:r>
              <a:rPr lang="en-US" dirty="0"/>
              <a:t>, </a:t>
            </a:r>
            <a:r>
              <a:rPr lang="en-US" dirty="0" err="1"/>
              <a:t>lg</a:t>
            </a:r>
            <a:r>
              <a:rPr lang="en-US" dirty="0"/>
              <a:t> </a:t>
            </a:r>
            <a:r>
              <a:rPr lang="en-US" i="1" dirty="0"/>
              <a:t>n, n</a:t>
            </a:r>
            <a:r>
              <a:rPr lang="en-US" dirty="0"/>
              <a:t> </a:t>
            </a:r>
            <a:r>
              <a:rPr lang="en-US" dirty="0" err="1"/>
              <a:t>lg</a:t>
            </a:r>
            <a:r>
              <a:rPr lang="en-US" dirty="0"/>
              <a:t> </a:t>
            </a:r>
            <a:r>
              <a:rPr lang="en-US" b="0" dirty="0"/>
              <a:t>n</a:t>
            </a:r>
            <a:r>
              <a:rPr lang="en-US" dirty="0"/>
              <a:t>, and </a:t>
            </a:r>
            <a:r>
              <a:rPr lang="en-US" i="1" dirty="0"/>
              <a:t>n</a:t>
            </a:r>
            <a:r>
              <a:rPr lang="en-US" baseline="30000" dirty="0"/>
              <a:t>2</a:t>
            </a:r>
            <a:endParaRPr lang="en-US" dirty="0"/>
          </a:p>
        </p:txBody>
      </p:sp>
      <p:pic>
        <p:nvPicPr>
          <p:cNvPr id="423939" name="Picture 3" descr="fig12_11"/>
          <p:cNvPicPr>
            <a:picLocks noChangeAspect="1" noChangeArrowheads="1"/>
          </p:cNvPicPr>
          <p:nvPr/>
        </p:nvPicPr>
        <p:blipFill>
          <a:blip r:embed="rId3" cstate="print">
            <a:grayscl/>
          </a:blip>
          <a:srcRect/>
          <a:stretch>
            <a:fillRect/>
          </a:stretch>
        </p:blipFill>
        <p:spPr bwMode="auto">
          <a:xfrm>
            <a:off x="1219200" y="2209800"/>
            <a:ext cx="6554788" cy="35052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r>
              <a:rPr lang="en-US">
                <a:solidFill>
                  <a:schemeClr val="folHlink"/>
                </a:solidFill>
              </a:rPr>
              <a:t>P versus NP</a:t>
            </a:r>
          </a:p>
        </p:txBody>
      </p:sp>
      <p:sp>
        <p:nvSpPr>
          <p:cNvPr id="437251" name="Rectangle 3"/>
          <p:cNvSpPr>
            <a:spLocks noGrp="1" noChangeArrowheads="1"/>
          </p:cNvSpPr>
          <p:nvPr>
            <p:ph type="body" idx="1"/>
          </p:nvPr>
        </p:nvSpPr>
        <p:spPr>
          <a:xfrm>
            <a:off x="457200" y="1600200"/>
            <a:ext cx="8305800" cy="4267200"/>
          </a:xfrm>
        </p:spPr>
        <p:txBody>
          <a:bodyPr>
            <a:normAutofit fontScale="92500" lnSpcReduction="20000"/>
          </a:bodyPr>
          <a:lstStyle/>
          <a:p>
            <a:r>
              <a:rPr lang="en-US" sz="2800" b="1" dirty="0"/>
              <a:t>Class P:</a:t>
            </a:r>
            <a:r>
              <a:rPr lang="en-US" sz="2800" dirty="0"/>
              <a:t> All problems in any class </a:t>
            </a:r>
            <a:r>
              <a:rPr lang="en-US" sz="2800" dirty="0">
                <a:latin typeface="Symbol" pitchFamily="18" charset="2"/>
              </a:rPr>
              <a:t>Q</a:t>
            </a:r>
            <a:r>
              <a:rPr lang="en-US" sz="2800" dirty="0"/>
              <a:t>(f(n)), where f(n) is a </a:t>
            </a:r>
            <a:r>
              <a:rPr lang="en-US" sz="2800" dirty="0" smtClean="0"/>
              <a:t>polynomial; problem can be solved in polynomial time</a:t>
            </a:r>
            <a:endParaRPr lang="en-US" sz="2800" dirty="0"/>
          </a:p>
          <a:p>
            <a:r>
              <a:rPr lang="en-US" sz="2800" b="1" dirty="0"/>
              <a:t>Class NP:</a:t>
            </a:r>
            <a:r>
              <a:rPr lang="en-US" sz="2800" dirty="0"/>
              <a:t> All problems that can be solved by a nondeterministic algorithm in polynomial time</a:t>
            </a:r>
          </a:p>
          <a:p>
            <a:pPr lvl="1">
              <a:buFontTx/>
              <a:buNone/>
            </a:pPr>
            <a:r>
              <a:rPr lang="en-US" dirty="0"/>
              <a:t>	</a:t>
            </a:r>
            <a:r>
              <a:rPr lang="en-US" b="1" dirty="0"/>
              <a:t>Nondeterministic algorithm</a:t>
            </a:r>
            <a:r>
              <a:rPr lang="en-US" dirty="0"/>
              <a:t> = an </a:t>
            </a:r>
            <a:r>
              <a:rPr lang="en-US" dirty="0" smtClean="0"/>
              <a:t>algorithm described by a Turing Machine that could be in multiple states at the same time</a:t>
            </a:r>
          </a:p>
          <a:p>
            <a:pPr lvl="1">
              <a:buFontTx/>
              <a:buNone/>
            </a:pPr>
            <a:r>
              <a:rPr lang="en-US" dirty="0" smtClean="0"/>
              <a:t>	Given a proposed solution to a problem, can verify if the proposed solution is an actual solution in polynomial time.</a:t>
            </a:r>
            <a:endParaRPr lang="en-US" dirty="0"/>
          </a:p>
          <a:p>
            <a:r>
              <a:rPr lang="en-US" sz="2800" dirty="0"/>
              <a:t>Whether the class NP is bigger than class P is currently unknown.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228600"/>
            <a:ext cx="7772400" cy="1143000"/>
          </a:xfrm>
        </p:spPr>
        <p:txBody>
          <a:bodyPr/>
          <a:lstStyle/>
          <a:p>
            <a:pPr eaLnBrk="1" hangingPunct="1"/>
            <a:r>
              <a:rPr lang="en-US" smtClean="0"/>
              <a:t>NP </a:t>
            </a:r>
            <a:r>
              <a:rPr lang="en-US" smtClean="0">
                <a:sym typeface="Symbol" pitchFamily="18" charset="2"/>
              </a:rPr>
              <a:t></a:t>
            </a:r>
            <a:r>
              <a:rPr lang="en-US" smtClean="0"/>
              <a:t> P</a:t>
            </a:r>
          </a:p>
        </p:txBody>
      </p:sp>
      <p:sp>
        <p:nvSpPr>
          <p:cNvPr id="9219" name="Rectangle 3"/>
          <p:cNvSpPr>
            <a:spLocks noGrp="1" noChangeArrowheads="1"/>
          </p:cNvSpPr>
          <p:nvPr>
            <p:ph type="body" idx="1"/>
          </p:nvPr>
        </p:nvSpPr>
        <p:spPr>
          <a:xfrm>
            <a:off x="685800" y="1524000"/>
            <a:ext cx="7772400" cy="4114800"/>
          </a:xfrm>
        </p:spPr>
        <p:txBody>
          <a:bodyPr/>
          <a:lstStyle/>
          <a:p>
            <a:pPr eaLnBrk="1" hangingPunct="1"/>
            <a:r>
              <a:rPr lang="en-US" dirty="0" smtClean="0"/>
              <a:t>NP is obviously a superset of P</a:t>
            </a:r>
          </a:p>
          <a:p>
            <a:pPr eaLnBrk="1" hangingPunct="1"/>
            <a:r>
              <a:rPr lang="en-US" dirty="0" smtClean="0"/>
              <a:t>But many problems appear to be in NP but not in P</a:t>
            </a:r>
          </a:p>
          <a:p>
            <a:pPr lvl="1" eaLnBrk="1" hangingPunct="1"/>
            <a:r>
              <a:rPr lang="en-US" dirty="0" smtClean="0"/>
              <a:t>E.g., consider a “sliding tile” puzzle</a:t>
            </a:r>
          </a:p>
          <a:p>
            <a:pPr lvl="1" eaLnBrk="1" hangingPunct="1"/>
            <a:endParaRPr lang="en-US" dirty="0" smtClean="0"/>
          </a:p>
        </p:txBody>
      </p:sp>
      <p:pic>
        <p:nvPicPr>
          <p:cNvPr id="9220" name="Picture 4"/>
          <p:cNvPicPr>
            <a:picLocks noChangeAspect="1" noChangeArrowheads="1"/>
          </p:cNvPicPr>
          <p:nvPr/>
        </p:nvPicPr>
        <p:blipFill>
          <a:blip r:embed="rId3" cstate="print"/>
          <a:srcRect/>
          <a:stretch>
            <a:fillRect/>
          </a:stretch>
        </p:blipFill>
        <p:spPr bwMode="auto">
          <a:xfrm>
            <a:off x="4800600" y="3810000"/>
            <a:ext cx="1238250" cy="1257300"/>
          </a:xfrm>
          <a:prstGeom prst="rect">
            <a:avLst/>
          </a:prstGeom>
          <a:noFill/>
          <a:ln w="9525">
            <a:noFill/>
            <a:miter lim="800000"/>
            <a:headEnd/>
            <a:tailEnd/>
          </a:ln>
        </p:spPr>
      </p:pic>
      <p:pic>
        <p:nvPicPr>
          <p:cNvPr id="9221" name="Picture 5"/>
          <p:cNvPicPr>
            <a:picLocks noChangeAspect="1" noChangeArrowheads="1"/>
          </p:cNvPicPr>
          <p:nvPr/>
        </p:nvPicPr>
        <p:blipFill>
          <a:blip r:embed="rId4" cstate="print"/>
          <a:srcRect/>
          <a:stretch>
            <a:fillRect/>
          </a:stretch>
        </p:blipFill>
        <p:spPr bwMode="auto">
          <a:xfrm>
            <a:off x="2133600" y="3810000"/>
            <a:ext cx="1295400" cy="1247775"/>
          </a:xfrm>
          <a:prstGeom prst="rect">
            <a:avLst/>
          </a:prstGeom>
          <a:noFill/>
          <a:ln w="9525">
            <a:noFill/>
            <a:miter lim="800000"/>
            <a:headEnd/>
            <a:tailEnd/>
          </a:ln>
        </p:spPr>
      </p:pic>
      <p:sp>
        <p:nvSpPr>
          <p:cNvPr id="9222" name="AutoShape 6"/>
          <p:cNvSpPr>
            <a:spLocks noChangeArrowheads="1"/>
          </p:cNvSpPr>
          <p:nvPr/>
        </p:nvSpPr>
        <p:spPr bwMode="auto">
          <a:xfrm>
            <a:off x="3733800" y="4191000"/>
            <a:ext cx="762000" cy="304800"/>
          </a:xfrm>
          <a:prstGeom prst="rightArrow">
            <a:avLst>
              <a:gd name="adj1" fmla="val 50000"/>
              <a:gd name="adj2" fmla="val 62500"/>
            </a:avLst>
          </a:prstGeom>
          <a:solidFill>
            <a:schemeClr val="accent1"/>
          </a:solidFill>
          <a:ln w="9525">
            <a:solidFill>
              <a:schemeClr val="tx1"/>
            </a:solidFill>
            <a:miter lim="800000"/>
            <a:headEnd/>
            <a:tailEnd/>
          </a:ln>
        </p:spPr>
        <p:txBody>
          <a:bodyPr wrap="none" anchor="ctr"/>
          <a:lstStyle/>
          <a:p>
            <a:endParaRPr lang="en-US"/>
          </a:p>
        </p:txBody>
      </p:sp>
      <p:sp>
        <p:nvSpPr>
          <p:cNvPr id="9223" name="Text Box 7"/>
          <p:cNvSpPr txBox="1">
            <a:spLocks noChangeArrowheads="1"/>
          </p:cNvSpPr>
          <p:nvPr/>
        </p:nvSpPr>
        <p:spPr bwMode="auto">
          <a:xfrm>
            <a:off x="898525" y="5222875"/>
            <a:ext cx="7743825" cy="1187450"/>
          </a:xfrm>
          <a:prstGeom prst="rect">
            <a:avLst/>
          </a:prstGeom>
          <a:noFill/>
          <a:ln w="9525">
            <a:noFill/>
            <a:miter lim="800000"/>
            <a:headEnd/>
            <a:tailEnd/>
          </a:ln>
        </p:spPr>
        <p:txBody>
          <a:bodyPr wrap="none">
            <a:spAutoFit/>
          </a:bodyPr>
          <a:lstStyle/>
          <a:p>
            <a:r>
              <a:rPr lang="en-US"/>
              <a:t>Solve in polynomial time?  (e.g. function of # of tiles)</a:t>
            </a:r>
          </a:p>
          <a:p>
            <a:r>
              <a:rPr lang="en-US"/>
              <a:t>But given a proposed solution, easy to verify if it is correct in </a:t>
            </a:r>
          </a:p>
          <a:p>
            <a:r>
              <a:rPr lang="en-US"/>
              <a:t>  polynomial time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car54"/>
          <p:cNvPicPr>
            <a:picLocks noChangeAspect="1" noChangeArrowheads="1"/>
          </p:cNvPicPr>
          <p:nvPr/>
        </p:nvPicPr>
        <p:blipFill>
          <a:blip r:embed="rId3" cstate="print"/>
          <a:srcRect/>
          <a:stretch>
            <a:fillRect/>
          </a:stretch>
        </p:blipFill>
        <p:spPr bwMode="auto">
          <a:xfrm>
            <a:off x="228600" y="609600"/>
            <a:ext cx="5014913" cy="6019800"/>
          </a:xfrm>
          <a:prstGeom prst="rect">
            <a:avLst/>
          </a:prstGeom>
          <a:noFill/>
          <a:ln w="9525">
            <a:noFill/>
            <a:miter lim="800000"/>
            <a:headEnd/>
            <a:tailEnd/>
          </a:ln>
        </p:spPr>
      </p:pic>
      <p:sp>
        <p:nvSpPr>
          <p:cNvPr id="11267" name="Text Box 5"/>
          <p:cNvSpPr txBox="1">
            <a:spLocks noChangeArrowheads="1"/>
          </p:cNvSpPr>
          <p:nvPr/>
        </p:nvSpPr>
        <p:spPr bwMode="auto">
          <a:xfrm>
            <a:off x="5410200" y="990600"/>
            <a:ext cx="3581400" cy="4625975"/>
          </a:xfrm>
          <a:prstGeom prst="rect">
            <a:avLst/>
          </a:prstGeom>
          <a:noFill/>
          <a:ln w="9525">
            <a:noFill/>
            <a:miter lim="800000"/>
            <a:headEnd/>
            <a:tailEnd/>
          </a:ln>
        </p:spPr>
        <p:txBody>
          <a:bodyPr>
            <a:spAutoFit/>
          </a:bodyPr>
          <a:lstStyle/>
          <a:p>
            <a:pPr marL="457200" indent="-457200" eaLnBrk="0" hangingPunct="0">
              <a:spcBef>
                <a:spcPct val="50000"/>
              </a:spcBef>
              <a:buFontTx/>
              <a:buChar char="•"/>
            </a:pPr>
            <a:r>
              <a:rPr lang="en-US" sz="1800">
                <a:latin typeface="Times" pitchFamily="18" charset="0"/>
              </a:rPr>
              <a:t>29 Node Traveling Salesperson Problem</a:t>
            </a:r>
          </a:p>
          <a:p>
            <a:pPr marL="457200" indent="-457200" eaLnBrk="0" hangingPunct="0">
              <a:spcBef>
                <a:spcPct val="50000"/>
              </a:spcBef>
              <a:buFontTx/>
              <a:buChar char="•"/>
            </a:pPr>
            <a:r>
              <a:rPr lang="en-US" sz="1800">
                <a:latin typeface="Times" pitchFamily="18" charset="0"/>
              </a:rPr>
              <a:t>29! = 8.8 trillion billion billion possible asymmetric routes.</a:t>
            </a:r>
          </a:p>
          <a:p>
            <a:pPr marL="457200" indent="-457200" eaLnBrk="0" hangingPunct="0">
              <a:spcBef>
                <a:spcPct val="50000"/>
              </a:spcBef>
              <a:buFontTx/>
              <a:buChar char="•"/>
            </a:pPr>
            <a:r>
              <a:rPr lang="en-US" sz="1800">
                <a:latin typeface="Times" pitchFamily="18" charset="0"/>
              </a:rPr>
              <a:t>ASCI White, an IBM supercomputer being used by Lawrence Livermore National Labs to model nuclear explosions, is capable of 12 trillion operations per second (TeraFLOPS) peak throughput</a:t>
            </a:r>
          </a:p>
          <a:p>
            <a:pPr marL="457200" indent="-457200" eaLnBrk="0" hangingPunct="0">
              <a:spcBef>
                <a:spcPct val="50000"/>
              </a:spcBef>
              <a:buFontTx/>
              <a:buChar char="•"/>
            </a:pPr>
            <a:r>
              <a:rPr lang="en-US" sz="1800">
                <a:latin typeface="Times" pitchFamily="18" charset="0"/>
              </a:rPr>
              <a:t>Assuming symmetric routes, ASCI White would take 11.7 billion years to exhaustively search the solution space</a:t>
            </a:r>
            <a:endParaRPr lang="en-US" sz="2000">
              <a:latin typeface="Times"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Finite State Automata</a:t>
            </a:r>
          </a:p>
        </p:txBody>
      </p:sp>
      <p:sp>
        <p:nvSpPr>
          <p:cNvPr id="11267" name="Rectangle 3"/>
          <p:cNvSpPr>
            <a:spLocks noGrp="1" noChangeArrowheads="1"/>
          </p:cNvSpPr>
          <p:nvPr>
            <p:ph type="body" idx="1"/>
          </p:nvPr>
        </p:nvSpPr>
        <p:spPr>
          <a:xfrm>
            <a:off x="685800" y="1981200"/>
            <a:ext cx="8077200" cy="4495800"/>
          </a:xfrm>
        </p:spPr>
        <p:txBody>
          <a:bodyPr/>
          <a:lstStyle/>
          <a:p>
            <a:pPr>
              <a:lnSpc>
                <a:spcPct val="90000"/>
              </a:lnSpc>
            </a:pPr>
            <a:r>
              <a:rPr lang="en-US" sz="2400"/>
              <a:t>Automata – plural of “automaton”</a:t>
            </a:r>
          </a:p>
          <a:p>
            <a:pPr lvl="1">
              <a:lnSpc>
                <a:spcPct val="90000"/>
              </a:lnSpc>
            </a:pPr>
            <a:r>
              <a:rPr lang="en-US" sz="2000"/>
              <a:t>i.e. a robot</a:t>
            </a:r>
          </a:p>
          <a:p>
            <a:pPr>
              <a:lnSpc>
                <a:spcPct val="90000"/>
              </a:lnSpc>
            </a:pPr>
            <a:r>
              <a:rPr lang="en-US" sz="2400"/>
              <a:t>Finite state automata then a “robot composed of a finite number of states”</a:t>
            </a:r>
          </a:p>
          <a:p>
            <a:pPr lvl="1">
              <a:lnSpc>
                <a:spcPct val="90000"/>
              </a:lnSpc>
            </a:pPr>
            <a:r>
              <a:rPr lang="en-US" sz="2000"/>
              <a:t>Informally, a finite list of states with transitions between the states</a:t>
            </a:r>
          </a:p>
          <a:p>
            <a:pPr>
              <a:lnSpc>
                <a:spcPct val="90000"/>
              </a:lnSpc>
            </a:pPr>
            <a:r>
              <a:rPr lang="en-US" sz="2400"/>
              <a:t>Useful to model hardware, software, algorithms, processes</a:t>
            </a:r>
          </a:p>
          <a:p>
            <a:pPr lvl="1">
              <a:lnSpc>
                <a:spcPct val="90000"/>
              </a:lnSpc>
            </a:pPr>
            <a:r>
              <a:rPr lang="en-US" sz="2000"/>
              <a:t>Software to design and verify circuit behavior</a:t>
            </a:r>
          </a:p>
          <a:p>
            <a:pPr lvl="1">
              <a:lnSpc>
                <a:spcPct val="90000"/>
              </a:lnSpc>
            </a:pPr>
            <a:r>
              <a:rPr lang="en-US" sz="2000"/>
              <a:t>Lexical analyzer of a typical compiler</a:t>
            </a:r>
          </a:p>
          <a:p>
            <a:pPr lvl="1">
              <a:lnSpc>
                <a:spcPct val="90000"/>
              </a:lnSpc>
            </a:pPr>
            <a:r>
              <a:rPr lang="en-US" sz="2000"/>
              <a:t>Parser for natural language processing</a:t>
            </a:r>
          </a:p>
          <a:p>
            <a:pPr lvl="1">
              <a:lnSpc>
                <a:spcPct val="90000"/>
              </a:lnSpc>
            </a:pPr>
            <a:r>
              <a:rPr lang="en-US" sz="2000"/>
              <a:t>An efficient scanner for patterns in large bodies of text (e.g. text search on the web)</a:t>
            </a:r>
          </a:p>
          <a:p>
            <a:pPr lvl="1">
              <a:lnSpc>
                <a:spcPct val="90000"/>
              </a:lnSpc>
            </a:pPr>
            <a:r>
              <a:rPr lang="en-US" sz="2000"/>
              <a:t>Verification of protocols (e.g. communications, security).</a:t>
            </a:r>
          </a:p>
          <a:p>
            <a:pPr lvl="1">
              <a:lnSpc>
                <a:spcPct val="90000"/>
              </a:lnSpc>
            </a:pPr>
            <a:endParaRPr lang="en-US" sz="2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The Big Question </a:t>
            </a:r>
          </a:p>
        </p:txBody>
      </p:sp>
      <p:sp>
        <p:nvSpPr>
          <p:cNvPr id="12291"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dirty="0" smtClean="0"/>
              <a:t>Is there anything in NP that is not in P?</a:t>
            </a:r>
          </a:p>
          <a:p>
            <a:pPr eaLnBrk="1" hangingPunct="1">
              <a:lnSpc>
                <a:spcPct val="90000"/>
              </a:lnSpc>
            </a:pPr>
            <a:r>
              <a:rPr lang="en-US" dirty="0" smtClean="0"/>
              <a:t>We know that P </a:t>
            </a:r>
            <a:r>
              <a:rPr lang="en-US" dirty="0" smtClean="0">
                <a:sym typeface="Symbol" pitchFamily="18" charset="2"/>
              </a:rPr>
              <a:t> NP</a:t>
            </a:r>
          </a:p>
          <a:p>
            <a:pPr eaLnBrk="1" hangingPunct="1">
              <a:lnSpc>
                <a:spcPct val="90000"/>
              </a:lnSpc>
            </a:pPr>
            <a:r>
              <a:rPr lang="en-US" dirty="0" smtClean="0">
                <a:sym typeface="Symbol" pitchFamily="18" charset="2"/>
              </a:rPr>
              <a:t>But it is unknown if P = NP</a:t>
            </a:r>
          </a:p>
          <a:p>
            <a:pPr>
              <a:lnSpc>
                <a:spcPct val="90000"/>
              </a:lnSpc>
            </a:pPr>
            <a:r>
              <a:rPr lang="en-US" dirty="0" smtClean="0"/>
              <a:t>Most people believe that P </a:t>
            </a:r>
            <a:r>
              <a:rPr lang="en-US" dirty="0" smtClean="0">
                <a:sym typeface="Symbol" pitchFamily="18" charset="2"/>
              </a:rPr>
              <a:t> NP due to the existence of problems in NP that are in the class NPC, or NP Complete</a:t>
            </a:r>
          </a:p>
          <a:p>
            <a:pPr eaLnBrk="1" hangingPunct="1">
              <a:lnSpc>
                <a:spcPct val="90000"/>
              </a:lnSpc>
            </a:pPr>
            <a:endParaRPr lang="en-US" dirty="0" smtClean="0">
              <a:sym typeface="Symbol" pitchFamily="18" charset="2"/>
            </a:endParaRPr>
          </a:p>
          <a:p>
            <a:pPr eaLnBrk="1" hangingPunct="1">
              <a:lnSpc>
                <a:spcPct val="90000"/>
              </a:lnSpc>
              <a:buFontTx/>
              <a:buNone/>
            </a:pPr>
            <a:endParaRPr lang="en-US" dirty="0" smtClean="0">
              <a:sym typeface="Symbol" pitchFamily="18" charset="2"/>
            </a:endParaRPr>
          </a:p>
          <a:p>
            <a:pPr eaLnBrk="1" hangingPunct="1">
              <a:lnSpc>
                <a:spcPct val="90000"/>
              </a:lnSpc>
            </a:pPr>
            <a:r>
              <a:rPr lang="en-US" dirty="0" smtClean="0">
                <a:sym typeface="Symbol" pitchFamily="18" charset="2"/>
              </a:rPr>
              <a:t>The Clay Mathematics Institute has offered a million dollar prize to anyone that can prove that P=NP or that PNP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On-Off Switch Automaton</a:t>
            </a:r>
          </a:p>
        </p:txBody>
      </p:sp>
      <p:sp>
        <p:nvSpPr>
          <p:cNvPr id="12291" name="Rectangle 3"/>
          <p:cNvSpPr>
            <a:spLocks noGrp="1" noChangeArrowheads="1"/>
          </p:cNvSpPr>
          <p:nvPr>
            <p:ph type="body" sz="half" idx="1"/>
          </p:nvPr>
        </p:nvSpPr>
        <p:spPr>
          <a:xfrm>
            <a:off x="685800" y="1981200"/>
            <a:ext cx="3886200" cy="4572000"/>
          </a:xfrm>
        </p:spPr>
        <p:txBody>
          <a:bodyPr>
            <a:normAutofit/>
          </a:bodyPr>
          <a:lstStyle/>
          <a:p>
            <a:pPr>
              <a:lnSpc>
                <a:spcPct val="90000"/>
              </a:lnSpc>
            </a:pPr>
            <a:r>
              <a:rPr lang="en-US" sz="2000" dirty="0"/>
              <a:t>Here is perhaps one of the simplest finite automaton, an on-off switch</a:t>
            </a:r>
          </a:p>
          <a:p>
            <a:pPr>
              <a:lnSpc>
                <a:spcPct val="90000"/>
              </a:lnSpc>
            </a:pPr>
            <a:r>
              <a:rPr lang="en-US" sz="2000" dirty="0"/>
              <a:t>States are represented by circles. </a:t>
            </a:r>
            <a:r>
              <a:rPr lang="en-US" sz="2000" dirty="0" smtClean="0"/>
              <a:t> Edges </a:t>
            </a:r>
            <a:r>
              <a:rPr lang="en-US" sz="2000" dirty="0"/>
              <a:t>or arcs between states indicate transitions or inputs to the system.  The “start” edge indicates which state we start in. </a:t>
            </a:r>
          </a:p>
          <a:p>
            <a:pPr>
              <a:lnSpc>
                <a:spcPct val="90000"/>
              </a:lnSpc>
            </a:pPr>
            <a:r>
              <a:rPr lang="en-US" sz="2000" dirty="0"/>
              <a:t>Sometimes it is necessary to indicate a “final” or “accepting” state.  We’ll do this by drawing the state in double circles</a:t>
            </a:r>
          </a:p>
        </p:txBody>
      </p:sp>
      <p:pic>
        <p:nvPicPr>
          <p:cNvPr id="12294" name="Picture 6"/>
          <p:cNvPicPr>
            <a:picLocks noGrp="1" noChangeAspect="1" noChangeArrowheads="1"/>
          </p:cNvPicPr>
          <p:nvPr>
            <p:ph sz="half" idx="2"/>
          </p:nvPr>
        </p:nvPicPr>
        <p:blipFill>
          <a:blip r:embed="rId3" cstate="print"/>
          <a:srcRect/>
          <a:stretch>
            <a:fillRect/>
          </a:stretch>
        </p:blipFill>
        <p:spPr>
          <a:xfrm>
            <a:off x="4648200" y="2895600"/>
            <a:ext cx="4038600" cy="2281238"/>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Gas Furnace Example</a:t>
            </a:r>
          </a:p>
        </p:txBody>
      </p:sp>
      <p:sp>
        <p:nvSpPr>
          <p:cNvPr id="19459" name="Rectangle 3"/>
          <p:cNvSpPr>
            <a:spLocks noGrp="1" noChangeArrowheads="1"/>
          </p:cNvSpPr>
          <p:nvPr>
            <p:ph type="body" sz="half" idx="1"/>
          </p:nvPr>
        </p:nvSpPr>
        <p:spPr>
          <a:xfrm>
            <a:off x="762000" y="3810000"/>
            <a:ext cx="8001000" cy="2590800"/>
          </a:xfrm>
        </p:spPr>
        <p:txBody>
          <a:bodyPr/>
          <a:lstStyle/>
          <a:p>
            <a:r>
              <a:rPr lang="en-US" sz="2800"/>
              <a:t>The R terminal is the hot wire and completes a circuit.  When R and G are connected, the blower turns on.  When R and W are connected, the burner comes on.  Any other state where R is not connected to either G or W results in no action. </a:t>
            </a:r>
          </a:p>
        </p:txBody>
      </p:sp>
      <p:pic>
        <p:nvPicPr>
          <p:cNvPr id="19460" name="Picture 4"/>
          <p:cNvPicPr>
            <a:picLocks noGrp="1" noChangeAspect="1" noChangeArrowheads="1"/>
          </p:cNvPicPr>
          <p:nvPr>
            <p:ph sz="half" idx="2"/>
          </p:nvPr>
        </p:nvPicPr>
        <p:blipFill>
          <a:blip r:embed="rId3" cstate="print"/>
          <a:srcRect/>
          <a:stretch>
            <a:fillRect/>
          </a:stretch>
        </p:blipFill>
        <p:spPr>
          <a:xfrm>
            <a:off x="2590800" y="1752600"/>
            <a:ext cx="3487738" cy="1933575"/>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28600"/>
            <a:ext cx="7772400" cy="1143000"/>
          </a:xfrm>
        </p:spPr>
        <p:txBody>
          <a:bodyPr/>
          <a:lstStyle/>
          <a:p>
            <a:r>
              <a:rPr lang="en-US"/>
              <a:t>Furnace Automaton</a:t>
            </a:r>
          </a:p>
        </p:txBody>
      </p:sp>
      <p:sp>
        <p:nvSpPr>
          <p:cNvPr id="21507" name="Rectangle 3"/>
          <p:cNvSpPr>
            <a:spLocks noGrp="1" noChangeArrowheads="1"/>
          </p:cNvSpPr>
          <p:nvPr>
            <p:ph type="body" sz="half" idx="1"/>
          </p:nvPr>
        </p:nvSpPr>
        <p:spPr>
          <a:xfrm>
            <a:off x="685800" y="1219200"/>
            <a:ext cx="7543800" cy="4114800"/>
          </a:xfrm>
        </p:spPr>
        <p:txBody>
          <a:bodyPr/>
          <a:lstStyle/>
          <a:p>
            <a:r>
              <a:rPr lang="en-US" sz="2800"/>
              <a:t>Could be implemented in a thermostat</a:t>
            </a:r>
          </a:p>
        </p:txBody>
      </p:sp>
      <p:pic>
        <p:nvPicPr>
          <p:cNvPr id="21508" name="Picture 4"/>
          <p:cNvPicPr>
            <a:picLocks noGrp="1" noChangeAspect="1" noChangeArrowheads="1"/>
          </p:cNvPicPr>
          <p:nvPr>
            <p:ph sz="half" idx="2"/>
          </p:nvPr>
        </p:nvPicPr>
        <p:blipFill>
          <a:blip r:embed="rId3" cstate="print"/>
          <a:srcRect/>
          <a:stretch>
            <a:fillRect/>
          </a:stretch>
        </p:blipFill>
        <p:spPr>
          <a:xfrm>
            <a:off x="1524000" y="1828800"/>
            <a:ext cx="4678363" cy="4953000"/>
          </a:xfrm>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Furnace Notes</a:t>
            </a:r>
          </a:p>
        </p:txBody>
      </p:sp>
      <p:sp>
        <p:nvSpPr>
          <p:cNvPr id="23555" name="Rectangle 3"/>
          <p:cNvSpPr>
            <a:spLocks noGrp="1" noChangeArrowheads="1"/>
          </p:cNvSpPr>
          <p:nvPr>
            <p:ph type="body" idx="1"/>
          </p:nvPr>
        </p:nvSpPr>
        <p:spPr/>
        <p:txBody>
          <a:bodyPr/>
          <a:lstStyle/>
          <a:p>
            <a:pPr>
              <a:lnSpc>
                <a:spcPct val="90000"/>
              </a:lnSpc>
            </a:pPr>
            <a:r>
              <a:rPr lang="en-US" sz="2400"/>
              <a:t>We left out connections that have no effect </a:t>
            </a:r>
          </a:p>
          <a:p>
            <a:pPr lvl="1">
              <a:lnSpc>
                <a:spcPct val="90000"/>
              </a:lnSpc>
            </a:pPr>
            <a:r>
              <a:rPr lang="en-US" sz="2000"/>
              <a:t>E.g. connecting W and G</a:t>
            </a:r>
          </a:p>
          <a:p>
            <a:pPr>
              <a:lnSpc>
                <a:spcPct val="90000"/>
              </a:lnSpc>
            </a:pPr>
            <a:r>
              <a:rPr lang="en-US" sz="2400"/>
              <a:t>Once the logic in the automata has been formalized, the model can be used to construct an actual circuit to control the furnace (i.e., a thermostat).  </a:t>
            </a:r>
          </a:p>
          <a:p>
            <a:pPr>
              <a:lnSpc>
                <a:spcPct val="90000"/>
              </a:lnSpc>
            </a:pPr>
            <a:r>
              <a:rPr lang="en-US" sz="2400"/>
              <a:t>The model can also help to identify states that may be dangerous or problematic.  </a:t>
            </a:r>
          </a:p>
          <a:p>
            <a:pPr lvl="1">
              <a:lnSpc>
                <a:spcPct val="90000"/>
              </a:lnSpc>
            </a:pPr>
            <a:r>
              <a:rPr lang="en-US" sz="2000"/>
              <a:t>E.g. state with Burner On and Blower Off could overhead the furnace</a:t>
            </a:r>
          </a:p>
          <a:p>
            <a:pPr lvl="1">
              <a:lnSpc>
                <a:spcPct val="90000"/>
              </a:lnSpc>
            </a:pPr>
            <a:r>
              <a:rPr lang="en-US" sz="2000"/>
              <a:t>Want to avoid this state or add some additional states to prevent failure from occurring (e.g., a timeout or failsafe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Often Used for Video Game AI</a:t>
            </a:r>
            <a:endParaRPr lang="en-US" dirty="0"/>
          </a:p>
        </p:txBody>
      </p:sp>
      <p:sp>
        <p:nvSpPr>
          <p:cNvPr id="3" name="Content Placeholder 2"/>
          <p:cNvSpPr>
            <a:spLocks noGrp="1"/>
          </p:cNvSpPr>
          <p:nvPr>
            <p:ph idx="1"/>
          </p:nvPr>
        </p:nvSpPr>
        <p:spPr>
          <a:xfrm>
            <a:off x="457200" y="1600201"/>
            <a:ext cx="8229600" cy="1143000"/>
          </a:xfrm>
        </p:spPr>
        <p:txBody>
          <a:bodyPr>
            <a:normAutofit/>
          </a:bodyPr>
          <a:lstStyle/>
          <a:p>
            <a:r>
              <a:rPr lang="en-US" dirty="0" smtClean="0"/>
              <a:t>Computer AI player for a sentry guarding two locations</a:t>
            </a:r>
            <a:endParaRPr lang="en-US" dirty="0"/>
          </a:p>
        </p:txBody>
      </p:sp>
      <p:sp>
        <p:nvSpPr>
          <p:cNvPr id="4" name="Rounded Rectangle 3"/>
          <p:cNvSpPr/>
          <p:nvPr/>
        </p:nvSpPr>
        <p:spPr>
          <a:xfrm>
            <a:off x="1143000" y="4191000"/>
            <a:ext cx="16002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March to Location X</a:t>
            </a:r>
            <a:endParaRPr lang="en-US" dirty="0">
              <a:solidFill>
                <a:schemeClr val="tx1"/>
              </a:solidFill>
            </a:endParaRPr>
          </a:p>
        </p:txBody>
      </p:sp>
      <p:sp>
        <p:nvSpPr>
          <p:cNvPr id="5" name="Rounded Rectangle 4"/>
          <p:cNvSpPr/>
          <p:nvPr/>
        </p:nvSpPr>
        <p:spPr>
          <a:xfrm>
            <a:off x="3657600" y="4191000"/>
            <a:ext cx="16002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Attack Player</a:t>
            </a:r>
            <a:endParaRPr lang="en-US" dirty="0">
              <a:solidFill>
                <a:schemeClr val="tx1"/>
              </a:solidFill>
            </a:endParaRPr>
          </a:p>
        </p:txBody>
      </p:sp>
      <p:sp>
        <p:nvSpPr>
          <p:cNvPr id="6" name="Rounded Rectangle 5"/>
          <p:cNvSpPr/>
          <p:nvPr/>
        </p:nvSpPr>
        <p:spPr>
          <a:xfrm>
            <a:off x="6324600" y="4191000"/>
            <a:ext cx="16002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March to Location Y</a:t>
            </a:r>
            <a:endParaRPr lang="en-US" dirty="0">
              <a:solidFill>
                <a:schemeClr val="tx1"/>
              </a:solidFill>
            </a:endParaRPr>
          </a:p>
        </p:txBody>
      </p:sp>
      <p:sp>
        <p:nvSpPr>
          <p:cNvPr id="12" name="Freeform 11"/>
          <p:cNvSpPr/>
          <p:nvPr/>
        </p:nvSpPr>
        <p:spPr>
          <a:xfrm>
            <a:off x="1874520" y="3352800"/>
            <a:ext cx="5285232" cy="835152"/>
          </a:xfrm>
          <a:custGeom>
            <a:avLst/>
            <a:gdLst>
              <a:gd name="connsiteX0" fmla="*/ 5285232 w 5285232"/>
              <a:gd name="connsiteY0" fmla="*/ 1092708 h 1092708"/>
              <a:gd name="connsiteX1" fmla="*/ 2221992 w 5285232"/>
              <a:gd name="connsiteY1" fmla="*/ 4572 h 1092708"/>
              <a:gd name="connsiteX2" fmla="*/ 0 w 5285232"/>
              <a:gd name="connsiteY2" fmla="*/ 1065276 h 1092708"/>
            </a:gdLst>
            <a:ahLst/>
            <a:cxnLst>
              <a:cxn ang="0">
                <a:pos x="connsiteX0" y="connsiteY0"/>
              </a:cxn>
              <a:cxn ang="0">
                <a:pos x="connsiteX1" y="connsiteY1"/>
              </a:cxn>
              <a:cxn ang="0">
                <a:pos x="connsiteX2" y="connsiteY2"/>
              </a:cxn>
            </a:cxnLst>
            <a:rect l="l" t="t" r="r" b="b"/>
            <a:pathLst>
              <a:path w="5285232" h="1092708">
                <a:moveTo>
                  <a:pt x="5285232" y="1092708"/>
                </a:moveTo>
                <a:cubicBezTo>
                  <a:pt x="4194048" y="550926"/>
                  <a:pt x="3102864" y="9144"/>
                  <a:pt x="2221992" y="4572"/>
                </a:cubicBezTo>
                <a:cubicBezTo>
                  <a:pt x="1341120" y="0"/>
                  <a:pt x="670560" y="532638"/>
                  <a:pt x="0" y="1065276"/>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798064" y="4280916"/>
            <a:ext cx="832104" cy="181356"/>
          </a:xfrm>
          <a:custGeom>
            <a:avLst/>
            <a:gdLst>
              <a:gd name="connsiteX0" fmla="*/ 832104 w 832104"/>
              <a:gd name="connsiteY0" fmla="*/ 181356 h 181356"/>
              <a:gd name="connsiteX1" fmla="*/ 457200 w 832104"/>
              <a:gd name="connsiteY1" fmla="*/ 7620 h 181356"/>
              <a:gd name="connsiteX2" fmla="*/ 0 w 832104"/>
              <a:gd name="connsiteY2" fmla="*/ 135636 h 181356"/>
            </a:gdLst>
            <a:ahLst/>
            <a:cxnLst>
              <a:cxn ang="0">
                <a:pos x="connsiteX0" y="connsiteY0"/>
              </a:cxn>
              <a:cxn ang="0">
                <a:pos x="connsiteX1" y="connsiteY1"/>
              </a:cxn>
              <a:cxn ang="0">
                <a:pos x="connsiteX2" y="connsiteY2"/>
              </a:cxn>
            </a:cxnLst>
            <a:rect l="l" t="t" r="r" b="b"/>
            <a:pathLst>
              <a:path w="832104" h="181356">
                <a:moveTo>
                  <a:pt x="832104" y="181356"/>
                </a:moveTo>
                <a:cubicBezTo>
                  <a:pt x="713994" y="98298"/>
                  <a:pt x="595884" y="15240"/>
                  <a:pt x="457200" y="7620"/>
                </a:cubicBezTo>
                <a:cubicBezTo>
                  <a:pt x="318516" y="0"/>
                  <a:pt x="159258" y="67818"/>
                  <a:pt x="0" y="135636"/>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807208" y="4736592"/>
            <a:ext cx="813816" cy="184404"/>
          </a:xfrm>
          <a:custGeom>
            <a:avLst/>
            <a:gdLst>
              <a:gd name="connsiteX0" fmla="*/ 0 w 813816"/>
              <a:gd name="connsiteY0" fmla="*/ 0 h 184404"/>
              <a:gd name="connsiteX1" fmla="*/ 393192 w 813816"/>
              <a:gd name="connsiteY1" fmla="*/ 182880 h 184404"/>
              <a:gd name="connsiteX2" fmla="*/ 813816 w 813816"/>
              <a:gd name="connsiteY2" fmla="*/ 9144 h 184404"/>
            </a:gdLst>
            <a:ahLst/>
            <a:cxnLst>
              <a:cxn ang="0">
                <a:pos x="connsiteX0" y="connsiteY0"/>
              </a:cxn>
              <a:cxn ang="0">
                <a:pos x="connsiteX1" y="connsiteY1"/>
              </a:cxn>
              <a:cxn ang="0">
                <a:pos x="connsiteX2" y="connsiteY2"/>
              </a:cxn>
            </a:cxnLst>
            <a:rect l="l" t="t" r="r" b="b"/>
            <a:pathLst>
              <a:path w="813816" h="184404">
                <a:moveTo>
                  <a:pt x="0" y="0"/>
                </a:moveTo>
                <a:cubicBezTo>
                  <a:pt x="128778" y="90678"/>
                  <a:pt x="257556" y="181356"/>
                  <a:pt x="393192" y="182880"/>
                </a:cubicBezTo>
                <a:cubicBezTo>
                  <a:pt x="528828" y="184404"/>
                  <a:pt x="671322" y="96774"/>
                  <a:pt x="813816" y="9144"/>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5257800" y="4419600"/>
            <a:ext cx="1066800" cy="228600"/>
          </a:xfrm>
          <a:custGeom>
            <a:avLst/>
            <a:gdLst>
              <a:gd name="connsiteX0" fmla="*/ 832104 w 832104"/>
              <a:gd name="connsiteY0" fmla="*/ 181356 h 181356"/>
              <a:gd name="connsiteX1" fmla="*/ 457200 w 832104"/>
              <a:gd name="connsiteY1" fmla="*/ 7620 h 181356"/>
              <a:gd name="connsiteX2" fmla="*/ 0 w 832104"/>
              <a:gd name="connsiteY2" fmla="*/ 135636 h 181356"/>
            </a:gdLst>
            <a:ahLst/>
            <a:cxnLst>
              <a:cxn ang="0">
                <a:pos x="connsiteX0" y="connsiteY0"/>
              </a:cxn>
              <a:cxn ang="0">
                <a:pos x="connsiteX1" y="connsiteY1"/>
              </a:cxn>
              <a:cxn ang="0">
                <a:pos x="connsiteX2" y="connsiteY2"/>
              </a:cxn>
            </a:cxnLst>
            <a:rect l="l" t="t" r="r" b="b"/>
            <a:pathLst>
              <a:path w="832104" h="181356">
                <a:moveTo>
                  <a:pt x="832104" y="181356"/>
                </a:moveTo>
                <a:cubicBezTo>
                  <a:pt x="713994" y="98298"/>
                  <a:pt x="595884" y="15240"/>
                  <a:pt x="457200" y="7620"/>
                </a:cubicBezTo>
                <a:cubicBezTo>
                  <a:pt x="318516" y="0"/>
                  <a:pt x="159258" y="67818"/>
                  <a:pt x="0" y="135636"/>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1828800" y="5029200"/>
            <a:ext cx="5029200" cy="609600"/>
          </a:xfrm>
          <a:custGeom>
            <a:avLst/>
            <a:gdLst>
              <a:gd name="connsiteX0" fmla="*/ 0 w 813816"/>
              <a:gd name="connsiteY0" fmla="*/ 0 h 184404"/>
              <a:gd name="connsiteX1" fmla="*/ 393192 w 813816"/>
              <a:gd name="connsiteY1" fmla="*/ 182880 h 184404"/>
              <a:gd name="connsiteX2" fmla="*/ 813816 w 813816"/>
              <a:gd name="connsiteY2" fmla="*/ 9144 h 184404"/>
            </a:gdLst>
            <a:ahLst/>
            <a:cxnLst>
              <a:cxn ang="0">
                <a:pos x="connsiteX0" y="connsiteY0"/>
              </a:cxn>
              <a:cxn ang="0">
                <a:pos x="connsiteX1" y="connsiteY1"/>
              </a:cxn>
              <a:cxn ang="0">
                <a:pos x="connsiteX2" y="connsiteY2"/>
              </a:cxn>
            </a:cxnLst>
            <a:rect l="l" t="t" r="r" b="b"/>
            <a:pathLst>
              <a:path w="813816" h="184404">
                <a:moveTo>
                  <a:pt x="0" y="0"/>
                </a:moveTo>
                <a:cubicBezTo>
                  <a:pt x="128778" y="90678"/>
                  <a:pt x="257556" y="181356"/>
                  <a:pt x="393192" y="182880"/>
                </a:cubicBezTo>
                <a:cubicBezTo>
                  <a:pt x="528828" y="184404"/>
                  <a:pt x="671322" y="96774"/>
                  <a:pt x="813816" y="9144"/>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3810000" y="3048000"/>
            <a:ext cx="1511696" cy="369332"/>
          </a:xfrm>
          <a:prstGeom prst="rect">
            <a:avLst/>
          </a:prstGeom>
          <a:noFill/>
        </p:spPr>
        <p:txBody>
          <a:bodyPr wrap="none" rtlCol="0">
            <a:spAutoFit/>
          </a:bodyPr>
          <a:lstStyle/>
          <a:p>
            <a:r>
              <a:rPr lang="en-US" dirty="0" smtClean="0"/>
              <a:t>At Location Y?</a:t>
            </a:r>
            <a:endParaRPr lang="en-US" dirty="0"/>
          </a:p>
        </p:txBody>
      </p:sp>
      <p:sp>
        <p:nvSpPr>
          <p:cNvPr id="19" name="TextBox 18"/>
          <p:cNvSpPr txBox="1"/>
          <p:nvPr/>
        </p:nvSpPr>
        <p:spPr>
          <a:xfrm>
            <a:off x="3657600" y="5715000"/>
            <a:ext cx="1511696" cy="369332"/>
          </a:xfrm>
          <a:prstGeom prst="rect">
            <a:avLst/>
          </a:prstGeom>
          <a:noFill/>
        </p:spPr>
        <p:txBody>
          <a:bodyPr wrap="none" rtlCol="0">
            <a:spAutoFit/>
          </a:bodyPr>
          <a:lstStyle/>
          <a:p>
            <a:r>
              <a:rPr lang="en-US" dirty="0" smtClean="0"/>
              <a:t>At Location X?</a:t>
            </a:r>
            <a:endParaRPr lang="en-US" dirty="0"/>
          </a:p>
        </p:txBody>
      </p:sp>
      <p:sp>
        <p:nvSpPr>
          <p:cNvPr id="20" name="TextBox 19"/>
          <p:cNvSpPr txBox="1"/>
          <p:nvPr/>
        </p:nvSpPr>
        <p:spPr>
          <a:xfrm>
            <a:off x="2743200" y="3810000"/>
            <a:ext cx="1410258" cy="369332"/>
          </a:xfrm>
          <a:prstGeom prst="rect">
            <a:avLst/>
          </a:prstGeom>
          <a:noFill/>
        </p:spPr>
        <p:txBody>
          <a:bodyPr wrap="none" rtlCol="0">
            <a:spAutoFit/>
          </a:bodyPr>
          <a:lstStyle/>
          <a:p>
            <a:r>
              <a:rPr lang="en-US" dirty="0" smtClean="0"/>
              <a:t>Player dead?</a:t>
            </a:r>
            <a:endParaRPr lang="en-US" dirty="0"/>
          </a:p>
        </p:txBody>
      </p:sp>
      <p:sp>
        <p:nvSpPr>
          <p:cNvPr id="21" name="TextBox 20"/>
          <p:cNvSpPr txBox="1"/>
          <p:nvPr/>
        </p:nvSpPr>
        <p:spPr>
          <a:xfrm>
            <a:off x="2590800" y="5029200"/>
            <a:ext cx="1595693" cy="369332"/>
          </a:xfrm>
          <a:prstGeom prst="rect">
            <a:avLst/>
          </a:prstGeom>
          <a:noFill/>
        </p:spPr>
        <p:txBody>
          <a:bodyPr wrap="none" rtlCol="0">
            <a:spAutoFit/>
          </a:bodyPr>
          <a:lstStyle/>
          <a:p>
            <a:r>
              <a:rPr lang="en-US" dirty="0" smtClean="0"/>
              <a:t>Player in sight?</a:t>
            </a:r>
            <a:endParaRPr lang="en-US" dirty="0"/>
          </a:p>
        </p:txBody>
      </p:sp>
      <p:sp>
        <p:nvSpPr>
          <p:cNvPr id="22" name="TextBox 21"/>
          <p:cNvSpPr txBox="1"/>
          <p:nvPr/>
        </p:nvSpPr>
        <p:spPr>
          <a:xfrm>
            <a:off x="4953000" y="3886200"/>
            <a:ext cx="1595693" cy="369332"/>
          </a:xfrm>
          <a:prstGeom prst="rect">
            <a:avLst/>
          </a:prstGeom>
          <a:noFill/>
        </p:spPr>
        <p:txBody>
          <a:bodyPr wrap="none" rtlCol="0">
            <a:spAutoFit/>
          </a:bodyPr>
          <a:lstStyle/>
          <a:p>
            <a:r>
              <a:rPr lang="en-US" dirty="0" smtClean="0"/>
              <a:t>Player in sight?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2167</Words>
  <Application>Microsoft Office PowerPoint</Application>
  <PresentationFormat>On-screen Show (4:3)</PresentationFormat>
  <Paragraphs>270</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Theory of Computation</vt:lpstr>
      <vt:lpstr>Theory of Computation</vt:lpstr>
      <vt:lpstr>Automata Theory</vt:lpstr>
      <vt:lpstr>Finite State Automata</vt:lpstr>
      <vt:lpstr>On-Off Switch Automaton</vt:lpstr>
      <vt:lpstr>Gas Furnace Example</vt:lpstr>
      <vt:lpstr>Furnace Automaton</vt:lpstr>
      <vt:lpstr>Furnace Notes</vt:lpstr>
      <vt:lpstr>Often Used for Video Game AI</vt:lpstr>
      <vt:lpstr>Example</vt:lpstr>
      <vt:lpstr>Grammars</vt:lpstr>
      <vt:lpstr>Grammar Example</vt:lpstr>
      <vt:lpstr>Grammars and Languages</vt:lpstr>
      <vt:lpstr>Grammar Example</vt:lpstr>
      <vt:lpstr>Taxonomy of Complexity</vt:lpstr>
      <vt:lpstr>Turing Machine</vt:lpstr>
      <vt:lpstr>Turing Machines</vt:lpstr>
      <vt:lpstr>Turing Machine</vt:lpstr>
      <vt:lpstr>Turing Machine Details</vt:lpstr>
      <vt:lpstr>A Turing machine for incrementing a value</vt:lpstr>
      <vt:lpstr>Equivalence of TM’s and Computers</vt:lpstr>
      <vt:lpstr>Computer Simulate a TM</vt:lpstr>
      <vt:lpstr>TM Simulate a Computer</vt:lpstr>
      <vt:lpstr>TM/Computer Equivalence</vt:lpstr>
      <vt:lpstr>Church-Turing Thesis</vt:lpstr>
      <vt:lpstr>Universal Programming Language</vt:lpstr>
      <vt:lpstr>The Bare Bones Language</vt:lpstr>
      <vt:lpstr>A Bare Bones program for computing   X  Y</vt:lpstr>
      <vt:lpstr>A Bare Bones implementation of the instruction “copy Today to Tomorrow”</vt:lpstr>
      <vt:lpstr>The Halting Problem</vt:lpstr>
      <vt:lpstr>Halting Tester</vt:lpstr>
      <vt:lpstr>Halting Tester (2)</vt:lpstr>
      <vt:lpstr>Halting Tester (3)</vt:lpstr>
      <vt:lpstr>The Halting program is unsolvable</vt:lpstr>
      <vt:lpstr>Complexity of Problems</vt:lpstr>
      <vt:lpstr>Graphs of the mathematical expressions n, lg n, n lg n, and n2</vt:lpstr>
      <vt:lpstr>P versus NP</vt:lpstr>
      <vt:lpstr>NP  P</vt:lpstr>
      <vt:lpstr>Slide 39</vt:lpstr>
      <vt:lpstr>The Big Question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Computation</dc:title>
  <dc:creator/>
  <cp:lastModifiedBy>Kenrick</cp:lastModifiedBy>
  <cp:revision>25</cp:revision>
  <dcterms:created xsi:type="dcterms:W3CDTF">2006-08-16T00:00:00Z</dcterms:created>
  <dcterms:modified xsi:type="dcterms:W3CDTF">2009-10-27T04:27:23Z</dcterms:modified>
</cp:coreProperties>
</file>