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8" r:id="rId3"/>
    <p:sldId id="260" r:id="rId4"/>
    <p:sldId id="262" r:id="rId5"/>
    <p:sldId id="263" r:id="rId6"/>
    <p:sldId id="278" r:id="rId7"/>
    <p:sldId id="279" r:id="rId8"/>
    <p:sldId id="280" r:id="rId9"/>
    <p:sldId id="299" r:id="rId10"/>
    <p:sldId id="298" r:id="rId11"/>
    <p:sldId id="281" r:id="rId12"/>
    <p:sldId id="282" r:id="rId13"/>
    <p:sldId id="283" r:id="rId14"/>
    <p:sldId id="284" r:id="rId15"/>
    <p:sldId id="285" r:id="rId16"/>
    <p:sldId id="286" r:id="rId17"/>
    <p:sldId id="291" r:id="rId18"/>
    <p:sldId id="293" r:id="rId19"/>
    <p:sldId id="294" r:id="rId20"/>
    <p:sldId id="301" r:id="rId21"/>
    <p:sldId id="296" r:id="rId22"/>
    <p:sldId id="30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54" autoAdjust="0"/>
    <p:restoredTop sz="94660"/>
  </p:normalViewPr>
  <p:slideViewPr>
    <p:cSldViewPr>
      <p:cViewPr>
        <p:scale>
          <a:sx n="70" d="100"/>
          <a:sy n="70" d="100"/>
        </p:scale>
        <p:origin x="-1110" y="-8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79BA82-B1B7-4019-B866-5637A86FEB4C}" type="doc">
      <dgm:prSet loTypeId="urn:microsoft.com/office/officeart/2005/8/layout/venn2" loCatId="relationship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en-US"/>
        </a:p>
      </dgm:t>
    </dgm:pt>
    <dgm:pt modelId="{B757B889-C8A4-4C1E-8E17-A328D77FFAF3}">
      <dgm:prSet phldrT="[Text]"/>
      <dgm:spPr/>
      <dgm:t>
        <a:bodyPr/>
        <a:lstStyle/>
        <a:p>
          <a:r>
            <a:rPr lang="en-US" dirty="0" smtClean="0"/>
            <a:t>Methods, Classes, Arrays</a:t>
          </a:r>
          <a:endParaRPr lang="en-US" dirty="0"/>
        </a:p>
      </dgm:t>
    </dgm:pt>
    <dgm:pt modelId="{5BD90D33-38B4-4F91-A397-037659048883}" type="parTrans" cxnId="{DC0072ED-D66C-43CE-B0C4-066851B078B4}">
      <dgm:prSet/>
      <dgm:spPr/>
      <dgm:t>
        <a:bodyPr/>
        <a:lstStyle/>
        <a:p>
          <a:endParaRPr lang="en-US"/>
        </a:p>
      </dgm:t>
    </dgm:pt>
    <dgm:pt modelId="{B8356076-43D1-40E4-BC4E-B7C0DF93B0FD}" type="sibTrans" cxnId="{DC0072ED-D66C-43CE-B0C4-066851B078B4}">
      <dgm:prSet/>
      <dgm:spPr/>
      <dgm:t>
        <a:bodyPr/>
        <a:lstStyle/>
        <a:p>
          <a:endParaRPr lang="en-US"/>
        </a:p>
      </dgm:t>
    </dgm:pt>
    <dgm:pt modelId="{215E33C8-F7BB-428B-8ABE-270834B4423B}">
      <dgm:prSet phldrT="[Text]"/>
      <dgm:spPr/>
      <dgm:t>
        <a:bodyPr/>
        <a:lstStyle/>
        <a:p>
          <a:r>
            <a:rPr lang="en-US" dirty="0" smtClean="0"/>
            <a:t>Iteration, Control Structures</a:t>
          </a:r>
          <a:endParaRPr lang="en-US" dirty="0"/>
        </a:p>
      </dgm:t>
    </dgm:pt>
    <dgm:pt modelId="{928E1CAD-F604-4C04-B4E9-4FD485ED8CE9}" type="parTrans" cxnId="{8D5CD809-FEC7-43CE-8F79-0ADD58D649FC}">
      <dgm:prSet/>
      <dgm:spPr/>
      <dgm:t>
        <a:bodyPr/>
        <a:lstStyle/>
        <a:p>
          <a:endParaRPr lang="en-US"/>
        </a:p>
      </dgm:t>
    </dgm:pt>
    <dgm:pt modelId="{1769EA7E-98C8-4DE2-9724-CE120B11A408}" type="sibTrans" cxnId="{8D5CD809-FEC7-43CE-8F79-0ADD58D649FC}">
      <dgm:prSet/>
      <dgm:spPr/>
      <dgm:t>
        <a:bodyPr/>
        <a:lstStyle/>
        <a:p>
          <a:endParaRPr lang="en-US"/>
        </a:p>
      </dgm:t>
    </dgm:pt>
    <dgm:pt modelId="{A702D38E-9EE1-4274-9DEB-7F5184C77CC4}">
      <dgm:prSet phldrT="[Text]"/>
      <dgm:spPr/>
      <dgm:t>
        <a:bodyPr/>
        <a:lstStyle/>
        <a:p>
          <a:r>
            <a:rPr lang="en-US" dirty="0" smtClean="0"/>
            <a:t>Variables, Expressions</a:t>
          </a:r>
          <a:endParaRPr lang="en-US" dirty="0"/>
        </a:p>
      </dgm:t>
    </dgm:pt>
    <dgm:pt modelId="{86D0D9A1-4E92-4ECA-A9DF-EA473DEF4D1C}" type="parTrans" cxnId="{9973271C-EB66-48C7-9988-507497D80448}">
      <dgm:prSet/>
      <dgm:spPr/>
      <dgm:t>
        <a:bodyPr/>
        <a:lstStyle/>
        <a:p>
          <a:endParaRPr lang="en-US"/>
        </a:p>
      </dgm:t>
    </dgm:pt>
    <dgm:pt modelId="{1D1C6370-50CC-4C52-8D17-33708196CE6D}" type="sibTrans" cxnId="{9973271C-EB66-48C7-9988-507497D80448}">
      <dgm:prSet/>
      <dgm:spPr/>
      <dgm:t>
        <a:bodyPr/>
        <a:lstStyle/>
        <a:p>
          <a:endParaRPr lang="en-US"/>
        </a:p>
      </dgm:t>
    </dgm:pt>
    <dgm:pt modelId="{83F3046B-33D6-41B0-BC6A-BF5EF9231B14}">
      <dgm:prSet phldrT="[Text]"/>
      <dgm:spPr/>
      <dgm:t>
        <a:bodyPr/>
        <a:lstStyle/>
        <a:p>
          <a:r>
            <a:rPr lang="en-US" dirty="0" smtClean="0"/>
            <a:t>Data Types</a:t>
          </a:r>
          <a:endParaRPr lang="en-US" dirty="0"/>
        </a:p>
      </dgm:t>
    </dgm:pt>
    <dgm:pt modelId="{5B187DC9-C17A-4842-9BFB-D54605A65B30}" type="parTrans" cxnId="{CB3722D8-F1ED-410B-938A-9D052CDE7D63}">
      <dgm:prSet/>
      <dgm:spPr/>
      <dgm:t>
        <a:bodyPr/>
        <a:lstStyle/>
        <a:p>
          <a:endParaRPr lang="en-US"/>
        </a:p>
      </dgm:t>
    </dgm:pt>
    <dgm:pt modelId="{DF8CDEF6-AA2E-45EB-BFB7-CBD9F1C8AD14}" type="sibTrans" cxnId="{CB3722D8-F1ED-410B-938A-9D052CDE7D63}">
      <dgm:prSet/>
      <dgm:spPr/>
      <dgm:t>
        <a:bodyPr/>
        <a:lstStyle/>
        <a:p>
          <a:endParaRPr lang="en-US"/>
        </a:p>
      </dgm:t>
    </dgm:pt>
    <dgm:pt modelId="{D226F3C9-E5DF-44A8-B288-28783BF6A570}" type="pres">
      <dgm:prSet presAssocID="{E679BA82-B1B7-4019-B866-5637A86FEB4C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731CBBE-313A-4F0B-A8A8-46430538F7EB}" type="pres">
      <dgm:prSet presAssocID="{E679BA82-B1B7-4019-B866-5637A86FEB4C}" presName="comp1" presStyleCnt="0"/>
      <dgm:spPr/>
    </dgm:pt>
    <dgm:pt modelId="{9662CA3E-434D-4FC1-AC45-6465B1ACF44E}" type="pres">
      <dgm:prSet presAssocID="{E679BA82-B1B7-4019-B866-5637A86FEB4C}" presName="circle1" presStyleLbl="node1" presStyleIdx="0" presStyleCnt="4"/>
      <dgm:spPr/>
      <dgm:t>
        <a:bodyPr/>
        <a:lstStyle/>
        <a:p>
          <a:endParaRPr lang="en-US"/>
        </a:p>
      </dgm:t>
    </dgm:pt>
    <dgm:pt modelId="{7FCAB15A-0ABE-4630-97F2-92A890DF411A}" type="pres">
      <dgm:prSet presAssocID="{E679BA82-B1B7-4019-B866-5637A86FEB4C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3B83D3-9523-4094-9CB7-F07946E560CF}" type="pres">
      <dgm:prSet presAssocID="{E679BA82-B1B7-4019-B866-5637A86FEB4C}" presName="comp2" presStyleCnt="0"/>
      <dgm:spPr/>
    </dgm:pt>
    <dgm:pt modelId="{462105D8-03B9-416A-857E-67869B2F491F}" type="pres">
      <dgm:prSet presAssocID="{E679BA82-B1B7-4019-B866-5637A86FEB4C}" presName="circle2" presStyleLbl="node1" presStyleIdx="1" presStyleCnt="4"/>
      <dgm:spPr/>
      <dgm:t>
        <a:bodyPr/>
        <a:lstStyle/>
        <a:p>
          <a:endParaRPr lang="en-US"/>
        </a:p>
      </dgm:t>
    </dgm:pt>
    <dgm:pt modelId="{FB94DB1E-8EFE-4531-A564-E4B26BA639F0}" type="pres">
      <dgm:prSet presAssocID="{E679BA82-B1B7-4019-B866-5637A86FEB4C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CF5AD6-D9A6-433B-8D98-92F55FE7DEA1}" type="pres">
      <dgm:prSet presAssocID="{E679BA82-B1B7-4019-B866-5637A86FEB4C}" presName="comp3" presStyleCnt="0"/>
      <dgm:spPr/>
    </dgm:pt>
    <dgm:pt modelId="{75AD87AF-4968-4555-ADC1-3A34EFCE11AC}" type="pres">
      <dgm:prSet presAssocID="{E679BA82-B1B7-4019-B866-5637A86FEB4C}" presName="circle3" presStyleLbl="node1" presStyleIdx="2" presStyleCnt="4"/>
      <dgm:spPr/>
      <dgm:t>
        <a:bodyPr/>
        <a:lstStyle/>
        <a:p>
          <a:endParaRPr lang="en-US"/>
        </a:p>
      </dgm:t>
    </dgm:pt>
    <dgm:pt modelId="{4B2117E9-F78C-44F2-AF24-00C3BC40C820}" type="pres">
      <dgm:prSet presAssocID="{E679BA82-B1B7-4019-B866-5637A86FEB4C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1EF820-D85A-44E4-9E8A-9F38DA2E0C4E}" type="pres">
      <dgm:prSet presAssocID="{E679BA82-B1B7-4019-B866-5637A86FEB4C}" presName="comp4" presStyleCnt="0"/>
      <dgm:spPr/>
    </dgm:pt>
    <dgm:pt modelId="{0B13A02E-8559-44CD-A8A0-53B7A0D74765}" type="pres">
      <dgm:prSet presAssocID="{E679BA82-B1B7-4019-B866-5637A86FEB4C}" presName="circle4" presStyleLbl="node1" presStyleIdx="3" presStyleCnt="4"/>
      <dgm:spPr/>
      <dgm:t>
        <a:bodyPr/>
        <a:lstStyle/>
        <a:p>
          <a:endParaRPr lang="en-US"/>
        </a:p>
      </dgm:t>
    </dgm:pt>
    <dgm:pt modelId="{9FC99892-54DE-4EB4-BB0E-6E0419DCE63E}" type="pres">
      <dgm:prSet presAssocID="{E679BA82-B1B7-4019-B866-5637A86FEB4C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77A911E-0227-4750-AD5F-804455FFE3D1}" type="presOf" srcId="{215E33C8-F7BB-428B-8ABE-270834B4423B}" destId="{FB94DB1E-8EFE-4531-A564-E4B26BA639F0}" srcOrd="1" destOrd="0" presId="urn:microsoft.com/office/officeart/2005/8/layout/venn2"/>
    <dgm:cxn modelId="{8D5CD809-FEC7-43CE-8F79-0ADD58D649FC}" srcId="{E679BA82-B1B7-4019-B866-5637A86FEB4C}" destId="{215E33C8-F7BB-428B-8ABE-270834B4423B}" srcOrd="1" destOrd="0" parTransId="{928E1CAD-F604-4C04-B4E9-4FD485ED8CE9}" sibTransId="{1769EA7E-98C8-4DE2-9724-CE120B11A408}"/>
    <dgm:cxn modelId="{B6D0CDAD-8EF1-479B-8C6E-58708A01498E}" type="presOf" srcId="{215E33C8-F7BB-428B-8ABE-270834B4423B}" destId="{462105D8-03B9-416A-857E-67869B2F491F}" srcOrd="0" destOrd="0" presId="urn:microsoft.com/office/officeart/2005/8/layout/venn2"/>
    <dgm:cxn modelId="{D84D9FFA-30D4-4610-969D-59166F06BF14}" type="presOf" srcId="{B757B889-C8A4-4C1E-8E17-A328D77FFAF3}" destId="{9662CA3E-434D-4FC1-AC45-6465B1ACF44E}" srcOrd="0" destOrd="0" presId="urn:microsoft.com/office/officeart/2005/8/layout/venn2"/>
    <dgm:cxn modelId="{DC0072ED-D66C-43CE-B0C4-066851B078B4}" srcId="{E679BA82-B1B7-4019-B866-5637A86FEB4C}" destId="{B757B889-C8A4-4C1E-8E17-A328D77FFAF3}" srcOrd="0" destOrd="0" parTransId="{5BD90D33-38B4-4F91-A397-037659048883}" sibTransId="{B8356076-43D1-40E4-BC4E-B7C0DF93B0FD}"/>
    <dgm:cxn modelId="{9067849F-33E8-4435-94C2-9E0FECC9DA74}" type="presOf" srcId="{83F3046B-33D6-41B0-BC6A-BF5EF9231B14}" destId="{0B13A02E-8559-44CD-A8A0-53B7A0D74765}" srcOrd="0" destOrd="0" presId="urn:microsoft.com/office/officeart/2005/8/layout/venn2"/>
    <dgm:cxn modelId="{02D22406-EBCD-4709-B181-1ADAED62BD3C}" type="presOf" srcId="{B757B889-C8A4-4C1E-8E17-A328D77FFAF3}" destId="{7FCAB15A-0ABE-4630-97F2-92A890DF411A}" srcOrd="1" destOrd="0" presId="urn:microsoft.com/office/officeart/2005/8/layout/venn2"/>
    <dgm:cxn modelId="{9C3E5B34-AB7A-42F8-8AA0-A984EF2AE193}" type="presOf" srcId="{E679BA82-B1B7-4019-B866-5637A86FEB4C}" destId="{D226F3C9-E5DF-44A8-B288-28783BF6A570}" srcOrd="0" destOrd="0" presId="urn:microsoft.com/office/officeart/2005/8/layout/venn2"/>
    <dgm:cxn modelId="{CB3722D8-F1ED-410B-938A-9D052CDE7D63}" srcId="{E679BA82-B1B7-4019-B866-5637A86FEB4C}" destId="{83F3046B-33D6-41B0-BC6A-BF5EF9231B14}" srcOrd="3" destOrd="0" parTransId="{5B187DC9-C17A-4842-9BFB-D54605A65B30}" sibTransId="{DF8CDEF6-AA2E-45EB-BFB7-CBD9F1C8AD14}"/>
    <dgm:cxn modelId="{3501EB93-EB2D-4AF6-9995-0E8B29EDB412}" type="presOf" srcId="{A702D38E-9EE1-4274-9DEB-7F5184C77CC4}" destId="{4B2117E9-F78C-44F2-AF24-00C3BC40C820}" srcOrd="1" destOrd="0" presId="urn:microsoft.com/office/officeart/2005/8/layout/venn2"/>
    <dgm:cxn modelId="{422D70B9-1EA4-4EC0-A389-ACAA573831F9}" type="presOf" srcId="{A702D38E-9EE1-4274-9DEB-7F5184C77CC4}" destId="{75AD87AF-4968-4555-ADC1-3A34EFCE11AC}" srcOrd="0" destOrd="0" presId="urn:microsoft.com/office/officeart/2005/8/layout/venn2"/>
    <dgm:cxn modelId="{9973271C-EB66-48C7-9988-507497D80448}" srcId="{E679BA82-B1B7-4019-B866-5637A86FEB4C}" destId="{A702D38E-9EE1-4274-9DEB-7F5184C77CC4}" srcOrd="2" destOrd="0" parTransId="{86D0D9A1-4E92-4ECA-A9DF-EA473DEF4D1C}" sibTransId="{1D1C6370-50CC-4C52-8D17-33708196CE6D}"/>
    <dgm:cxn modelId="{5ECB468B-0C61-49A3-8E62-9881B5EFEFF5}" type="presOf" srcId="{83F3046B-33D6-41B0-BC6A-BF5EF9231B14}" destId="{9FC99892-54DE-4EB4-BB0E-6E0419DCE63E}" srcOrd="1" destOrd="0" presId="urn:microsoft.com/office/officeart/2005/8/layout/venn2"/>
    <dgm:cxn modelId="{104BD48C-7608-48F7-BF06-AECF8D706BE3}" type="presParOf" srcId="{D226F3C9-E5DF-44A8-B288-28783BF6A570}" destId="{5731CBBE-313A-4F0B-A8A8-46430538F7EB}" srcOrd="0" destOrd="0" presId="urn:microsoft.com/office/officeart/2005/8/layout/venn2"/>
    <dgm:cxn modelId="{A1FB7077-EB86-4A04-B9C0-47E3FC01291A}" type="presParOf" srcId="{5731CBBE-313A-4F0B-A8A8-46430538F7EB}" destId="{9662CA3E-434D-4FC1-AC45-6465B1ACF44E}" srcOrd="0" destOrd="0" presId="urn:microsoft.com/office/officeart/2005/8/layout/venn2"/>
    <dgm:cxn modelId="{81882DF0-1279-4CF9-81B3-92C70013CD50}" type="presParOf" srcId="{5731CBBE-313A-4F0B-A8A8-46430538F7EB}" destId="{7FCAB15A-0ABE-4630-97F2-92A890DF411A}" srcOrd="1" destOrd="0" presId="urn:microsoft.com/office/officeart/2005/8/layout/venn2"/>
    <dgm:cxn modelId="{9B30838F-6496-4A3F-BB21-3C16397CED9A}" type="presParOf" srcId="{D226F3C9-E5DF-44A8-B288-28783BF6A570}" destId="{073B83D3-9523-4094-9CB7-F07946E560CF}" srcOrd="1" destOrd="0" presId="urn:microsoft.com/office/officeart/2005/8/layout/venn2"/>
    <dgm:cxn modelId="{55D1C9D3-348F-406A-AF59-AB5413E74DD7}" type="presParOf" srcId="{073B83D3-9523-4094-9CB7-F07946E560CF}" destId="{462105D8-03B9-416A-857E-67869B2F491F}" srcOrd="0" destOrd="0" presId="urn:microsoft.com/office/officeart/2005/8/layout/venn2"/>
    <dgm:cxn modelId="{2CE05A77-94A0-425D-9398-0EB16943B6C1}" type="presParOf" srcId="{073B83D3-9523-4094-9CB7-F07946E560CF}" destId="{FB94DB1E-8EFE-4531-A564-E4B26BA639F0}" srcOrd="1" destOrd="0" presId="urn:microsoft.com/office/officeart/2005/8/layout/venn2"/>
    <dgm:cxn modelId="{224DE920-AADA-4DB8-AB97-02AFD57BCE8B}" type="presParOf" srcId="{D226F3C9-E5DF-44A8-B288-28783BF6A570}" destId="{D5CF5AD6-D9A6-433B-8D98-92F55FE7DEA1}" srcOrd="2" destOrd="0" presId="urn:microsoft.com/office/officeart/2005/8/layout/venn2"/>
    <dgm:cxn modelId="{5D21E387-DBDE-463F-9CDC-3D5E0C60B0A4}" type="presParOf" srcId="{D5CF5AD6-D9A6-433B-8D98-92F55FE7DEA1}" destId="{75AD87AF-4968-4555-ADC1-3A34EFCE11AC}" srcOrd="0" destOrd="0" presId="urn:microsoft.com/office/officeart/2005/8/layout/venn2"/>
    <dgm:cxn modelId="{0A6F7BF1-88D9-4B7D-AC5B-DCDFB83E6740}" type="presParOf" srcId="{D5CF5AD6-D9A6-433B-8D98-92F55FE7DEA1}" destId="{4B2117E9-F78C-44F2-AF24-00C3BC40C820}" srcOrd="1" destOrd="0" presId="urn:microsoft.com/office/officeart/2005/8/layout/venn2"/>
    <dgm:cxn modelId="{7B651715-74D9-4346-BA27-1A6595C901CF}" type="presParOf" srcId="{D226F3C9-E5DF-44A8-B288-28783BF6A570}" destId="{011EF820-D85A-44E4-9E8A-9F38DA2E0C4E}" srcOrd="3" destOrd="0" presId="urn:microsoft.com/office/officeart/2005/8/layout/venn2"/>
    <dgm:cxn modelId="{A2C0514D-2ED1-482A-8DA1-B44980034D03}" type="presParOf" srcId="{011EF820-D85A-44E4-9E8A-9F38DA2E0C4E}" destId="{0B13A02E-8559-44CD-A8A0-53B7A0D74765}" srcOrd="0" destOrd="0" presId="urn:microsoft.com/office/officeart/2005/8/layout/venn2"/>
    <dgm:cxn modelId="{8912FDA8-794A-4544-9B04-A90504AE288F}" type="presParOf" srcId="{011EF820-D85A-44E4-9E8A-9F38DA2E0C4E}" destId="{9FC99892-54DE-4EB4-BB0E-6E0419DCE63E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62CA3E-434D-4FC1-AC45-6465B1ACF44E}">
      <dsp:nvSpPr>
        <dsp:cNvPr id="0" name=""/>
        <dsp:cNvSpPr/>
      </dsp:nvSpPr>
      <dsp:spPr>
        <a:xfrm>
          <a:off x="1851818" y="0"/>
          <a:ext cx="4525963" cy="4525963"/>
        </a:xfrm>
        <a:prstGeom prst="ellipse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Methods, Classes, Arrays</a:t>
          </a:r>
          <a:endParaRPr lang="en-US" sz="1200" kern="1200" dirty="0"/>
        </a:p>
      </dsp:txBody>
      <dsp:txXfrm>
        <a:off x="3482070" y="226298"/>
        <a:ext cx="1265459" cy="678894"/>
      </dsp:txXfrm>
    </dsp:sp>
    <dsp:sp modelId="{462105D8-03B9-416A-857E-67869B2F491F}">
      <dsp:nvSpPr>
        <dsp:cNvPr id="0" name=""/>
        <dsp:cNvSpPr/>
      </dsp:nvSpPr>
      <dsp:spPr>
        <a:xfrm>
          <a:off x="2304414" y="905192"/>
          <a:ext cx="3620770" cy="3620770"/>
        </a:xfrm>
        <a:prstGeom prst="ellipse">
          <a:avLst/>
        </a:prstGeom>
        <a:solidFill>
          <a:schemeClr val="accent5">
            <a:shade val="80000"/>
            <a:hueOff val="68408"/>
            <a:satOff val="-746"/>
            <a:lumOff val="85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Iteration, Control Structures</a:t>
          </a:r>
          <a:endParaRPr lang="en-US" sz="1200" kern="1200" dirty="0"/>
        </a:p>
      </dsp:txBody>
      <dsp:txXfrm>
        <a:off x="3482070" y="1122438"/>
        <a:ext cx="1265459" cy="651738"/>
      </dsp:txXfrm>
    </dsp:sp>
    <dsp:sp modelId="{75AD87AF-4968-4555-ADC1-3A34EFCE11AC}">
      <dsp:nvSpPr>
        <dsp:cNvPr id="0" name=""/>
        <dsp:cNvSpPr/>
      </dsp:nvSpPr>
      <dsp:spPr>
        <a:xfrm>
          <a:off x="2757011" y="1810385"/>
          <a:ext cx="2715577" cy="2715577"/>
        </a:xfrm>
        <a:prstGeom prst="ellipse">
          <a:avLst/>
        </a:prstGeom>
        <a:solidFill>
          <a:schemeClr val="accent5">
            <a:shade val="80000"/>
            <a:hueOff val="136816"/>
            <a:satOff val="-1492"/>
            <a:lumOff val="170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Variables, Expressions</a:t>
          </a:r>
          <a:endParaRPr lang="en-US" sz="1200" kern="1200" dirty="0"/>
        </a:p>
      </dsp:txBody>
      <dsp:txXfrm>
        <a:off x="3482070" y="2014053"/>
        <a:ext cx="1265459" cy="611005"/>
      </dsp:txXfrm>
    </dsp:sp>
    <dsp:sp modelId="{0B13A02E-8559-44CD-A8A0-53B7A0D74765}">
      <dsp:nvSpPr>
        <dsp:cNvPr id="0" name=""/>
        <dsp:cNvSpPr/>
      </dsp:nvSpPr>
      <dsp:spPr>
        <a:xfrm>
          <a:off x="3209607" y="2715577"/>
          <a:ext cx="1810385" cy="1810385"/>
        </a:xfrm>
        <a:prstGeom prst="ellipse">
          <a:avLst/>
        </a:prstGeom>
        <a:solidFill>
          <a:schemeClr val="accent5">
            <a:shade val="80000"/>
            <a:hueOff val="205224"/>
            <a:satOff val="-2238"/>
            <a:lumOff val="255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Data Types</a:t>
          </a:r>
          <a:endParaRPr lang="en-US" sz="1200" kern="1200" dirty="0"/>
        </a:p>
      </dsp:txBody>
      <dsp:txXfrm>
        <a:off x="3474732" y="3168174"/>
        <a:ext cx="1280135" cy="905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67CB9-3BEB-433C-9113-3965ABE568AE}" type="datetimeFigureOut">
              <a:rPr lang="en-US" smtClean="0"/>
              <a:pPr/>
              <a:t>6/11/2010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09A226-A772-425A-B0AC-814AD349B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496600-034A-4C6C-A665-6436744D42D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F1C81C-14F8-46A8-A80E-BF6F39D8DD9C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947AA8-5B2D-4A67-A0AE-67993A619FA8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4A490A-7883-452F-946A-30FF8662ADDF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7A626E-BF1F-4BBB-A282-87053CA393D0}" type="slidenum">
              <a:rPr lang="en-CA"/>
              <a:pPr/>
              <a:t>19</a:t>
            </a:fld>
            <a:endParaRPr lang="en-CA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469BA-FE7B-4146-9A8C-7E2BD716C0C6}" type="slidenum">
              <a:rPr lang="en-CA"/>
              <a:pPr/>
              <a:t>21</a:t>
            </a:fld>
            <a:endParaRPr lang="en-CA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8719" y="686405"/>
            <a:ext cx="4502051" cy="3429000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8FF3ED-77E5-4A45-BB72-C77546F75630}" type="slidenum">
              <a:rPr lang="en-CA"/>
              <a:pPr/>
              <a:t>8</a:t>
            </a:fld>
            <a:endParaRPr lang="en-CA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F2639C-C9BB-4F5F-BB57-48E765720C2E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7E5B6B-1A6C-416A-BBB2-13F511BB9E90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EB3AD0-D0FC-45E3-8059-00F017710D95}" type="slidenum">
              <a:rPr lang="en-CA"/>
              <a:pPr/>
              <a:t>11</a:t>
            </a:fld>
            <a:endParaRPr lang="en-CA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1D01DA-7DF5-4BA1-B029-5825453DFA42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F1EA35-28F5-40D7-B54F-D82ECA6E7C3B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5FED80-7899-44D0-9602-439EB843B32B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81FE40-B03D-48DA-BC59-168890C28E3F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C#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3" descr="fig01_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2057400"/>
            <a:ext cx="7442200" cy="296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Box 4"/>
          <p:cNvSpPr txBox="1">
            <a:spLocks noChangeArrowheads="1"/>
          </p:cNvSpPr>
          <p:nvPr/>
        </p:nvSpPr>
        <p:spPr bwMode="auto">
          <a:xfrm>
            <a:off x="1447800" y="457200"/>
            <a:ext cx="6324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/>
              <a:t>The Fetch-Decode Execute Cycle</a:t>
            </a: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400" b="1" dirty="0" smtClean="0"/>
              <a:t>Bit</a:t>
            </a:r>
            <a:r>
              <a:rPr lang="en-US" sz="2400" dirty="0" smtClean="0"/>
              <a:t>: smallest and most basic data item in a computer; represents a 0 or a 1</a:t>
            </a:r>
          </a:p>
          <a:p>
            <a:pPr eaLnBrk="1" hangingPunct="1"/>
            <a:r>
              <a:rPr lang="en-US" sz="2400" b="1" dirty="0" smtClean="0"/>
              <a:t>Byte</a:t>
            </a:r>
            <a:r>
              <a:rPr lang="en-US" sz="2400" dirty="0" smtClean="0"/>
              <a:t>: a grouping of eight bits</a:t>
            </a:r>
          </a:p>
          <a:p>
            <a:pPr lvl="1" eaLnBrk="1" hangingPunct="1"/>
            <a:r>
              <a:rPr lang="en-US" sz="2400" dirty="0" smtClean="0"/>
              <a:t>E.g.,   00010001	</a:t>
            </a:r>
          </a:p>
          <a:p>
            <a:pPr lvl="1" eaLnBrk="1" hangingPunct="1"/>
            <a:r>
              <a:rPr lang="en-US" sz="2400" dirty="0" smtClean="0"/>
              <a:t>What does this represent? </a:t>
            </a:r>
          </a:p>
          <a:p>
            <a:pPr eaLnBrk="1" hangingPunct="1"/>
            <a:r>
              <a:rPr lang="en-US" sz="2400" b="1" dirty="0" smtClean="0"/>
              <a:t>Word</a:t>
            </a:r>
            <a:r>
              <a:rPr lang="en-US" sz="2400" dirty="0" smtClean="0"/>
              <a:t>: a grouping of one or more bytes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Knowing About: Computer Hardware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 descr="fig01_0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533400"/>
            <a:ext cx="6872288" cy="549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 descr="fig01_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1600200"/>
            <a:ext cx="6142038" cy="360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 descr="fig01_0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2362200"/>
            <a:ext cx="7383463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447800" y="457200"/>
            <a:ext cx="66071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Bits could represent characters</a:t>
            </a:r>
            <a:endParaRPr lang="en-US" sz="4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fig01_0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1752600"/>
            <a:ext cx="8186738" cy="353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362200" y="1828800"/>
            <a:ext cx="55562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We said that 00010001 could represent</a:t>
            </a:r>
          </a:p>
          <a:p>
            <a:r>
              <a:rPr lang="en-US" dirty="0"/>
              <a:t>anything, a number, sound, color, etc.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457200"/>
            <a:ext cx="57326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Bits could represent sound</a:t>
            </a:r>
            <a:endParaRPr lang="en-US" sz="4000" dirty="0"/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 descr="fig01_0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762000"/>
            <a:ext cx="5083175" cy="528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fig01_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1828800"/>
            <a:ext cx="8531225" cy="418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447800" y="457200"/>
            <a:ext cx="72560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Layers of Programming Languages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6248400"/>
            <a:ext cx="8067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 program called a </a:t>
            </a:r>
            <a:r>
              <a:rPr lang="en-US" sz="2000" b="1" dirty="0" smtClean="0"/>
              <a:t>compiler</a:t>
            </a:r>
            <a:r>
              <a:rPr lang="en-US" sz="2000" dirty="0" smtClean="0"/>
              <a:t> translates from high-level to machine language</a:t>
            </a:r>
            <a:endParaRPr lang="en-US" sz="2000" dirty="0"/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ounded Rectangle 6"/>
          <p:cNvSpPr>
            <a:spLocks noChangeArrowheads="1"/>
          </p:cNvSpPr>
          <p:nvPr/>
        </p:nvSpPr>
        <p:spPr bwMode="auto">
          <a:xfrm>
            <a:off x="762000" y="2895600"/>
            <a:ext cx="5867400" cy="2362200"/>
          </a:xfrm>
          <a:prstGeom prst="roundRect">
            <a:avLst>
              <a:gd name="adj" fmla="val 16667"/>
            </a:avLst>
          </a:prstGeom>
          <a:solidFill>
            <a:schemeClr val="accent1">
              <a:alpha val="23921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r"/>
            <a:r>
              <a:rPr lang="en-US"/>
              <a:t>Operating</a:t>
            </a:r>
          </a:p>
          <a:p>
            <a:pPr algn="r"/>
            <a:r>
              <a:rPr lang="en-US"/>
              <a:t>System</a:t>
            </a:r>
          </a:p>
        </p:txBody>
      </p:sp>
      <p:sp>
        <p:nvSpPr>
          <p:cNvPr id="24579" name="Rounded Rectangle 7"/>
          <p:cNvSpPr>
            <a:spLocks noChangeArrowheads="1"/>
          </p:cNvSpPr>
          <p:nvPr/>
        </p:nvSpPr>
        <p:spPr bwMode="auto">
          <a:xfrm>
            <a:off x="609600" y="2667000"/>
            <a:ext cx="8077200" cy="2743200"/>
          </a:xfrm>
          <a:prstGeom prst="roundRect">
            <a:avLst>
              <a:gd name="adj" fmla="val 16667"/>
            </a:avLst>
          </a:prstGeom>
          <a:solidFill>
            <a:schemeClr val="accent1">
              <a:alpha val="1098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r"/>
            <a:r>
              <a:rPr lang="en-US"/>
              <a:t>Applications</a:t>
            </a:r>
          </a:p>
        </p:txBody>
      </p:sp>
      <p:sp>
        <p:nvSpPr>
          <p:cNvPr id="24580" name="Rounded Rectangle 5"/>
          <p:cNvSpPr>
            <a:spLocks noChangeArrowheads="1"/>
          </p:cNvSpPr>
          <p:nvPr/>
        </p:nvSpPr>
        <p:spPr bwMode="auto">
          <a:xfrm>
            <a:off x="1066800" y="3276600"/>
            <a:ext cx="3733800" cy="1600200"/>
          </a:xfrm>
          <a:prstGeom prst="roundRect">
            <a:avLst>
              <a:gd name="adj" fmla="val 16667"/>
            </a:avLst>
          </a:prstGeom>
          <a:solidFill>
            <a:schemeClr val="accent1">
              <a:alpha val="45882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r"/>
            <a:r>
              <a:rPr lang="en-US"/>
              <a:t>BIOS</a:t>
            </a:r>
          </a:p>
        </p:txBody>
      </p:sp>
      <p:sp>
        <p:nvSpPr>
          <p:cNvPr id="24581" name="Rectangle 3"/>
          <p:cNvSpPr>
            <a:spLocks noChangeArrowheads="1"/>
          </p:cNvSpPr>
          <p:nvPr/>
        </p:nvSpPr>
        <p:spPr bwMode="auto">
          <a:xfrm>
            <a:off x="1676400" y="3657600"/>
            <a:ext cx="1371600" cy="762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CPU</a:t>
            </a:r>
          </a:p>
        </p:txBody>
      </p:sp>
      <p:sp>
        <p:nvSpPr>
          <p:cNvPr id="245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Layers of Software Systems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.NET Platform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94688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 smtClean="0"/>
              <a:t>C# .NET is in a sense one step removed from a typical high-level language</a:t>
            </a:r>
          </a:p>
          <a:p>
            <a:pPr eaLnBrk="1" hangingPunct="1"/>
            <a:r>
              <a:rPr lang="en-US" sz="2400" dirty="0" smtClean="0"/>
              <a:t>C# runs using a “Virtual Machine” or “Common Language Runtime”</a:t>
            </a:r>
          </a:p>
          <a:p>
            <a:pPr lvl="1" eaLnBrk="1" hangingPunct="1"/>
            <a:r>
              <a:rPr lang="en-US" sz="2400" dirty="0" smtClean="0"/>
              <a:t>The physical computer simulates a virtual computer that runs your program</a:t>
            </a:r>
          </a:p>
        </p:txBody>
      </p:sp>
      <p:sp>
        <p:nvSpPr>
          <p:cNvPr id="1026" name="tower"/>
          <p:cNvSpPr>
            <a:spLocks noEditPoints="1" noChangeArrowheads="1"/>
          </p:cNvSpPr>
          <p:nvPr/>
        </p:nvSpPr>
        <p:spPr bwMode="auto">
          <a:xfrm>
            <a:off x="838200" y="4210050"/>
            <a:ext cx="904875" cy="1809750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" name="Straight Arrow Connector 5"/>
          <p:cNvCxnSpPr>
            <a:stCxn id="1026" idx="4"/>
          </p:cNvCxnSpPr>
          <p:nvPr/>
        </p:nvCxnSpPr>
        <p:spPr>
          <a:xfrm flipV="1">
            <a:off x="1743075" y="5124450"/>
            <a:ext cx="1076325" cy="61608"/>
          </a:xfrm>
          <a:prstGeom prst="straightConnector1">
            <a:avLst/>
          </a:prstGeom>
          <a:ln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895600" y="3810000"/>
            <a:ext cx="2590800" cy="2438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.NET Software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352800" y="4210050"/>
            <a:ext cx="1509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.NET Software</a:t>
            </a:r>
            <a:endParaRPr lang="en-US" dirty="0"/>
          </a:p>
        </p:txBody>
      </p:sp>
      <p:pic>
        <p:nvPicPr>
          <p:cNvPr id="1027" name="Picture 3" descr="C:\Users\Kenrick\AppData\Local\Microsoft\Windows\Temporary Internet Files\Content.IE5\XNY70BDR\MCj0434845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4667250"/>
            <a:ext cx="1333500" cy="13335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6324600" y="4419600"/>
            <a:ext cx="2362200" cy="15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endCxn id="10" idx="1"/>
          </p:cNvCxnSpPr>
          <p:nvPr/>
        </p:nvCxnSpPr>
        <p:spPr>
          <a:xfrm flipV="1">
            <a:off x="4495800" y="5181600"/>
            <a:ext cx="1828800" cy="61608"/>
          </a:xfrm>
          <a:prstGeom prst="straightConnector1">
            <a:avLst/>
          </a:prstGeom>
          <a:ln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858000" y="4876800"/>
            <a:ext cx="146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.NET Program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Coverage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 virtual machine?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robust to failure</a:t>
            </a:r>
          </a:p>
          <a:p>
            <a:pPr lvl="1"/>
            <a:r>
              <a:rPr lang="en-US" dirty="0" smtClean="0"/>
              <a:t>Bad programs crash the virtual machine, not the real machine</a:t>
            </a:r>
          </a:p>
          <a:p>
            <a:r>
              <a:rPr lang="en-US" dirty="0" smtClean="0"/>
              <a:t>Easier to deploy software written for the virtual machine</a:t>
            </a:r>
          </a:p>
          <a:p>
            <a:pPr lvl="1"/>
            <a:r>
              <a:rPr lang="en-US" dirty="0" smtClean="0"/>
              <a:t>If a virtual machine exists for Macs or Linux or Windows, then the same program can run anywhere (not the case yet for C# but same idea with Java)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.NET Framework</a:t>
            </a:r>
          </a:p>
        </p:txBody>
      </p:sp>
      <p:sp>
        <p:nvSpPr>
          <p:cNvPr id="627715" name="Rectangle 3"/>
          <p:cNvSpPr>
            <a:spLocks noChangeArrowheads="1"/>
          </p:cNvSpPr>
          <p:nvPr/>
        </p:nvSpPr>
        <p:spPr bwMode="auto">
          <a:xfrm>
            <a:off x="533400" y="2286000"/>
            <a:ext cx="6372225" cy="27860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Ctr="1"/>
          <a:lstStyle/>
          <a:p>
            <a:pPr algn="ctr">
              <a:defRPr/>
            </a:pPr>
            <a:r>
              <a:rPr lang="en-US" sz="1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pitchFamily="34" charset="0"/>
              </a:rPr>
              <a:t>Framework Class Library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652463" y="4048125"/>
            <a:ext cx="1371600" cy="320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tx2"/>
                </a:solidFill>
                <a:latin typeface="Verdana" pitchFamily="34" charset="0"/>
                <a:cs typeface="Arial" charset="0"/>
              </a:rPr>
              <a:t>ADO.NET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652463" y="4552950"/>
            <a:ext cx="1371600" cy="320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tx2"/>
                </a:solidFill>
                <a:latin typeface="Verdana" pitchFamily="34" charset="0"/>
                <a:cs typeface="Arial" charset="0"/>
              </a:rPr>
              <a:t>Network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246313" y="4048125"/>
            <a:ext cx="1371600" cy="320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Verdana" pitchFamily="34" charset="0"/>
                <a:cs typeface="Arial" charset="0"/>
              </a:rPr>
              <a:t>XML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2246313" y="4552950"/>
            <a:ext cx="1371600" cy="320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Verdana" pitchFamily="34" charset="0"/>
                <a:cs typeface="Arial" charset="0"/>
              </a:rPr>
              <a:t>Security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3840163" y="4048125"/>
            <a:ext cx="1371600" cy="320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Verdana" pitchFamily="34" charset="0"/>
                <a:cs typeface="Arial" charset="0"/>
              </a:rPr>
              <a:t>Threading</a:t>
            </a: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3840163" y="4552950"/>
            <a:ext cx="1371600" cy="3238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Verdana" pitchFamily="34" charset="0"/>
                <a:cs typeface="Arial" charset="0"/>
              </a:rPr>
              <a:t>Diagnostics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5434013" y="4048125"/>
            <a:ext cx="1371600" cy="320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Verdana" pitchFamily="34" charset="0"/>
                <a:cs typeface="Arial" charset="0"/>
              </a:rPr>
              <a:t>IO</a:t>
            </a: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5434013" y="4552950"/>
            <a:ext cx="1371600" cy="320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Verdana" pitchFamily="34" charset="0"/>
                <a:cs typeface="Arial" charset="0"/>
              </a:rPr>
              <a:t>Etc.</a:t>
            </a:r>
          </a:p>
        </p:txBody>
      </p:sp>
      <p:sp>
        <p:nvSpPr>
          <p:cNvPr id="627724" name="Rectangle 12"/>
          <p:cNvSpPr>
            <a:spLocks noChangeArrowheads="1"/>
          </p:cNvSpPr>
          <p:nvPr/>
        </p:nvSpPr>
        <p:spPr bwMode="auto">
          <a:xfrm>
            <a:off x="533400" y="5181600"/>
            <a:ext cx="6370638" cy="876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Ctr="1"/>
          <a:lstStyle/>
          <a:p>
            <a:pPr algn="ctr">
              <a:defRPr/>
            </a:pPr>
            <a:r>
              <a:rPr lang="en-US" sz="160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cs typeface="Arial" pitchFamily="34" charset="0"/>
              </a:rPr>
              <a:t>Common Language Runtime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  <a:cs typeface="Arial" pitchFamily="34" charset="0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700088" y="5610225"/>
            <a:ext cx="1828800" cy="3238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tx2"/>
                </a:solidFill>
                <a:latin typeface="Verdana" pitchFamily="34" charset="0"/>
                <a:cs typeface="Arial" charset="0"/>
              </a:rPr>
              <a:t>Memory Management</a:t>
            </a:r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2790825" y="5600700"/>
            <a:ext cx="1828800" cy="320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tx2"/>
                </a:solidFill>
                <a:latin typeface="Verdana" pitchFamily="34" charset="0"/>
                <a:cs typeface="Arial" charset="0"/>
              </a:rPr>
              <a:t>Common Type System</a:t>
            </a:r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4881563" y="5600700"/>
            <a:ext cx="1828800" cy="320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tx2"/>
                </a:solidFill>
                <a:latin typeface="Verdana" pitchFamily="34" charset="0"/>
                <a:cs typeface="Arial" charset="0"/>
              </a:rPr>
              <a:t>Lifecycle Monitoring</a:t>
            </a:r>
          </a:p>
        </p:txBody>
      </p:sp>
      <p:sp>
        <p:nvSpPr>
          <p:cNvPr id="627728" name="Rectangle 16"/>
          <p:cNvSpPr>
            <a:spLocks noChangeArrowheads="1"/>
          </p:cNvSpPr>
          <p:nvPr/>
        </p:nvSpPr>
        <p:spPr bwMode="auto">
          <a:xfrm>
            <a:off x="561975" y="990600"/>
            <a:ext cx="6372225" cy="3810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Ctr="1"/>
          <a:lstStyle/>
          <a:p>
            <a:pPr algn="ctr">
              <a:defRPr/>
            </a:pPr>
            <a:r>
              <a:rPr lang="en-US" sz="1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pitchFamily="34" charset="0"/>
              </a:rPr>
              <a:t>C#     VB.NET      C++.NET      Other</a:t>
            </a:r>
          </a:p>
        </p:txBody>
      </p:sp>
      <p:sp>
        <p:nvSpPr>
          <p:cNvPr id="627729" name="Rectangle 17"/>
          <p:cNvSpPr>
            <a:spLocks noChangeArrowheads="1"/>
          </p:cNvSpPr>
          <p:nvPr/>
        </p:nvSpPr>
        <p:spPr bwMode="auto">
          <a:xfrm>
            <a:off x="533400" y="6248400"/>
            <a:ext cx="6372225" cy="381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Ctr="1"/>
          <a:lstStyle/>
          <a:p>
            <a:pPr algn="ctr">
              <a:defRPr/>
            </a:pPr>
            <a:r>
              <a:rPr lang="en-US" sz="1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pitchFamily="34" charset="0"/>
              </a:rPr>
              <a:t>Operating System</a:t>
            </a:r>
          </a:p>
        </p:txBody>
      </p:sp>
      <p:sp>
        <p:nvSpPr>
          <p:cNvPr id="627730" name="Rectangle 18"/>
          <p:cNvSpPr>
            <a:spLocks noChangeArrowheads="1"/>
          </p:cNvSpPr>
          <p:nvPr/>
        </p:nvSpPr>
        <p:spPr bwMode="auto">
          <a:xfrm>
            <a:off x="7239000" y="990600"/>
            <a:ext cx="1143000" cy="5181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Ctr="1"/>
          <a:lstStyle/>
          <a:p>
            <a:pPr algn="ctr">
              <a:defRPr/>
            </a:pPr>
            <a:endParaRPr lang="en-US" sz="16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cs typeface="Arial" pitchFamily="34" charset="0"/>
            </a:endParaRPr>
          </a:p>
          <a:p>
            <a:pPr algn="ctr">
              <a:defRPr/>
            </a:pPr>
            <a:endParaRPr lang="en-US" sz="16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cs typeface="Arial" pitchFamily="34" charset="0"/>
            </a:endParaRPr>
          </a:p>
          <a:p>
            <a:pPr algn="ctr">
              <a:defRPr/>
            </a:pPr>
            <a:endParaRPr lang="en-US" sz="16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cs typeface="Arial" pitchFamily="34" charset="0"/>
            </a:endParaRPr>
          </a:p>
          <a:p>
            <a:pPr algn="ctr">
              <a:defRPr/>
            </a:pPr>
            <a:endParaRPr lang="en-US" sz="16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cs typeface="Arial" pitchFamily="34" charset="0"/>
            </a:endParaRPr>
          </a:p>
          <a:p>
            <a:pPr algn="ctr">
              <a:defRPr/>
            </a:pPr>
            <a:endParaRPr lang="en-US" sz="16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cs typeface="Arial" pitchFamily="34" charset="0"/>
            </a:endParaRPr>
          </a:p>
          <a:p>
            <a:pPr algn="ctr">
              <a:defRPr/>
            </a:pPr>
            <a:endParaRPr lang="en-US" sz="16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cs typeface="Arial" pitchFamily="34" charset="0"/>
            </a:endParaRPr>
          </a:p>
          <a:p>
            <a:pPr algn="ctr">
              <a:defRPr/>
            </a:pPr>
            <a:endParaRPr lang="en-US" sz="16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cs typeface="Arial" pitchFamily="34" charset="0"/>
            </a:endParaRPr>
          </a:p>
          <a:p>
            <a:pPr algn="ctr">
              <a:defRPr/>
            </a:pPr>
            <a:endParaRPr lang="en-US" sz="16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pitchFamily="34" charset="0"/>
              </a:rPr>
              <a:t>Visual</a:t>
            </a:r>
          </a:p>
          <a:p>
            <a:pPr algn="ctr">
              <a:defRPr/>
            </a:pPr>
            <a:r>
              <a:rPr lang="en-US" sz="1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pitchFamily="34" charset="0"/>
              </a:rPr>
              <a:t>Studio</a:t>
            </a:r>
          </a:p>
          <a:p>
            <a:pPr algn="ctr">
              <a:defRPr/>
            </a:pPr>
            <a:r>
              <a:rPr lang="en-US" sz="1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pitchFamily="34" charset="0"/>
              </a:rPr>
              <a:t>.NET</a:t>
            </a:r>
          </a:p>
        </p:txBody>
      </p:sp>
      <p:sp>
        <p:nvSpPr>
          <p:cNvPr id="627731" name="Rectangle 19"/>
          <p:cNvSpPr>
            <a:spLocks noChangeArrowheads="1"/>
          </p:cNvSpPr>
          <p:nvPr/>
        </p:nvSpPr>
        <p:spPr bwMode="auto">
          <a:xfrm>
            <a:off x="533400" y="1600200"/>
            <a:ext cx="6372225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Ctr="1"/>
          <a:lstStyle/>
          <a:p>
            <a:pPr algn="ctr">
              <a:defRPr/>
            </a:pPr>
            <a:r>
              <a:rPr lang="en-US" sz="1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pitchFamily="34" charset="0"/>
              </a:rPr>
              <a:t>Common Language Specification</a:t>
            </a:r>
          </a:p>
        </p:txBody>
      </p:sp>
      <p:sp>
        <p:nvSpPr>
          <p:cNvPr id="627732" name="Rectangle 20"/>
          <p:cNvSpPr>
            <a:spLocks noChangeArrowheads="1"/>
          </p:cNvSpPr>
          <p:nvPr/>
        </p:nvSpPr>
        <p:spPr bwMode="auto">
          <a:xfrm>
            <a:off x="3887788" y="2743200"/>
            <a:ext cx="2741612" cy="1143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Ctr="1"/>
          <a:lstStyle/>
          <a:p>
            <a:pPr algn="ctr">
              <a:defRPr/>
            </a:pPr>
            <a:r>
              <a:rPr lang="en-US" sz="1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pitchFamily="34" charset="0"/>
              </a:rPr>
              <a:t>Windows Forms</a:t>
            </a:r>
          </a:p>
        </p:txBody>
      </p:sp>
      <p:sp>
        <p:nvSpPr>
          <p:cNvPr id="627733" name="Rectangle 21"/>
          <p:cNvSpPr>
            <a:spLocks noChangeArrowheads="1"/>
          </p:cNvSpPr>
          <p:nvPr/>
        </p:nvSpPr>
        <p:spPr bwMode="auto">
          <a:xfrm>
            <a:off x="685800" y="2743200"/>
            <a:ext cx="2770188" cy="1143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Ctr="1"/>
          <a:lstStyle/>
          <a:p>
            <a:pPr algn="ctr">
              <a:defRPr/>
            </a:pPr>
            <a:r>
              <a:rPr lang="en-US" sz="1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pitchFamily="34" charset="0"/>
              </a:rPr>
              <a:t>ASP.NET</a:t>
            </a:r>
          </a:p>
        </p:txBody>
      </p:sp>
      <p:sp>
        <p:nvSpPr>
          <p:cNvPr id="627734" name="Rectangle 22"/>
          <p:cNvSpPr>
            <a:spLocks noChangeArrowheads="1"/>
          </p:cNvSpPr>
          <p:nvPr/>
        </p:nvSpPr>
        <p:spPr bwMode="auto">
          <a:xfrm>
            <a:off x="762000" y="3028950"/>
            <a:ext cx="1243013" cy="320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>
                <a:latin typeface="Verdana" pitchFamily="34" charset="0"/>
                <a:cs typeface="Arial" pitchFamily="34" charset="0"/>
              </a:rPr>
              <a:t>Web Services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  <a:cs typeface="Arial" pitchFamily="34" charset="0"/>
            </a:endParaRPr>
          </a:p>
        </p:txBody>
      </p:sp>
      <p:sp>
        <p:nvSpPr>
          <p:cNvPr id="27671" name="Rectangle 23"/>
          <p:cNvSpPr>
            <a:spLocks noChangeArrowheads="1"/>
          </p:cNvSpPr>
          <p:nvPr/>
        </p:nvSpPr>
        <p:spPr bwMode="auto">
          <a:xfrm>
            <a:off x="762000" y="3486150"/>
            <a:ext cx="2546350" cy="320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Verdana" pitchFamily="34" charset="0"/>
                <a:cs typeface="Arial" charset="0"/>
              </a:rPr>
              <a:t>ASP.NET Application Services</a:t>
            </a:r>
          </a:p>
        </p:txBody>
      </p:sp>
      <p:sp>
        <p:nvSpPr>
          <p:cNvPr id="27672" name="Rectangle 24"/>
          <p:cNvSpPr>
            <a:spLocks noChangeArrowheads="1"/>
          </p:cNvSpPr>
          <p:nvPr/>
        </p:nvSpPr>
        <p:spPr bwMode="auto">
          <a:xfrm>
            <a:off x="2184400" y="3028950"/>
            <a:ext cx="1123950" cy="320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Verdana" pitchFamily="34" charset="0"/>
                <a:cs typeface="Arial" charset="0"/>
              </a:rPr>
              <a:t>Web Forms</a:t>
            </a:r>
          </a:p>
        </p:txBody>
      </p:sp>
      <p:sp>
        <p:nvSpPr>
          <p:cNvPr id="627737" name="Rectangle 25"/>
          <p:cNvSpPr>
            <a:spLocks noChangeArrowheads="1"/>
          </p:cNvSpPr>
          <p:nvPr/>
        </p:nvSpPr>
        <p:spPr bwMode="auto">
          <a:xfrm>
            <a:off x="4014788" y="3028950"/>
            <a:ext cx="1419225" cy="320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cs typeface="Arial" pitchFamily="34" charset="0"/>
              </a:rPr>
              <a:t>Controls</a:t>
            </a:r>
          </a:p>
        </p:txBody>
      </p:sp>
      <p:sp>
        <p:nvSpPr>
          <p:cNvPr id="27674" name="Rectangle 26"/>
          <p:cNvSpPr>
            <a:spLocks noChangeArrowheads="1"/>
          </p:cNvSpPr>
          <p:nvPr/>
        </p:nvSpPr>
        <p:spPr bwMode="auto">
          <a:xfrm>
            <a:off x="5737225" y="3028950"/>
            <a:ext cx="739775" cy="320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Verdana" pitchFamily="34" charset="0"/>
                <a:cs typeface="Arial" charset="0"/>
              </a:rPr>
              <a:t>Drawing</a:t>
            </a:r>
          </a:p>
        </p:txBody>
      </p:sp>
      <p:sp>
        <p:nvSpPr>
          <p:cNvPr id="27675" name="Rectangle 27"/>
          <p:cNvSpPr>
            <a:spLocks noChangeArrowheads="1"/>
          </p:cNvSpPr>
          <p:nvPr/>
        </p:nvSpPr>
        <p:spPr bwMode="auto">
          <a:xfrm>
            <a:off x="4014788" y="3486150"/>
            <a:ext cx="2462212" cy="320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Verdana" pitchFamily="34" charset="0"/>
                <a:cs typeface="Arial" charset="0"/>
              </a:rPr>
              <a:t>Windows Application Services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C# Demonstration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to start Visual Studio</a:t>
            </a:r>
          </a:p>
          <a:p>
            <a:pPr lvl="1"/>
            <a:r>
              <a:rPr lang="en-US" dirty="0" smtClean="0"/>
              <a:t>Create a new project</a:t>
            </a:r>
          </a:p>
          <a:p>
            <a:pPr lvl="1"/>
            <a:r>
              <a:rPr lang="en-US" dirty="0" smtClean="0"/>
              <a:t>Add textboxes, labels, buttons</a:t>
            </a:r>
          </a:p>
          <a:p>
            <a:pPr lvl="1"/>
            <a:r>
              <a:rPr lang="en-US" dirty="0" smtClean="0"/>
              <a:t>Adjust font properties, colors</a:t>
            </a:r>
          </a:p>
          <a:p>
            <a:pPr lvl="1"/>
            <a:r>
              <a:rPr lang="en-US" dirty="0" smtClean="0"/>
              <a:t>How to run your project</a:t>
            </a:r>
          </a:p>
          <a:p>
            <a:r>
              <a:rPr lang="en-US" dirty="0" smtClean="0"/>
              <a:t>Where to find your files and compress them into a zip file (for submitting homework</a:t>
            </a:r>
            <a:r>
              <a:rPr lang="en-US" dirty="0" smtClean="0"/>
              <a:t>)</a:t>
            </a:r>
          </a:p>
          <a:p>
            <a:r>
              <a:rPr lang="en-US" dirty="0" smtClean="0"/>
              <a:t>How to open your saved project (double-click the .</a:t>
            </a:r>
            <a:r>
              <a:rPr lang="en-US" dirty="0" err="1" smtClean="0"/>
              <a:t>sln</a:t>
            </a:r>
            <a:r>
              <a:rPr lang="en-US" smtClean="0"/>
              <a:t> file)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2133600"/>
            <a:ext cx="4724400" cy="27733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Instead</a:t>
            </a:r>
          </a:p>
          <a:p>
            <a:pPr lvl="1"/>
            <a:r>
              <a:rPr lang="en-US" dirty="0" smtClean="0"/>
              <a:t>Lecture not a rehash of the book but covers same concepts from a different perspective</a:t>
            </a:r>
          </a:p>
          <a:p>
            <a:pPr lvl="1"/>
            <a:r>
              <a:rPr lang="en-US" dirty="0" smtClean="0"/>
              <a:t>Lots of hands-on activities</a:t>
            </a:r>
          </a:p>
          <a:p>
            <a:pPr lvl="1"/>
            <a:r>
              <a:rPr lang="en-US" dirty="0" smtClean="0"/>
              <a:t>Attempt at relevance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676400"/>
            <a:ext cx="323850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Bend Your Brain Into Submission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Slow down.  The more you understand the less you have to memorize.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 the book’s exercises.  Write your own notes.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this the last thing you read before bed, or the last challenging thing.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Drink lots of water.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Bend Your Brain Into Submission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Talk about it.  Out loud.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Listen to your brain.  Pay attention when it feels overloaded or you find yourself skimming.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Feel something.  Your brain needs to feel that it matters.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Write a lot of software!</a:t>
            </a:r>
          </a:p>
          <a:p>
            <a:pPr marL="514350" indent="-514350">
              <a:buFont typeface="+mj-lt"/>
              <a:buAutoNum type="arabicPeriod" startAt="5"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Computing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(From C# Software Solutions)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 descr="fig01_0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762000"/>
            <a:ext cx="7712075" cy="532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CPU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524000"/>
            <a:ext cx="7315200" cy="4267200"/>
          </a:xfrm>
        </p:spPr>
        <p:txBody>
          <a:bodyPr/>
          <a:lstStyle/>
          <a:p>
            <a:pPr eaLnBrk="1" hangingPunct="1"/>
            <a:r>
              <a:rPr lang="en-US" sz="2800" smtClean="0"/>
              <a:t>Fetches instructions from main memory</a:t>
            </a:r>
          </a:p>
          <a:p>
            <a:pPr eaLnBrk="1" hangingPunct="1"/>
            <a:r>
              <a:rPr lang="en-US" sz="2800" smtClean="0"/>
              <a:t>Carries out the operations commanded by the instructions</a:t>
            </a:r>
          </a:p>
          <a:p>
            <a:pPr eaLnBrk="1" hangingPunct="1"/>
            <a:r>
              <a:rPr lang="en-US" sz="2800" smtClean="0"/>
              <a:t>Each instruction produces some outcome</a:t>
            </a:r>
          </a:p>
          <a:p>
            <a:pPr eaLnBrk="1" hangingPunct="1"/>
            <a:r>
              <a:rPr lang="en-US" sz="2800" smtClean="0"/>
              <a:t>A </a:t>
            </a:r>
            <a:r>
              <a:rPr lang="en-US" sz="2800" i="1" smtClean="0">
                <a:solidFill>
                  <a:srgbClr val="CC6600"/>
                </a:solidFill>
              </a:rPr>
              <a:t>program</a:t>
            </a:r>
            <a:r>
              <a:rPr lang="en-US" sz="2800" smtClean="0"/>
              <a:t> is an entire sequence of instructions</a:t>
            </a:r>
          </a:p>
          <a:p>
            <a:pPr eaLnBrk="1" hangingPunct="1"/>
            <a:r>
              <a:rPr lang="en-US" sz="2800" smtClean="0"/>
              <a:t>Instructions are stored as </a:t>
            </a:r>
            <a:r>
              <a:rPr lang="en-US" sz="2800" i="1" smtClean="0">
                <a:solidFill>
                  <a:srgbClr val="CC6600"/>
                </a:solidFill>
              </a:rPr>
              <a:t>binary numbers</a:t>
            </a:r>
          </a:p>
          <a:p>
            <a:pPr eaLnBrk="1" hangingPunct="1"/>
            <a:r>
              <a:rPr lang="en-US" sz="2800" i="1" smtClean="0">
                <a:solidFill>
                  <a:srgbClr val="CC6600"/>
                </a:solidFill>
              </a:rPr>
              <a:t>Binary number</a:t>
            </a:r>
            <a:r>
              <a:rPr lang="en-US" sz="2800" smtClean="0"/>
              <a:t> - a sequence of 1’s and 0’s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3" descr="fig01_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43025" y="1143000"/>
            <a:ext cx="719137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4"/>
          <p:cNvSpPr txBox="1">
            <a:spLocks noChangeArrowheads="1"/>
          </p:cNvSpPr>
          <p:nvPr/>
        </p:nvSpPr>
        <p:spPr bwMode="auto">
          <a:xfrm>
            <a:off x="1828800" y="228600"/>
            <a:ext cx="651171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/>
              <a:t>Main Memory – a big list of addresses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TEXT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TEXT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TEXT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TEXT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TEXT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TEXT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TEXT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TEXT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TEXT" val="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534</Words>
  <Application>Microsoft Office PowerPoint</Application>
  <PresentationFormat>On-screen Show (4:3)</PresentationFormat>
  <Paragraphs>120</Paragraphs>
  <Slides>22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Intro to C#</vt:lpstr>
      <vt:lpstr>Programming Coverage</vt:lpstr>
      <vt:lpstr>Course Design</vt:lpstr>
      <vt:lpstr>Bend Your Brain Into Submission</vt:lpstr>
      <vt:lpstr>Bend Your Brain Into Submission</vt:lpstr>
      <vt:lpstr>Intro to Computing</vt:lpstr>
      <vt:lpstr>Slide 7</vt:lpstr>
      <vt:lpstr>The CPU</vt:lpstr>
      <vt:lpstr>Slide 9</vt:lpstr>
      <vt:lpstr>Slide 10</vt:lpstr>
      <vt:lpstr>Knowing About: Computer Hardware</vt:lpstr>
      <vt:lpstr>Slide 12</vt:lpstr>
      <vt:lpstr>Slide 13</vt:lpstr>
      <vt:lpstr>Slide 14</vt:lpstr>
      <vt:lpstr>Slide 15</vt:lpstr>
      <vt:lpstr>Slide 16</vt:lpstr>
      <vt:lpstr>Slide 17</vt:lpstr>
      <vt:lpstr>Layers of Software Systems</vt:lpstr>
      <vt:lpstr>The .NET Platform</vt:lpstr>
      <vt:lpstr>Why a virtual machine?</vt:lpstr>
      <vt:lpstr>.NET Framework</vt:lpstr>
      <vt:lpstr>C# Demonstration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C#</dc:title>
  <dc:creator>Kenrick</dc:creator>
  <cp:lastModifiedBy>Kenrick</cp:lastModifiedBy>
  <cp:revision>26</cp:revision>
  <dcterms:created xsi:type="dcterms:W3CDTF">2006-08-16T00:00:00Z</dcterms:created>
  <dcterms:modified xsi:type="dcterms:W3CDTF">2010-06-11T21:04:56Z</dcterms:modified>
</cp:coreProperties>
</file>