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theme/themeOverride3.xml" ContentType="application/vnd.openxmlformats-officedocument.themeOverride+xml"/>
  <Override PartName="/ppt/drawings/drawing3.xml" ContentType="application/vnd.openxmlformats-officedocument.drawingml.chartshapes+xml"/>
  <Override PartName="/ppt/charts/chart4.xml" ContentType="application/vnd.openxmlformats-officedocument.drawingml.chart+xml"/>
  <Override PartName="/ppt/theme/themeOverride4.xml" ContentType="application/vnd.openxmlformats-officedocument.themeOverride+xml"/>
  <Override PartName="/ppt/drawings/drawing4.xml" ContentType="application/vnd.openxmlformats-officedocument.drawingml.chartshape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notesMasterIdLst>
    <p:notesMasterId r:id="rId41"/>
  </p:notesMasterIdLst>
  <p:sldIdLst>
    <p:sldId id="256" r:id="rId2"/>
    <p:sldId id="261" r:id="rId3"/>
    <p:sldId id="306" r:id="rId4"/>
    <p:sldId id="309" r:id="rId5"/>
    <p:sldId id="297" r:id="rId6"/>
    <p:sldId id="298" r:id="rId7"/>
    <p:sldId id="299" r:id="rId8"/>
    <p:sldId id="300" r:id="rId9"/>
    <p:sldId id="301" r:id="rId10"/>
    <p:sldId id="302" r:id="rId11"/>
    <p:sldId id="284" r:id="rId12"/>
    <p:sldId id="285" r:id="rId13"/>
    <p:sldId id="289" r:id="rId14"/>
    <p:sldId id="286" r:id="rId15"/>
    <p:sldId id="287" r:id="rId16"/>
    <p:sldId id="290" r:id="rId17"/>
    <p:sldId id="288" r:id="rId18"/>
    <p:sldId id="291" r:id="rId19"/>
    <p:sldId id="292" r:id="rId20"/>
    <p:sldId id="276" r:id="rId21"/>
    <p:sldId id="263" r:id="rId22"/>
    <p:sldId id="264" r:id="rId23"/>
    <p:sldId id="266" r:id="rId24"/>
    <p:sldId id="293" r:id="rId25"/>
    <p:sldId id="267" r:id="rId26"/>
    <p:sldId id="268" r:id="rId27"/>
    <p:sldId id="269" r:id="rId28"/>
    <p:sldId id="294" r:id="rId29"/>
    <p:sldId id="277" r:id="rId30"/>
    <p:sldId id="304" r:id="rId31"/>
    <p:sldId id="271" r:id="rId32"/>
    <p:sldId id="310" r:id="rId33"/>
    <p:sldId id="311" r:id="rId34"/>
    <p:sldId id="312" r:id="rId35"/>
    <p:sldId id="313" r:id="rId36"/>
    <p:sldId id="314" r:id="rId37"/>
    <p:sldId id="315" r:id="rId38"/>
    <p:sldId id="316" r:id="rId39"/>
    <p:sldId id="295"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92" autoAdjust="0"/>
    <p:restoredTop sz="94660"/>
  </p:normalViewPr>
  <p:slideViewPr>
    <p:cSldViewPr>
      <p:cViewPr>
        <p:scale>
          <a:sx n="81" d="100"/>
          <a:sy n="81" d="100"/>
        </p:scale>
        <p:origin x="-582" y="-11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package" Target="../embeddings/Microsoft_Excel_Worksheet3.xlsx"/><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3" Type="http://schemas.openxmlformats.org/officeDocument/2006/relationships/chartUserShapes" Target="../drawings/drawing4.xml"/><Relationship Id="rId2" Type="http://schemas.openxmlformats.org/officeDocument/2006/relationships/package" Target="../embeddings/Microsoft_Excel_Worksheet4.xlsx"/><Relationship Id="rId1" Type="http://schemas.openxmlformats.org/officeDocument/2006/relationships/themeOverride" Target="../theme/themeOverride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title>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65239680"/>
        <c:axId val="65266048"/>
      </c:barChart>
      <c:catAx>
        <c:axId val="65239680"/>
        <c:scaling>
          <c:orientation val="minMax"/>
        </c:scaling>
        <c:delete val="0"/>
        <c:axPos val="b"/>
        <c:majorTickMark val="none"/>
        <c:minorTickMark val="none"/>
        <c:tickLblPos val="nextTo"/>
        <c:crossAx val="65266048"/>
        <c:crosses val="autoZero"/>
        <c:auto val="1"/>
        <c:lblAlgn val="ctr"/>
        <c:lblOffset val="100"/>
        <c:noMultiLvlLbl val="0"/>
      </c:catAx>
      <c:valAx>
        <c:axId val="65266048"/>
        <c:scaling>
          <c:orientation val="minMax"/>
        </c:scaling>
        <c:delete val="0"/>
        <c:axPos val="l"/>
        <c:majorGridlines/>
        <c:numFmt formatCode="General" sourceLinked="1"/>
        <c:majorTickMark val="none"/>
        <c:minorTickMark val="none"/>
        <c:tickLblPos val="nextTo"/>
        <c:crossAx val="65239680"/>
        <c:crosses val="autoZero"/>
        <c:crossBetween val="between"/>
      </c:valAx>
    </c:plotArea>
    <c:legend>
      <c:legendPos val="r"/>
      <c:layout/>
      <c:overlay val="0"/>
    </c:legend>
    <c:plotVisOnly val="1"/>
    <c:dispBlanksAs val="gap"/>
    <c:showDLblsOverMax val="0"/>
  </c:chart>
  <c:spPr>
    <a:ln>
      <a:noFill/>
    </a:ln>
  </c:spPr>
  <c:txPr>
    <a:bodyPr/>
    <a:lstStyle/>
    <a:p>
      <a:pPr>
        <a:defRPr sz="1800"/>
      </a:pPr>
      <a:endParaRPr lang="en-US"/>
    </a:p>
  </c:txPr>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title>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65741952"/>
        <c:axId val="65743488"/>
      </c:barChart>
      <c:catAx>
        <c:axId val="65741952"/>
        <c:scaling>
          <c:orientation val="minMax"/>
        </c:scaling>
        <c:delete val="0"/>
        <c:axPos val="b"/>
        <c:majorTickMark val="none"/>
        <c:minorTickMark val="none"/>
        <c:tickLblPos val="nextTo"/>
        <c:crossAx val="65743488"/>
        <c:crosses val="autoZero"/>
        <c:auto val="1"/>
        <c:lblAlgn val="ctr"/>
        <c:lblOffset val="100"/>
        <c:noMultiLvlLbl val="0"/>
      </c:catAx>
      <c:valAx>
        <c:axId val="65743488"/>
        <c:scaling>
          <c:orientation val="minMax"/>
        </c:scaling>
        <c:delete val="0"/>
        <c:axPos val="l"/>
        <c:majorGridlines/>
        <c:numFmt formatCode="General" sourceLinked="1"/>
        <c:majorTickMark val="none"/>
        <c:minorTickMark val="none"/>
        <c:tickLblPos val="nextTo"/>
        <c:crossAx val="65741952"/>
        <c:crosses val="autoZero"/>
        <c:crossBetween val="between"/>
      </c:valAx>
    </c:plotArea>
    <c:legend>
      <c:legendPos val="r"/>
      <c:layout/>
      <c:overlay val="0"/>
    </c:legend>
    <c:plotVisOnly val="1"/>
    <c:dispBlanksAs val="gap"/>
    <c:showDLblsOverMax val="0"/>
  </c:chart>
  <c:spPr>
    <a:ln>
      <a:noFill/>
    </a:ln>
  </c:spPr>
  <c:txPr>
    <a:bodyPr/>
    <a:lstStyle/>
    <a:p>
      <a:pPr>
        <a:defRPr sz="1800"/>
      </a:pPr>
      <a:endParaRPr lang="en-US"/>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title>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66541824"/>
        <c:axId val="66560000"/>
      </c:barChart>
      <c:catAx>
        <c:axId val="66541824"/>
        <c:scaling>
          <c:orientation val="minMax"/>
        </c:scaling>
        <c:delete val="0"/>
        <c:axPos val="b"/>
        <c:majorTickMark val="none"/>
        <c:minorTickMark val="none"/>
        <c:tickLblPos val="nextTo"/>
        <c:crossAx val="66560000"/>
        <c:crosses val="autoZero"/>
        <c:auto val="1"/>
        <c:lblAlgn val="ctr"/>
        <c:lblOffset val="100"/>
        <c:noMultiLvlLbl val="0"/>
      </c:catAx>
      <c:valAx>
        <c:axId val="66560000"/>
        <c:scaling>
          <c:orientation val="minMax"/>
        </c:scaling>
        <c:delete val="0"/>
        <c:axPos val="l"/>
        <c:majorGridlines/>
        <c:numFmt formatCode="General" sourceLinked="1"/>
        <c:majorTickMark val="none"/>
        <c:minorTickMark val="none"/>
        <c:tickLblPos val="nextTo"/>
        <c:crossAx val="66541824"/>
        <c:crosses val="autoZero"/>
        <c:crossBetween val="between"/>
      </c:valAx>
    </c:plotArea>
    <c:legend>
      <c:legendPos val="r"/>
      <c:layout/>
      <c:overlay val="0"/>
    </c:legend>
    <c:plotVisOnly val="1"/>
    <c:dispBlanksAs val="gap"/>
    <c:showDLblsOverMax val="0"/>
  </c:chart>
  <c:spPr>
    <a:ln>
      <a:noFill/>
    </a:ln>
  </c:spPr>
  <c:txPr>
    <a:bodyPr/>
    <a:lstStyle/>
    <a:p>
      <a:pPr>
        <a:defRPr sz="1800"/>
      </a:pPr>
      <a:endParaRPr lang="en-US"/>
    </a:p>
  </c:txPr>
  <c:externalData r:id="rId2">
    <c:autoUpdate val="0"/>
  </c:externalData>
  <c:userShapes r:id="rId3"/>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lrMapOvr bg1="lt1" tx1="dk1" bg2="lt2" tx2="dk2" accent1="accent1" accent2="accent2" accent3="accent3" accent4="accent4" accent5="accent5" accent6="accent6" hlink="hlink" folHlink="folHlink"/>
  <c:chart>
    <c:title>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66705664"/>
        <c:axId val="67223552"/>
      </c:barChart>
      <c:catAx>
        <c:axId val="66705664"/>
        <c:scaling>
          <c:orientation val="minMax"/>
        </c:scaling>
        <c:delete val="0"/>
        <c:axPos val="b"/>
        <c:majorTickMark val="none"/>
        <c:minorTickMark val="none"/>
        <c:tickLblPos val="nextTo"/>
        <c:crossAx val="67223552"/>
        <c:crosses val="autoZero"/>
        <c:auto val="1"/>
        <c:lblAlgn val="ctr"/>
        <c:lblOffset val="100"/>
        <c:noMultiLvlLbl val="0"/>
      </c:catAx>
      <c:valAx>
        <c:axId val="67223552"/>
        <c:scaling>
          <c:orientation val="minMax"/>
        </c:scaling>
        <c:delete val="0"/>
        <c:axPos val="l"/>
        <c:majorGridlines/>
        <c:numFmt formatCode="General" sourceLinked="1"/>
        <c:majorTickMark val="none"/>
        <c:minorTickMark val="none"/>
        <c:tickLblPos val="nextTo"/>
        <c:crossAx val="66705664"/>
        <c:crosses val="autoZero"/>
        <c:crossBetween val="between"/>
      </c:valAx>
    </c:plotArea>
    <c:legend>
      <c:legendPos val="r"/>
      <c:layout/>
      <c:overlay val="0"/>
    </c:legend>
    <c:plotVisOnly val="1"/>
    <c:dispBlanksAs val="gap"/>
    <c:showDLblsOverMax val="0"/>
  </c:chart>
  <c:spPr>
    <a:ln>
      <a:noFill/>
    </a:ln>
  </c:spPr>
  <c:txPr>
    <a:bodyPr/>
    <a:lstStyle/>
    <a:p>
      <a:pPr>
        <a:defRPr sz="1800"/>
      </a:pPr>
      <a:endParaRPr lang="en-US"/>
    </a:p>
  </c:txPr>
  <c:externalData r:id="rId2">
    <c:autoUpdate val="0"/>
  </c:externalData>
  <c:userShapes r:id="rId3"/>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BD53E7-1CC5-4735-8F9F-BEE792D4CCE1}" type="doc">
      <dgm:prSet loTypeId="urn:microsoft.com/office/officeart/2005/8/layout/vList3#2" loCatId="list" qsTypeId="urn:microsoft.com/office/officeart/2005/8/quickstyle/simple1" qsCatId="simple" csTypeId="urn:microsoft.com/office/officeart/2005/8/colors/accent1_2" csCatId="accent1" phldr="1"/>
      <dgm:spPr/>
    </dgm:pt>
    <dgm:pt modelId="{AF6264CA-8C68-4CCD-AAA8-B9DA74E3B7FB}">
      <dgm:prSet phldrT="[Text]"/>
      <dgm:spPr/>
      <dgm:t>
        <a:bodyPr/>
        <a:lstStyle/>
        <a:p>
          <a:r>
            <a:rPr lang="en-US" dirty="0" smtClean="0"/>
            <a:t>Software Deployment</a:t>
          </a:r>
          <a:endParaRPr lang="en-US" dirty="0"/>
        </a:p>
      </dgm:t>
    </dgm:pt>
    <dgm:pt modelId="{3AD0E430-63DC-4004-9EC5-43387E374AF2}" type="parTrans" cxnId="{67029440-5114-4E43-8C08-F6395CD869E4}">
      <dgm:prSet/>
      <dgm:spPr/>
      <dgm:t>
        <a:bodyPr/>
        <a:lstStyle/>
        <a:p>
          <a:endParaRPr lang="en-US"/>
        </a:p>
      </dgm:t>
    </dgm:pt>
    <dgm:pt modelId="{E5AB9E39-50E3-48C4-988D-450513A29C92}" type="sibTrans" cxnId="{67029440-5114-4E43-8C08-F6395CD869E4}">
      <dgm:prSet/>
      <dgm:spPr/>
      <dgm:t>
        <a:bodyPr/>
        <a:lstStyle/>
        <a:p>
          <a:endParaRPr lang="en-US"/>
        </a:p>
      </dgm:t>
    </dgm:pt>
    <dgm:pt modelId="{AC19C38D-6E47-4586-AC9C-4DE5CB08847E}">
      <dgm:prSet phldrT="[Text]"/>
      <dgm:spPr/>
      <dgm:t>
        <a:bodyPr/>
        <a:lstStyle/>
        <a:p>
          <a:r>
            <a:rPr lang="en-US" dirty="0" smtClean="0"/>
            <a:t>License Tracking</a:t>
          </a:r>
          <a:endParaRPr lang="en-US" dirty="0"/>
        </a:p>
      </dgm:t>
    </dgm:pt>
    <dgm:pt modelId="{AC783C07-2D9E-4EBB-AA7F-88B6EC9009C7}" type="parTrans" cxnId="{C4851F27-155E-4F58-9208-2ABA0ACA1CAB}">
      <dgm:prSet/>
      <dgm:spPr/>
      <dgm:t>
        <a:bodyPr/>
        <a:lstStyle/>
        <a:p>
          <a:endParaRPr lang="en-US"/>
        </a:p>
      </dgm:t>
    </dgm:pt>
    <dgm:pt modelId="{3A3AD632-A62B-4BBC-93CB-DC804C3274D5}" type="sibTrans" cxnId="{C4851F27-155E-4F58-9208-2ABA0ACA1CAB}">
      <dgm:prSet/>
      <dgm:spPr/>
      <dgm:t>
        <a:bodyPr/>
        <a:lstStyle/>
        <a:p>
          <a:endParaRPr lang="en-US"/>
        </a:p>
      </dgm:t>
    </dgm:pt>
    <dgm:pt modelId="{7491D67E-B9AA-468F-90F8-C91A9CABF333}">
      <dgm:prSet phldrT="[Text]"/>
      <dgm:spPr/>
      <dgm:t>
        <a:bodyPr/>
        <a:lstStyle/>
        <a:p>
          <a:r>
            <a:rPr lang="en-US" dirty="0" smtClean="0"/>
            <a:t>Managed Mobility</a:t>
          </a:r>
          <a:endParaRPr lang="en-US" dirty="0"/>
        </a:p>
      </dgm:t>
    </dgm:pt>
    <dgm:pt modelId="{4213F117-619E-4A87-BDDF-FA3440C12A37}" type="parTrans" cxnId="{997A41E2-B0E6-4E71-9068-DCDFB5285613}">
      <dgm:prSet/>
      <dgm:spPr/>
      <dgm:t>
        <a:bodyPr/>
        <a:lstStyle/>
        <a:p>
          <a:endParaRPr lang="en-US"/>
        </a:p>
      </dgm:t>
    </dgm:pt>
    <dgm:pt modelId="{3EEF4B1A-5EDE-4EC7-A3DC-205E64980563}" type="sibTrans" cxnId="{997A41E2-B0E6-4E71-9068-DCDFB5285613}">
      <dgm:prSet/>
      <dgm:spPr/>
      <dgm:t>
        <a:bodyPr/>
        <a:lstStyle/>
        <a:p>
          <a:endParaRPr lang="en-US"/>
        </a:p>
      </dgm:t>
    </dgm:pt>
    <dgm:pt modelId="{E90F0628-10F5-402D-95D5-351E7A461D39}" type="pres">
      <dgm:prSet presAssocID="{26BD53E7-1CC5-4735-8F9F-BEE792D4CCE1}" presName="linearFlow" presStyleCnt="0">
        <dgm:presLayoutVars>
          <dgm:dir/>
          <dgm:resizeHandles val="exact"/>
        </dgm:presLayoutVars>
      </dgm:prSet>
      <dgm:spPr/>
    </dgm:pt>
    <dgm:pt modelId="{857D197F-EFEA-4F73-B9F0-0BA06CE7431D}" type="pres">
      <dgm:prSet presAssocID="{AF6264CA-8C68-4CCD-AAA8-B9DA74E3B7FB}" presName="composite" presStyleCnt="0"/>
      <dgm:spPr/>
    </dgm:pt>
    <dgm:pt modelId="{95824652-E39D-4609-8610-088499EE447C}" type="pres">
      <dgm:prSet presAssocID="{AF6264CA-8C68-4CCD-AAA8-B9DA74E3B7FB}" presName="imgShp" presStyleLbl="fgImgPlace1" presStyleIdx="0" presStyleCnt="3"/>
      <dgm:spPr/>
    </dgm:pt>
    <dgm:pt modelId="{FD183D9D-11AC-4B4F-8EC1-FD6A530DC39F}" type="pres">
      <dgm:prSet presAssocID="{AF6264CA-8C68-4CCD-AAA8-B9DA74E3B7FB}" presName="txShp" presStyleLbl="node1" presStyleIdx="0" presStyleCnt="3">
        <dgm:presLayoutVars>
          <dgm:bulletEnabled val="1"/>
        </dgm:presLayoutVars>
      </dgm:prSet>
      <dgm:spPr/>
      <dgm:t>
        <a:bodyPr/>
        <a:lstStyle/>
        <a:p>
          <a:endParaRPr lang="en-US"/>
        </a:p>
      </dgm:t>
    </dgm:pt>
    <dgm:pt modelId="{908B66BD-CE30-4BF2-9AF2-D1681D8AF1E1}" type="pres">
      <dgm:prSet presAssocID="{E5AB9E39-50E3-48C4-988D-450513A29C92}" presName="spacing" presStyleCnt="0"/>
      <dgm:spPr/>
    </dgm:pt>
    <dgm:pt modelId="{088E534A-640C-4A73-A11A-CF7EEB954A62}" type="pres">
      <dgm:prSet presAssocID="{AC19C38D-6E47-4586-AC9C-4DE5CB08847E}" presName="composite" presStyleCnt="0"/>
      <dgm:spPr/>
    </dgm:pt>
    <dgm:pt modelId="{93D027AA-79A0-419B-97ED-48956D5EA29E}" type="pres">
      <dgm:prSet presAssocID="{AC19C38D-6E47-4586-AC9C-4DE5CB08847E}" presName="imgShp" presStyleLbl="fgImgPlace1" presStyleIdx="1" presStyleCnt="3"/>
      <dgm:spPr/>
    </dgm:pt>
    <dgm:pt modelId="{1A29F417-DF56-43B7-A270-00305A4C1E11}" type="pres">
      <dgm:prSet presAssocID="{AC19C38D-6E47-4586-AC9C-4DE5CB08847E}" presName="txShp" presStyleLbl="node1" presStyleIdx="1" presStyleCnt="3" custLinFactNeighborX="-194" custLinFactNeighborY="2745">
        <dgm:presLayoutVars>
          <dgm:bulletEnabled val="1"/>
        </dgm:presLayoutVars>
      </dgm:prSet>
      <dgm:spPr/>
      <dgm:t>
        <a:bodyPr/>
        <a:lstStyle/>
        <a:p>
          <a:endParaRPr lang="en-US"/>
        </a:p>
      </dgm:t>
    </dgm:pt>
    <dgm:pt modelId="{C0B60562-BD7D-4A0F-8FEE-A20D30817AF7}" type="pres">
      <dgm:prSet presAssocID="{3A3AD632-A62B-4BBC-93CB-DC804C3274D5}" presName="spacing" presStyleCnt="0"/>
      <dgm:spPr/>
    </dgm:pt>
    <dgm:pt modelId="{551FC4B6-3383-4E8E-9FA9-E8DA5266CCF4}" type="pres">
      <dgm:prSet presAssocID="{7491D67E-B9AA-468F-90F8-C91A9CABF333}" presName="composite" presStyleCnt="0"/>
      <dgm:spPr/>
    </dgm:pt>
    <dgm:pt modelId="{4278C870-59DC-4C2C-BD96-7021A47F180B}" type="pres">
      <dgm:prSet presAssocID="{7491D67E-B9AA-468F-90F8-C91A9CABF333}" presName="imgShp" presStyleLbl="fgImgPlace1" presStyleIdx="2" presStyleCnt="3"/>
      <dgm:spPr/>
    </dgm:pt>
    <dgm:pt modelId="{6C1B611D-113B-401A-98E0-F43AE724E8A4}" type="pres">
      <dgm:prSet presAssocID="{7491D67E-B9AA-468F-90F8-C91A9CABF333}" presName="txShp" presStyleLbl="node1" presStyleIdx="2" presStyleCnt="3">
        <dgm:presLayoutVars>
          <dgm:bulletEnabled val="1"/>
        </dgm:presLayoutVars>
      </dgm:prSet>
      <dgm:spPr/>
      <dgm:t>
        <a:bodyPr/>
        <a:lstStyle/>
        <a:p>
          <a:endParaRPr lang="en-US"/>
        </a:p>
      </dgm:t>
    </dgm:pt>
  </dgm:ptLst>
  <dgm:cxnLst>
    <dgm:cxn modelId="{997A41E2-B0E6-4E71-9068-DCDFB5285613}" srcId="{26BD53E7-1CC5-4735-8F9F-BEE792D4CCE1}" destId="{7491D67E-B9AA-468F-90F8-C91A9CABF333}" srcOrd="2" destOrd="0" parTransId="{4213F117-619E-4A87-BDDF-FA3440C12A37}" sibTransId="{3EEF4B1A-5EDE-4EC7-A3DC-205E64980563}"/>
    <dgm:cxn modelId="{606C7594-0FF2-44D0-9FBF-8D08206D6028}" type="presOf" srcId="{7491D67E-B9AA-468F-90F8-C91A9CABF333}" destId="{6C1B611D-113B-401A-98E0-F43AE724E8A4}" srcOrd="0" destOrd="0" presId="urn:microsoft.com/office/officeart/2005/8/layout/vList3#2"/>
    <dgm:cxn modelId="{3DBE8A0F-B559-4967-8B8B-57E44A3AD283}" type="presOf" srcId="{26BD53E7-1CC5-4735-8F9F-BEE792D4CCE1}" destId="{E90F0628-10F5-402D-95D5-351E7A461D39}" srcOrd="0" destOrd="0" presId="urn:microsoft.com/office/officeart/2005/8/layout/vList3#2"/>
    <dgm:cxn modelId="{C4851F27-155E-4F58-9208-2ABA0ACA1CAB}" srcId="{26BD53E7-1CC5-4735-8F9F-BEE792D4CCE1}" destId="{AC19C38D-6E47-4586-AC9C-4DE5CB08847E}" srcOrd="1" destOrd="0" parTransId="{AC783C07-2D9E-4EBB-AA7F-88B6EC9009C7}" sibTransId="{3A3AD632-A62B-4BBC-93CB-DC804C3274D5}"/>
    <dgm:cxn modelId="{A0630A97-498F-4466-A617-CCBA73E7844F}" type="presOf" srcId="{AC19C38D-6E47-4586-AC9C-4DE5CB08847E}" destId="{1A29F417-DF56-43B7-A270-00305A4C1E11}" srcOrd="0" destOrd="0" presId="urn:microsoft.com/office/officeart/2005/8/layout/vList3#2"/>
    <dgm:cxn modelId="{67029440-5114-4E43-8C08-F6395CD869E4}" srcId="{26BD53E7-1CC5-4735-8F9F-BEE792D4CCE1}" destId="{AF6264CA-8C68-4CCD-AAA8-B9DA74E3B7FB}" srcOrd="0" destOrd="0" parTransId="{3AD0E430-63DC-4004-9EC5-43387E374AF2}" sibTransId="{E5AB9E39-50E3-48C4-988D-450513A29C92}"/>
    <dgm:cxn modelId="{30D5F810-D001-472B-84E4-DA968284B572}" type="presOf" srcId="{AF6264CA-8C68-4CCD-AAA8-B9DA74E3B7FB}" destId="{FD183D9D-11AC-4B4F-8EC1-FD6A530DC39F}" srcOrd="0" destOrd="0" presId="urn:microsoft.com/office/officeart/2005/8/layout/vList3#2"/>
    <dgm:cxn modelId="{B683302E-4BEC-4D06-AFC4-E8C7E2CEA0A2}" type="presParOf" srcId="{E90F0628-10F5-402D-95D5-351E7A461D39}" destId="{857D197F-EFEA-4F73-B9F0-0BA06CE7431D}" srcOrd="0" destOrd="0" presId="urn:microsoft.com/office/officeart/2005/8/layout/vList3#2"/>
    <dgm:cxn modelId="{87FB3C31-B777-40D2-AC64-C1F1DF2F324A}" type="presParOf" srcId="{857D197F-EFEA-4F73-B9F0-0BA06CE7431D}" destId="{95824652-E39D-4609-8610-088499EE447C}" srcOrd="0" destOrd="0" presId="urn:microsoft.com/office/officeart/2005/8/layout/vList3#2"/>
    <dgm:cxn modelId="{45DD3BD2-A6F5-4F65-ACF2-957730FE69CD}" type="presParOf" srcId="{857D197F-EFEA-4F73-B9F0-0BA06CE7431D}" destId="{FD183D9D-11AC-4B4F-8EC1-FD6A530DC39F}" srcOrd="1" destOrd="0" presId="urn:microsoft.com/office/officeart/2005/8/layout/vList3#2"/>
    <dgm:cxn modelId="{CCA23EA5-8578-4BA5-A31C-957E3B12BCB8}" type="presParOf" srcId="{E90F0628-10F5-402D-95D5-351E7A461D39}" destId="{908B66BD-CE30-4BF2-9AF2-D1681D8AF1E1}" srcOrd="1" destOrd="0" presId="urn:microsoft.com/office/officeart/2005/8/layout/vList3#2"/>
    <dgm:cxn modelId="{B0913928-D13F-46F8-B0F5-2FAD0768A978}" type="presParOf" srcId="{E90F0628-10F5-402D-95D5-351E7A461D39}" destId="{088E534A-640C-4A73-A11A-CF7EEB954A62}" srcOrd="2" destOrd="0" presId="urn:microsoft.com/office/officeart/2005/8/layout/vList3#2"/>
    <dgm:cxn modelId="{28DA6D03-CB9F-4761-AAE8-F9E70245F40D}" type="presParOf" srcId="{088E534A-640C-4A73-A11A-CF7EEB954A62}" destId="{93D027AA-79A0-419B-97ED-48956D5EA29E}" srcOrd="0" destOrd="0" presId="urn:microsoft.com/office/officeart/2005/8/layout/vList3#2"/>
    <dgm:cxn modelId="{6897C48B-7C80-46CF-B2BD-4ED2D5BB464D}" type="presParOf" srcId="{088E534A-640C-4A73-A11A-CF7EEB954A62}" destId="{1A29F417-DF56-43B7-A270-00305A4C1E11}" srcOrd="1" destOrd="0" presId="urn:microsoft.com/office/officeart/2005/8/layout/vList3#2"/>
    <dgm:cxn modelId="{5AF81081-210F-41C4-9935-AC26ABE63C00}" type="presParOf" srcId="{E90F0628-10F5-402D-95D5-351E7A461D39}" destId="{C0B60562-BD7D-4A0F-8FEE-A20D30817AF7}" srcOrd="3" destOrd="0" presId="urn:microsoft.com/office/officeart/2005/8/layout/vList3#2"/>
    <dgm:cxn modelId="{1C5B46B4-A889-4093-8D5D-17583EAAC061}" type="presParOf" srcId="{E90F0628-10F5-402D-95D5-351E7A461D39}" destId="{551FC4B6-3383-4E8E-9FA9-E8DA5266CCF4}" srcOrd="4" destOrd="0" presId="urn:microsoft.com/office/officeart/2005/8/layout/vList3#2"/>
    <dgm:cxn modelId="{E4E24C84-615F-4226-A060-B5B6267078F6}" type="presParOf" srcId="{551FC4B6-3383-4E8E-9FA9-E8DA5266CCF4}" destId="{4278C870-59DC-4C2C-BD96-7021A47F180B}" srcOrd="0" destOrd="0" presId="urn:microsoft.com/office/officeart/2005/8/layout/vList3#2"/>
    <dgm:cxn modelId="{896E5CF4-2AB7-424A-85D4-F49BD5672553}" type="presParOf" srcId="{551FC4B6-3383-4E8E-9FA9-E8DA5266CCF4}" destId="{6C1B611D-113B-401A-98E0-F43AE724E8A4}" srcOrd="1" destOrd="0" presId="urn:microsoft.com/office/officeart/2005/8/layout/vList3#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F6AC18-4960-403A-8655-2DFD5D706BE7}" type="doc">
      <dgm:prSet loTypeId="urn:microsoft.com/office/officeart/2005/8/layout/pyramid4" loCatId="pyramid" qsTypeId="urn:microsoft.com/office/officeart/2005/8/quickstyle/simple1" qsCatId="simple" csTypeId="urn:microsoft.com/office/officeart/2005/8/colors/accent1_2" csCatId="accent1" phldr="1"/>
      <dgm:spPr/>
      <dgm:t>
        <a:bodyPr/>
        <a:lstStyle/>
        <a:p>
          <a:endParaRPr lang="en-US"/>
        </a:p>
      </dgm:t>
    </dgm:pt>
    <dgm:pt modelId="{5A91E5C5-E6E3-4F34-BFCE-921102FB0C31}">
      <dgm:prSet phldrT="[Text]"/>
      <dgm:spPr/>
      <dgm:t>
        <a:bodyPr/>
        <a:lstStyle/>
        <a:p>
          <a:r>
            <a:rPr lang="en-US" dirty="0" smtClean="0"/>
            <a:t>Servers</a:t>
          </a:r>
          <a:endParaRPr lang="en-US" dirty="0"/>
        </a:p>
      </dgm:t>
    </dgm:pt>
    <dgm:pt modelId="{A6D8197D-9CF3-4B38-91B0-66E0366FD6E9}" type="parTrans" cxnId="{B11BCB1F-3974-42B9-8F88-6FDB9AF75CAD}">
      <dgm:prSet/>
      <dgm:spPr/>
      <dgm:t>
        <a:bodyPr/>
        <a:lstStyle/>
        <a:p>
          <a:endParaRPr lang="en-US"/>
        </a:p>
      </dgm:t>
    </dgm:pt>
    <dgm:pt modelId="{2FE1BF2F-6077-4DAF-A592-2087CF6765F3}" type="sibTrans" cxnId="{B11BCB1F-3974-42B9-8F88-6FDB9AF75CAD}">
      <dgm:prSet/>
      <dgm:spPr/>
      <dgm:t>
        <a:bodyPr/>
        <a:lstStyle/>
        <a:p>
          <a:endParaRPr lang="en-US"/>
        </a:p>
      </dgm:t>
    </dgm:pt>
    <dgm:pt modelId="{1BE8ECF3-818A-43E2-99D9-B3E3AA0A9D8D}">
      <dgm:prSet phldrT="[Text]"/>
      <dgm:spPr/>
      <dgm:t>
        <a:bodyPr/>
        <a:lstStyle/>
        <a:p>
          <a:r>
            <a:rPr lang="en-US" dirty="0" smtClean="0"/>
            <a:t>Clients</a:t>
          </a:r>
          <a:endParaRPr lang="en-US" dirty="0"/>
        </a:p>
      </dgm:t>
    </dgm:pt>
    <dgm:pt modelId="{2E2D9AB6-7384-46A7-8712-9133B52F2908}" type="parTrans" cxnId="{0ED7B222-8ECB-4569-BFF6-1FFDCB41753E}">
      <dgm:prSet/>
      <dgm:spPr/>
      <dgm:t>
        <a:bodyPr/>
        <a:lstStyle/>
        <a:p>
          <a:endParaRPr lang="en-US"/>
        </a:p>
      </dgm:t>
    </dgm:pt>
    <dgm:pt modelId="{08DD3FBF-2E54-4117-BAF2-15464B01AF98}" type="sibTrans" cxnId="{0ED7B222-8ECB-4569-BFF6-1FFDCB41753E}">
      <dgm:prSet/>
      <dgm:spPr/>
      <dgm:t>
        <a:bodyPr/>
        <a:lstStyle/>
        <a:p>
          <a:endParaRPr lang="en-US"/>
        </a:p>
      </dgm:t>
    </dgm:pt>
    <dgm:pt modelId="{5CEE86D4-C4B2-4DC9-8BD5-439B0AB01B10}">
      <dgm:prSet phldrT="[Text]"/>
      <dgm:spPr/>
      <dgm:t>
        <a:bodyPr/>
        <a:lstStyle/>
        <a:p>
          <a:r>
            <a:rPr lang="en-US" dirty="0" smtClean="0"/>
            <a:t>Storage</a:t>
          </a:r>
          <a:endParaRPr lang="en-US" dirty="0"/>
        </a:p>
      </dgm:t>
    </dgm:pt>
    <dgm:pt modelId="{0A6B155F-A4C5-4B00-87B7-0EDDE9878A3A}" type="parTrans" cxnId="{6E446FC4-F020-4ACC-86EF-9841737D44D4}">
      <dgm:prSet/>
      <dgm:spPr/>
      <dgm:t>
        <a:bodyPr/>
        <a:lstStyle/>
        <a:p>
          <a:endParaRPr lang="en-US"/>
        </a:p>
      </dgm:t>
    </dgm:pt>
    <dgm:pt modelId="{2C452B8A-19FB-4024-8ECF-26F037A44DAB}" type="sibTrans" cxnId="{6E446FC4-F020-4ACC-86EF-9841737D44D4}">
      <dgm:prSet/>
      <dgm:spPr/>
      <dgm:t>
        <a:bodyPr/>
        <a:lstStyle/>
        <a:p>
          <a:endParaRPr lang="en-US"/>
        </a:p>
      </dgm:t>
    </dgm:pt>
    <dgm:pt modelId="{308C067D-7748-41AF-B73B-2E9708798220}">
      <dgm:prSet phldrT="[Text]"/>
      <dgm:spPr/>
      <dgm:t>
        <a:bodyPr/>
        <a:lstStyle/>
        <a:p>
          <a:r>
            <a:rPr lang="en-US" dirty="0" smtClean="0"/>
            <a:t>Apps</a:t>
          </a:r>
          <a:endParaRPr lang="en-US" dirty="0"/>
        </a:p>
      </dgm:t>
    </dgm:pt>
    <dgm:pt modelId="{7F854DC6-4C65-4AF4-92AF-1B730C4445A8}" type="parTrans" cxnId="{673E3B85-3479-4C48-B0F8-ACCDB4300DA9}">
      <dgm:prSet/>
      <dgm:spPr/>
      <dgm:t>
        <a:bodyPr/>
        <a:lstStyle/>
        <a:p>
          <a:endParaRPr lang="en-US"/>
        </a:p>
      </dgm:t>
    </dgm:pt>
    <dgm:pt modelId="{2ED4EA53-AD05-4DCC-A48E-21A7EF17E6A3}" type="sibTrans" cxnId="{673E3B85-3479-4C48-B0F8-ACCDB4300DA9}">
      <dgm:prSet/>
      <dgm:spPr/>
      <dgm:t>
        <a:bodyPr/>
        <a:lstStyle/>
        <a:p>
          <a:endParaRPr lang="en-US"/>
        </a:p>
      </dgm:t>
    </dgm:pt>
    <dgm:pt modelId="{56224D27-BFF0-4574-B9CA-003BD5E86A73}" type="pres">
      <dgm:prSet presAssocID="{62F6AC18-4960-403A-8655-2DFD5D706BE7}" presName="compositeShape" presStyleCnt="0">
        <dgm:presLayoutVars>
          <dgm:chMax val="9"/>
          <dgm:dir/>
          <dgm:resizeHandles val="exact"/>
        </dgm:presLayoutVars>
      </dgm:prSet>
      <dgm:spPr/>
      <dgm:t>
        <a:bodyPr/>
        <a:lstStyle/>
        <a:p>
          <a:endParaRPr lang="en-US"/>
        </a:p>
      </dgm:t>
    </dgm:pt>
    <dgm:pt modelId="{482FAFB1-04FE-4389-8E59-6D64CD150952}" type="pres">
      <dgm:prSet presAssocID="{62F6AC18-4960-403A-8655-2DFD5D706BE7}" presName="triangle1" presStyleLbl="node1" presStyleIdx="0" presStyleCnt="4">
        <dgm:presLayoutVars>
          <dgm:bulletEnabled val="1"/>
        </dgm:presLayoutVars>
      </dgm:prSet>
      <dgm:spPr/>
      <dgm:t>
        <a:bodyPr/>
        <a:lstStyle/>
        <a:p>
          <a:endParaRPr lang="en-US"/>
        </a:p>
      </dgm:t>
    </dgm:pt>
    <dgm:pt modelId="{37BD9C9B-1E37-4ADC-A3D8-680F4E94A539}" type="pres">
      <dgm:prSet presAssocID="{62F6AC18-4960-403A-8655-2DFD5D706BE7}" presName="triangle2" presStyleLbl="node1" presStyleIdx="1" presStyleCnt="4">
        <dgm:presLayoutVars>
          <dgm:bulletEnabled val="1"/>
        </dgm:presLayoutVars>
      </dgm:prSet>
      <dgm:spPr/>
      <dgm:t>
        <a:bodyPr/>
        <a:lstStyle/>
        <a:p>
          <a:endParaRPr lang="en-US"/>
        </a:p>
      </dgm:t>
    </dgm:pt>
    <dgm:pt modelId="{18804303-7913-4B2D-830F-DE868DFE7398}" type="pres">
      <dgm:prSet presAssocID="{62F6AC18-4960-403A-8655-2DFD5D706BE7}" presName="triangle3" presStyleLbl="node1" presStyleIdx="2" presStyleCnt="4">
        <dgm:presLayoutVars>
          <dgm:bulletEnabled val="1"/>
        </dgm:presLayoutVars>
      </dgm:prSet>
      <dgm:spPr/>
      <dgm:t>
        <a:bodyPr/>
        <a:lstStyle/>
        <a:p>
          <a:endParaRPr lang="en-US"/>
        </a:p>
      </dgm:t>
    </dgm:pt>
    <dgm:pt modelId="{479355F9-1F2C-4E16-B604-63E8AC59044E}" type="pres">
      <dgm:prSet presAssocID="{62F6AC18-4960-403A-8655-2DFD5D706BE7}" presName="triangle4" presStyleLbl="node1" presStyleIdx="3" presStyleCnt="4">
        <dgm:presLayoutVars>
          <dgm:bulletEnabled val="1"/>
        </dgm:presLayoutVars>
      </dgm:prSet>
      <dgm:spPr/>
      <dgm:t>
        <a:bodyPr/>
        <a:lstStyle/>
        <a:p>
          <a:endParaRPr lang="en-US"/>
        </a:p>
      </dgm:t>
    </dgm:pt>
  </dgm:ptLst>
  <dgm:cxnLst>
    <dgm:cxn modelId="{6E446FC4-F020-4ACC-86EF-9841737D44D4}" srcId="{62F6AC18-4960-403A-8655-2DFD5D706BE7}" destId="{5CEE86D4-C4B2-4DC9-8BD5-439B0AB01B10}" srcOrd="2" destOrd="0" parTransId="{0A6B155F-A4C5-4B00-87B7-0EDDE9878A3A}" sibTransId="{2C452B8A-19FB-4024-8ECF-26F037A44DAB}"/>
    <dgm:cxn modelId="{CE1B10BE-40B8-4E4A-9E56-4324568AF6FF}" type="presOf" srcId="{5A91E5C5-E6E3-4F34-BFCE-921102FB0C31}" destId="{482FAFB1-04FE-4389-8E59-6D64CD150952}" srcOrd="0" destOrd="0" presId="urn:microsoft.com/office/officeart/2005/8/layout/pyramid4"/>
    <dgm:cxn modelId="{A9C6D1CD-8137-4C68-97DB-D3DDE65C7A56}" type="presOf" srcId="{1BE8ECF3-818A-43E2-99D9-B3E3AA0A9D8D}" destId="{37BD9C9B-1E37-4ADC-A3D8-680F4E94A539}" srcOrd="0" destOrd="0" presId="urn:microsoft.com/office/officeart/2005/8/layout/pyramid4"/>
    <dgm:cxn modelId="{CE519FA8-BBF4-4E2C-A2A6-15146E1D3DD6}" type="presOf" srcId="{308C067D-7748-41AF-B73B-2E9708798220}" destId="{479355F9-1F2C-4E16-B604-63E8AC59044E}" srcOrd="0" destOrd="0" presId="urn:microsoft.com/office/officeart/2005/8/layout/pyramid4"/>
    <dgm:cxn modelId="{B11BCB1F-3974-42B9-8F88-6FDB9AF75CAD}" srcId="{62F6AC18-4960-403A-8655-2DFD5D706BE7}" destId="{5A91E5C5-E6E3-4F34-BFCE-921102FB0C31}" srcOrd="0" destOrd="0" parTransId="{A6D8197D-9CF3-4B38-91B0-66E0366FD6E9}" sibTransId="{2FE1BF2F-6077-4DAF-A592-2087CF6765F3}"/>
    <dgm:cxn modelId="{0ED7B222-8ECB-4569-BFF6-1FFDCB41753E}" srcId="{62F6AC18-4960-403A-8655-2DFD5D706BE7}" destId="{1BE8ECF3-818A-43E2-99D9-B3E3AA0A9D8D}" srcOrd="1" destOrd="0" parTransId="{2E2D9AB6-7384-46A7-8712-9133B52F2908}" sibTransId="{08DD3FBF-2E54-4117-BAF2-15464B01AF98}"/>
    <dgm:cxn modelId="{191EDD65-EC0E-4281-9BE3-1A04F111858F}" type="presOf" srcId="{5CEE86D4-C4B2-4DC9-8BD5-439B0AB01B10}" destId="{18804303-7913-4B2D-830F-DE868DFE7398}" srcOrd="0" destOrd="0" presId="urn:microsoft.com/office/officeart/2005/8/layout/pyramid4"/>
    <dgm:cxn modelId="{0EB24252-2BFF-4B55-BE74-E86CB87B6054}" type="presOf" srcId="{62F6AC18-4960-403A-8655-2DFD5D706BE7}" destId="{56224D27-BFF0-4574-B9CA-003BD5E86A73}" srcOrd="0" destOrd="0" presId="urn:microsoft.com/office/officeart/2005/8/layout/pyramid4"/>
    <dgm:cxn modelId="{673E3B85-3479-4C48-B0F8-ACCDB4300DA9}" srcId="{62F6AC18-4960-403A-8655-2DFD5D706BE7}" destId="{308C067D-7748-41AF-B73B-2E9708798220}" srcOrd="3" destOrd="0" parTransId="{7F854DC6-4C65-4AF4-92AF-1B730C4445A8}" sibTransId="{2ED4EA53-AD05-4DCC-A48E-21A7EF17E6A3}"/>
    <dgm:cxn modelId="{F57C7021-F8E2-4DFE-AB14-8B60B2DC3CCD}" type="presParOf" srcId="{56224D27-BFF0-4574-B9CA-003BD5E86A73}" destId="{482FAFB1-04FE-4389-8E59-6D64CD150952}" srcOrd="0" destOrd="0" presId="urn:microsoft.com/office/officeart/2005/8/layout/pyramid4"/>
    <dgm:cxn modelId="{81F8E534-6DE1-4E0F-88FF-985DD24ADAA9}" type="presParOf" srcId="{56224D27-BFF0-4574-B9CA-003BD5E86A73}" destId="{37BD9C9B-1E37-4ADC-A3D8-680F4E94A539}" srcOrd="1" destOrd="0" presId="urn:microsoft.com/office/officeart/2005/8/layout/pyramid4"/>
    <dgm:cxn modelId="{3C7E87CE-0E3B-4C70-A557-5DC84D3BB9B7}" type="presParOf" srcId="{56224D27-BFF0-4574-B9CA-003BD5E86A73}" destId="{18804303-7913-4B2D-830F-DE868DFE7398}" srcOrd="2" destOrd="0" presId="urn:microsoft.com/office/officeart/2005/8/layout/pyramid4"/>
    <dgm:cxn modelId="{72FCD589-B28E-4FCD-81EC-4F9F5B4C5031}" type="presParOf" srcId="{56224D27-BFF0-4574-B9CA-003BD5E86A73}" destId="{479355F9-1F2C-4E16-B604-63E8AC59044E}" srcOrd="3" destOrd="0" presId="urn:microsoft.com/office/officeart/2005/8/layout/pyramid4"/>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34E2E93-7FBA-41AE-A01F-AB41D12176E1}" type="doc">
      <dgm:prSet loTypeId="urn:microsoft.com/office/officeart/2005/8/layout/cycle8" loCatId="cycle" qsTypeId="urn:microsoft.com/office/officeart/2005/8/quickstyle/simple1" qsCatId="simple" csTypeId="urn:microsoft.com/office/officeart/2005/8/colors/accent1_2" csCatId="accent1" phldr="1"/>
      <dgm:spPr/>
    </dgm:pt>
    <dgm:pt modelId="{D6DD3836-BFF4-4505-B3F5-FC868EC4CC72}">
      <dgm:prSet phldrT="[Text]"/>
      <dgm:spPr/>
      <dgm:t>
        <a:bodyPr/>
        <a:lstStyle/>
        <a:p>
          <a:r>
            <a:rPr lang="en-US" dirty="0" smtClean="0"/>
            <a:t>Tier 2</a:t>
          </a:r>
          <a:endParaRPr lang="en-US" dirty="0"/>
        </a:p>
      </dgm:t>
    </dgm:pt>
    <dgm:pt modelId="{67EFB58C-3929-47C8-A5F5-BF6B6970683A}" type="parTrans" cxnId="{79BD929A-4D46-4459-9898-D5698383A8A8}">
      <dgm:prSet/>
      <dgm:spPr/>
      <dgm:t>
        <a:bodyPr/>
        <a:lstStyle/>
        <a:p>
          <a:endParaRPr lang="en-US"/>
        </a:p>
      </dgm:t>
    </dgm:pt>
    <dgm:pt modelId="{FE649601-F3E4-4D7D-AA85-62A94DB5AB09}" type="sibTrans" cxnId="{79BD929A-4D46-4459-9898-D5698383A8A8}">
      <dgm:prSet/>
      <dgm:spPr/>
      <dgm:t>
        <a:bodyPr/>
        <a:lstStyle/>
        <a:p>
          <a:endParaRPr lang="en-US"/>
        </a:p>
      </dgm:t>
    </dgm:pt>
    <dgm:pt modelId="{02004BA8-6EDC-4C92-871C-18B3E1D8510B}">
      <dgm:prSet phldrT="[Text]"/>
      <dgm:spPr/>
      <dgm:t>
        <a:bodyPr/>
        <a:lstStyle/>
        <a:p>
          <a:r>
            <a:rPr lang="en-US" dirty="0" smtClean="0"/>
            <a:t>Tier 3</a:t>
          </a:r>
          <a:endParaRPr lang="en-US" dirty="0"/>
        </a:p>
      </dgm:t>
    </dgm:pt>
    <dgm:pt modelId="{497E7A24-9C2A-4948-8E67-896D65087782}" type="parTrans" cxnId="{D394BFF4-E649-4785-B568-860276C98928}">
      <dgm:prSet/>
      <dgm:spPr/>
      <dgm:t>
        <a:bodyPr/>
        <a:lstStyle/>
        <a:p>
          <a:endParaRPr lang="en-US"/>
        </a:p>
      </dgm:t>
    </dgm:pt>
    <dgm:pt modelId="{55588284-3B77-4769-811E-B5CB6136DD16}" type="sibTrans" cxnId="{D394BFF4-E649-4785-B568-860276C98928}">
      <dgm:prSet/>
      <dgm:spPr/>
      <dgm:t>
        <a:bodyPr/>
        <a:lstStyle/>
        <a:p>
          <a:endParaRPr lang="en-US"/>
        </a:p>
      </dgm:t>
    </dgm:pt>
    <dgm:pt modelId="{202E8304-2D6F-49C7-82F9-94CE2EB902AB}">
      <dgm:prSet phldrT="[Text]"/>
      <dgm:spPr/>
      <dgm:t>
        <a:bodyPr/>
        <a:lstStyle/>
        <a:p>
          <a:r>
            <a:rPr lang="en-US" dirty="0" smtClean="0"/>
            <a:t>Tier 1</a:t>
          </a:r>
          <a:endParaRPr lang="en-US" dirty="0"/>
        </a:p>
      </dgm:t>
    </dgm:pt>
    <dgm:pt modelId="{D9354CD0-7885-400E-A9D8-73ACA815CF53}" type="parTrans" cxnId="{0ECA6EA3-7101-4765-A4CB-4821938012F2}">
      <dgm:prSet/>
      <dgm:spPr/>
      <dgm:t>
        <a:bodyPr/>
        <a:lstStyle/>
        <a:p>
          <a:endParaRPr lang="en-US"/>
        </a:p>
      </dgm:t>
    </dgm:pt>
    <dgm:pt modelId="{315B50AF-AEFD-4469-AB0B-2F9FFC4CADCA}" type="sibTrans" cxnId="{0ECA6EA3-7101-4765-A4CB-4821938012F2}">
      <dgm:prSet/>
      <dgm:spPr/>
      <dgm:t>
        <a:bodyPr/>
        <a:lstStyle/>
        <a:p>
          <a:endParaRPr lang="en-US"/>
        </a:p>
      </dgm:t>
    </dgm:pt>
    <dgm:pt modelId="{47EE68AE-DEB7-4235-B715-26FCCB620652}" type="pres">
      <dgm:prSet presAssocID="{D34E2E93-7FBA-41AE-A01F-AB41D12176E1}" presName="compositeShape" presStyleCnt="0">
        <dgm:presLayoutVars>
          <dgm:chMax val="7"/>
          <dgm:dir/>
          <dgm:resizeHandles val="exact"/>
        </dgm:presLayoutVars>
      </dgm:prSet>
      <dgm:spPr/>
    </dgm:pt>
    <dgm:pt modelId="{25A77DDA-7289-495D-BD64-02CE7D510AEE}" type="pres">
      <dgm:prSet presAssocID="{D34E2E93-7FBA-41AE-A01F-AB41D12176E1}" presName="wedge1" presStyleLbl="node1" presStyleIdx="0" presStyleCnt="3"/>
      <dgm:spPr/>
      <dgm:t>
        <a:bodyPr/>
        <a:lstStyle/>
        <a:p>
          <a:endParaRPr lang="en-US"/>
        </a:p>
      </dgm:t>
    </dgm:pt>
    <dgm:pt modelId="{66853BB5-70A8-40BB-B30C-A324BF4E9259}" type="pres">
      <dgm:prSet presAssocID="{D34E2E93-7FBA-41AE-A01F-AB41D12176E1}" presName="dummy1a" presStyleCnt="0"/>
      <dgm:spPr/>
    </dgm:pt>
    <dgm:pt modelId="{910FD545-5973-4ED1-A714-A3F9E86894F3}" type="pres">
      <dgm:prSet presAssocID="{D34E2E93-7FBA-41AE-A01F-AB41D12176E1}" presName="dummy1b" presStyleCnt="0"/>
      <dgm:spPr/>
    </dgm:pt>
    <dgm:pt modelId="{7C058EA0-1326-4899-B85E-536388284ACB}" type="pres">
      <dgm:prSet presAssocID="{D34E2E93-7FBA-41AE-A01F-AB41D12176E1}" presName="wedge1Tx" presStyleLbl="node1" presStyleIdx="0" presStyleCnt="3">
        <dgm:presLayoutVars>
          <dgm:chMax val="0"/>
          <dgm:chPref val="0"/>
          <dgm:bulletEnabled val="1"/>
        </dgm:presLayoutVars>
      </dgm:prSet>
      <dgm:spPr/>
      <dgm:t>
        <a:bodyPr/>
        <a:lstStyle/>
        <a:p>
          <a:endParaRPr lang="en-US"/>
        </a:p>
      </dgm:t>
    </dgm:pt>
    <dgm:pt modelId="{98735E57-C7CD-45A1-8C5F-D6BE042D2F54}" type="pres">
      <dgm:prSet presAssocID="{D34E2E93-7FBA-41AE-A01F-AB41D12176E1}" presName="wedge2" presStyleLbl="node1" presStyleIdx="1" presStyleCnt="3"/>
      <dgm:spPr/>
      <dgm:t>
        <a:bodyPr/>
        <a:lstStyle/>
        <a:p>
          <a:endParaRPr lang="en-US"/>
        </a:p>
      </dgm:t>
    </dgm:pt>
    <dgm:pt modelId="{64E4AD7E-6870-4EDE-B300-B1056D0EB50F}" type="pres">
      <dgm:prSet presAssocID="{D34E2E93-7FBA-41AE-A01F-AB41D12176E1}" presName="dummy2a" presStyleCnt="0"/>
      <dgm:spPr/>
    </dgm:pt>
    <dgm:pt modelId="{777B355B-C0C0-49C9-BA1E-E847919DB2AD}" type="pres">
      <dgm:prSet presAssocID="{D34E2E93-7FBA-41AE-A01F-AB41D12176E1}" presName="dummy2b" presStyleCnt="0"/>
      <dgm:spPr/>
    </dgm:pt>
    <dgm:pt modelId="{98D986B9-6245-45FF-A730-66379C8485CE}" type="pres">
      <dgm:prSet presAssocID="{D34E2E93-7FBA-41AE-A01F-AB41D12176E1}" presName="wedge2Tx" presStyleLbl="node1" presStyleIdx="1" presStyleCnt="3">
        <dgm:presLayoutVars>
          <dgm:chMax val="0"/>
          <dgm:chPref val="0"/>
          <dgm:bulletEnabled val="1"/>
        </dgm:presLayoutVars>
      </dgm:prSet>
      <dgm:spPr/>
      <dgm:t>
        <a:bodyPr/>
        <a:lstStyle/>
        <a:p>
          <a:endParaRPr lang="en-US"/>
        </a:p>
      </dgm:t>
    </dgm:pt>
    <dgm:pt modelId="{2649409F-4764-40F4-BEDB-A3B7672B4222}" type="pres">
      <dgm:prSet presAssocID="{D34E2E93-7FBA-41AE-A01F-AB41D12176E1}" presName="wedge3" presStyleLbl="node1" presStyleIdx="2" presStyleCnt="3"/>
      <dgm:spPr/>
      <dgm:t>
        <a:bodyPr/>
        <a:lstStyle/>
        <a:p>
          <a:endParaRPr lang="en-US"/>
        </a:p>
      </dgm:t>
    </dgm:pt>
    <dgm:pt modelId="{6C95BB20-3777-4AE6-9C83-71918592D383}" type="pres">
      <dgm:prSet presAssocID="{D34E2E93-7FBA-41AE-A01F-AB41D12176E1}" presName="dummy3a" presStyleCnt="0"/>
      <dgm:spPr/>
    </dgm:pt>
    <dgm:pt modelId="{2045898B-B33E-488A-B149-5C79EBE7D3A2}" type="pres">
      <dgm:prSet presAssocID="{D34E2E93-7FBA-41AE-A01F-AB41D12176E1}" presName="dummy3b" presStyleCnt="0"/>
      <dgm:spPr/>
    </dgm:pt>
    <dgm:pt modelId="{A2173593-9ACE-42AD-8413-F323AA4EB456}" type="pres">
      <dgm:prSet presAssocID="{D34E2E93-7FBA-41AE-A01F-AB41D12176E1}" presName="wedge3Tx" presStyleLbl="node1" presStyleIdx="2" presStyleCnt="3">
        <dgm:presLayoutVars>
          <dgm:chMax val="0"/>
          <dgm:chPref val="0"/>
          <dgm:bulletEnabled val="1"/>
        </dgm:presLayoutVars>
      </dgm:prSet>
      <dgm:spPr/>
      <dgm:t>
        <a:bodyPr/>
        <a:lstStyle/>
        <a:p>
          <a:endParaRPr lang="en-US"/>
        </a:p>
      </dgm:t>
    </dgm:pt>
    <dgm:pt modelId="{166F781E-D51A-4BA0-ADA0-511734909844}" type="pres">
      <dgm:prSet presAssocID="{FE649601-F3E4-4D7D-AA85-62A94DB5AB09}" presName="arrowWedge1" presStyleLbl="fgSibTrans2D1" presStyleIdx="0" presStyleCnt="3"/>
      <dgm:spPr/>
    </dgm:pt>
    <dgm:pt modelId="{B82F9865-AD40-480D-AA51-85083A3095D6}" type="pres">
      <dgm:prSet presAssocID="{55588284-3B77-4769-811E-B5CB6136DD16}" presName="arrowWedge2" presStyleLbl="fgSibTrans2D1" presStyleIdx="1" presStyleCnt="3"/>
      <dgm:spPr/>
    </dgm:pt>
    <dgm:pt modelId="{9A62BFD6-F6ED-433D-BD94-9C503A72A17C}" type="pres">
      <dgm:prSet presAssocID="{315B50AF-AEFD-4469-AB0B-2F9FFC4CADCA}" presName="arrowWedge3" presStyleLbl="fgSibTrans2D1" presStyleIdx="2" presStyleCnt="3"/>
      <dgm:spPr/>
    </dgm:pt>
  </dgm:ptLst>
  <dgm:cxnLst>
    <dgm:cxn modelId="{F95E8EBA-B57D-46E8-A527-C1B30B886721}" type="presOf" srcId="{02004BA8-6EDC-4C92-871C-18B3E1D8510B}" destId="{98D986B9-6245-45FF-A730-66379C8485CE}" srcOrd="1" destOrd="0" presId="urn:microsoft.com/office/officeart/2005/8/layout/cycle8"/>
    <dgm:cxn modelId="{2CC742FE-4024-4805-8F20-AA57FF7EB75C}" type="presOf" srcId="{D6DD3836-BFF4-4505-B3F5-FC868EC4CC72}" destId="{25A77DDA-7289-495D-BD64-02CE7D510AEE}" srcOrd="0" destOrd="0" presId="urn:microsoft.com/office/officeart/2005/8/layout/cycle8"/>
    <dgm:cxn modelId="{C05E9509-BE6C-4402-8AF0-DCFFF0671655}" type="presOf" srcId="{02004BA8-6EDC-4C92-871C-18B3E1D8510B}" destId="{98735E57-C7CD-45A1-8C5F-D6BE042D2F54}" srcOrd="0" destOrd="0" presId="urn:microsoft.com/office/officeart/2005/8/layout/cycle8"/>
    <dgm:cxn modelId="{D394BFF4-E649-4785-B568-860276C98928}" srcId="{D34E2E93-7FBA-41AE-A01F-AB41D12176E1}" destId="{02004BA8-6EDC-4C92-871C-18B3E1D8510B}" srcOrd="1" destOrd="0" parTransId="{497E7A24-9C2A-4948-8E67-896D65087782}" sibTransId="{55588284-3B77-4769-811E-B5CB6136DD16}"/>
    <dgm:cxn modelId="{B6D195F4-308F-4C14-9F20-52B44796DAA4}" type="presOf" srcId="{D34E2E93-7FBA-41AE-A01F-AB41D12176E1}" destId="{47EE68AE-DEB7-4235-B715-26FCCB620652}" srcOrd="0" destOrd="0" presId="urn:microsoft.com/office/officeart/2005/8/layout/cycle8"/>
    <dgm:cxn modelId="{F18FC050-C011-4A35-8AEB-44EB6CE48AF9}" type="presOf" srcId="{202E8304-2D6F-49C7-82F9-94CE2EB902AB}" destId="{2649409F-4764-40F4-BEDB-A3B7672B4222}" srcOrd="0" destOrd="0" presId="urn:microsoft.com/office/officeart/2005/8/layout/cycle8"/>
    <dgm:cxn modelId="{41A69A8C-6B0C-4CBD-98B8-E33A979E22A2}" type="presOf" srcId="{D6DD3836-BFF4-4505-B3F5-FC868EC4CC72}" destId="{7C058EA0-1326-4899-B85E-536388284ACB}" srcOrd="1" destOrd="0" presId="urn:microsoft.com/office/officeart/2005/8/layout/cycle8"/>
    <dgm:cxn modelId="{428D878A-CC85-47AA-B640-0E004CF58F3E}" type="presOf" srcId="{202E8304-2D6F-49C7-82F9-94CE2EB902AB}" destId="{A2173593-9ACE-42AD-8413-F323AA4EB456}" srcOrd="1" destOrd="0" presId="urn:microsoft.com/office/officeart/2005/8/layout/cycle8"/>
    <dgm:cxn modelId="{0ECA6EA3-7101-4765-A4CB-4821938012F2}" srcId="{D34E2E93-7FBA-41AE-A01F-AB41D12176E1}" destId="{202E8304-2D6F-49C7-82F9-94CE2EB902AB}" srcOrd="2" destOrd="0" parTransId="{D9354CD0-7885-400E-A9D8-73ACA815CF53}" sibTransId="{315B50AF-AEFD-4469-AB0B-2F9FFC4CADCA}"/>
    <dgm:cxn modelId="{79BD929A-4D46-4459-9898-D5698383A8A8}" srcId="{D34E2E93-7FBA-41AE-A01F-AB41D12176E1}" destId="{D6DD3836-BFF4-4505-B3F5-FC868EC4CC72}" srcOrd="0" destOrd="0" parTransId="{67EFB58C-3929-47C8-A5F5-BF6B6970683A}" sibTransId="{FE649601-F3E4-4D7D-AA85-62A94DB5AB09}"/>
    <dgm:cxn modelId="{1C91D1CF-5FBF-4CC4-BCE3-6F4FCC4B73FB}" type="presParOf" srcId="{47EE68AE-DEB7-4235-B715-26FCCB620652}" destId="{25A77DDA-7289-495D-BD64-02CE7D510AEE}" srcOrd="0" destOrd="0" presId="urn:microsoft.com/office/officeart/2005/8/layout/cycle8"/>
    <dgm:cxn modelId="{E28936B8-4A72-46D4-945E-C3C47345DA60}" type="presParOf" srcId="{47EE68AE-DEB7-4235-B715-26FCCB620652}" destId="{66853BB5-70A8-40BB-B30C-A324BF4E9259}" srcOrd="1" destOrd="0" presId="urn:microsoft.com/office/officeart/2005/8/layout/cycle8"/>
    <dgm:cxn modelId="{06BD7C52-7AA7-4349-B979-8DB27E1144C3}" type="presParOf" srcId="{47EE68AE-DEB7-4235-B715-26FCCB620652}" destId="{910FD545-5973-4ED1-A714-A3F9E86894F3}" srcOrd="2" destOrd="0" presId="urn:microsoft.com/office/officeart/2005/8/layout/cycle8"/>
    <dgm:cxn modelId="{0D389C07-D517-4942-AC42-ED846C71E8A9}" type="presParOf" srcId="{47EE68AE-DEB7-4235-B715-26FCCB620652}" destId="{7C058EA0-1326-4899-B85E-536388284ACB}" srcOrd="3" destOrd="0" presId="urn:microsoft.com/office/officeart/2005/8/layout/cycle8"/>
    <dgm:cxn modelId="{3C1D57A0-A255-4E25-B68B-A5D4AC7EE48D}" type="presParOf" srcId="{47EE68AE-DEB7-4235-B715-26FCCB620652}" destId="{98735E57-C7CD-45A1-8C5F-D6BE042D2F54}" srcOrd="4" destOrd="0" presId="urn:microsoft.com/office/officeart/2005/8/layout/cycle8"/>
    <dgm:cxn modelId="{9922837F-B3C0-4B4E-8808-2173E97B7663}" type="presParOf" srcId="{47EE68AE-DEB7-4235-B715-26FCCB620652}" destId="{64E4AD7E-6870-4EDE-B300-B1056D0EB50F}" srcOrd="5" destOrd="0" presId="urn:microsoft.com/office/officeart/2005/8/layout/cycle8"/>
    <dgm:cxn modelId="{405269B1-FE61-4764-AC42-25DA1A844DE0}" type="presParOf" srcId="{47EE68AE-DEB7-4235-B715-26FCCB620652}" destId="{777B355B-C0C0-49C9-BA1E-E847919DB2AD}" srcOrd="6" destOrd="0" presId="urn:microsoft.com/office/officeart/2005/8/layout/cycle8"/>
    <dgm:cxn modelId="{0007AEDE-3A54-41F7-863D-F2FE15D5E3BD}" type="presParOf" srcId="{47EE68AE-DEB7-4235-B715-26FCCB620652}" destId="{98D986B9-6245-45FF-A730-66379C8485CE}" srcOrd="7" destOrd="0" presId="urn:microsoft.com/office/officeart/2005/8/layout/cycle8"/>
    <dgm:cxn modelId="{3B8E3C63-1523-45F4-B4EE-93122AAC70E5}" type="presParOf" srcId="{47EE68AE-DEB7-4235-B715-26FCCB620652}" destId="{2649409F-4764-40F4-BEDB-A3B7672B4222}" srcOrd="8" destOrd="0" presId="urn:microsoft.com/office/officeart/2005/8/layout/cycle8"/>
    <dgm:cxn modelId="{BDA21A28-C396-443F-A71F-4909B2291CCF}" type="presParOf" srcId="{47EE68AE-DEB7-4235-B715-26FCCB620652}" destId="{6C95BB20-3777-4AE6-9C83-71918592D383}" srcOrd="9" destOrd="0" presId="urn:microsoft.com/office/officeart/2005/8/layout/cycle8"/>
    <dgm:cxn modelId="{DEDAFA6F-26DF-4CC7-B5DD-4008CD354486}" type="presParOf" srcId="{47EE68AE-DEB7-4235-B715-26FCCB620652}" destId="{2045898B-B33E-488A-B149-5C79EBE7D3A2}" srcOrd="10" destOrd="0" presId="urn:microsoft.com/office/officeart/2005/8/layout/cycle8"/>
    <dgm:cxn modelId="{D961DDC9-9F11-4CDC-990B-95591DBC6B8E}" type="presParOf" srcId="{47EE68AE-DEB7-4235-B715-26FCCB620652}" destId="{A2173593-9ACE-42AD-8413-F323AA4EB456}" srcOrd="11" destOrd="0" presId="urn:microsoft.com/office/officeart/2005/8/layout/cycle8"/>
    <dgm:cxn modelId="{3526EF55-31CC-42BE-9894-294013C40FA1}" type="presParOf" srcId="{47EE68AE-DEB7-4235-B715-26FCCB620652}" destId="{166F781E-D51A-4BA0-ADA0-511734909844}" srcOrd="12" destOrd="0" presId="urn:microsoft.com/office/officeart/2005/8/layout/cycle8"/>
    <dgm:cxn modelId="{334337AC-97B9-4A9D-A394-2A5A7536E732}" type="presParOf" srcId="{47EE68AE-DEB7-4235-B715-26FCCB620652}" destId="{B82F9865-AD40-480D-AA51-85083A3095D6}" srcOrd="13" destOrd="0" presId="urn:microsoft.com/office/officeart/2005/8/layout/cycle8"/>
    <dgm:cxn modelId="{D0327863-00FC-4FFD-A75E-EC0B465B1A80}" type="presParOf" srcId="{47EE68AE-DEB7-4235-B715-26FCCB620652}" destId="{9A62BFD6-F6ED-433D-BD94-9C503A72A17C}" srcOrd="14" destOrd="0" presId="urn:microsoft.com/office/officeart/2005/8/layout/cycle8"/>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93B3819-DEF0-49C2-B467-3012051AACCC}" type="doc">
      <dgm:prSet loTypeId="urn:microsoft.com/office/officeart/2005/8/layout/equation2" loCatId="process" qsTypeId="urn:microsoft.com/office/officeart/2005/8/quickstyle/simple1" qsCatId="simple" csTypeId="urn:microsoft.com/office/officeart/2005/8/colors/accent1_2" csCatId="accent1" phldr="1"/>
      <dgm:spPr/>
      <dgm:t>
        <a:bodyPr/>
        <a:lstStyle/>
        <a:p>
          <a:endParaRPr lang="en-US"/>
        </a:p>
      </dgm:t>
    </dgm:pt>
    <dgm:pt modelId="{4F1B0699-94E4-4C1C-BB2A-FD87E7BA2A6D}">
      <dgm:prSet phldrT="[Text]"/>
      <dgm:spPr/>
      <dgm:t>
        <a:bodyPr/>
        <a:lstStyle/>
        <a:p>
          <a:r>
            <a:rPr lang="en-US" dirty="0" smtClean="0"/>
            <a:t>Encryption</a:t>
          </a:r>
          <a:endParaRPr lang="en-US" dirty="0"/>
        </a:p>
      </dgm:t>
    </dgm:pt>
    <dgm:pt modelId="{750D5B17-54F4-4950-B3F3-1E2BA9114346}" type="parTrans" cxnId="{52A6366D-078D-4803-A22E-F08B366E49DA}">
      <dgm:prSet/>
      <dgm:spPr/>
      <dgm:t>
        <a:bodyPr/>
        <a:lstStyle/>
        <a:p>
          <a:endParaRPr lang="en-US"/>
        </a:p>
      </dgm:t>
    </dgm:pt>
    <dgm:pt modelId="{E51584F6-B561-4BE5-B7CD-2385A94E9EF7}" type="sibTrans" cxnId="{52A6366D-078D-4803-A22E-F08B366E49DA}">
      <dgm:prSet/>
      <dgm:spPr/>
      <dgm:t>
        <a:bodyPr/>
        <a:lstStyle/>
        <a:p>
          <a:endParaRPr lang="en-US" dirty="0"/>
        </a:p>
      </dgm:t>
    </dgm:pt>
    <dgm:pt modelId="{782A541C-2DB9-4CAC-92E0-1210183834CB}">
      <dgm:prSet phldrT="[Text]"/>
      <dgm:spPr/>
      <dgm:t>
        <a:bodyPr/>
        <a:lstStyle/>
        <a:p>
          <a:r>
            <a:rPr lang="en-US" dirty="0" smtClean="0"/>
            <a:t>Workflow</a:t>
          </a:r>
          <a:endParaRPr lang="en-US" dirty="0"/>
        </a:p>
      </dgm:t>
    </dgm:pt>
    <dgm:pt modelId="{23CA7009-C859-4A7C-BEA5-3367CB90CA0D}" type="parTrans" cxnId="{2ED5BA3B-FF95-4B39-8B71-8C5D9D30C624}">
      <dgm:prSet/>
      <dgm:spPr/>
      <dgm:t>
        <a:bodyPr/>
        <a:lstStyle/>
        <a:p>
          <a:endParaRPr lang="en-US"/>
        </a:p>
      </dgm:t>
    </dgm:pt>
    <dgm:pt modelId="{2BA174C4-7F7B-457A-B11F-865D751E6977}" type="sibTrans" cxnId="{2ED5BA3B-FF95-4B39-8B71-8C5D9D30C624}">
      <dgm:prSet/>
      <dgm:spPr/>
      <dgm:t>
        <a:bodyPr/>
        <a:lstStyle/>
        <a:p>
          <a:endParaRPr lang="en-US" dirty="0"/>
        </a:p>
      </dgm:t>
    </dgm:pt>
    <dgm:pt modelId="{3A8A9FDE-3A67-413B-BF6F-D289B0A42BD1}">
      <dgm:prSet phldrT="[Text]"/>
      <dgm:spPr/>
      <dgm:t>
        <a:bodyPr/>
        <a:lstStyle/>
        <a:p>
          <a:r>
            <a:rPr lang="en-US" dirty="0" smtClean="0"/>
            <a:t>Change Mgmt</a:t>
          </a:r>
          <a:endParaRPr lang="en-US" dirty="0"/>
        </a:p>
      </dgm:t>
    </dgm:pt>
    <dgm:pt modelId="{F6A3E62E-1EC3-4557-96DF-E6EC20B9E17E}" type="parTrans" cxnId="{8407EE4D-04F1-4AD5-84A1-AFF7DFCB64A8}">
      <dgm:prSet/>
      <dgm:spPr/>
      <dgm:t>
        <a:bodyPr/>
        <a:lstStyle/>
        <a:p>
          <a:endParaRPr lang="en-US"/>
        </a:p>
      </dgm:t>
    </dgm:pt>
    <dgm:pt modelId="{0E48E965-9714-4794-9CB6-5A9E1CCFDFEB}" type="sibTrans" cxnId="{8407EE4D-04F1-4AD5-84A1-AFF7DFCB64A8}">
      <dgm:prSet/>
      <dgm:spPr/>
      <dgm:t>
        <a:bodyPr/>
        <a:lstStyle/>
        <a:p>
          <a:endParaRPr lang="en-US" dirty="0"/>
        </a:p>
      </dgm:t>
    </dgm:pt>
    <dgm:pt modelId="{23A025AF-0F64-4185-AD97-C618A34EBF34}">
      <dgm:prSet phldrT="[Text]"/>
      <dgm:spPr/>
      <dgm:t>
        <a:bodyPr/>
        <a:lstStyle/>
        <a:p>
          <a:r>
            <a:rPr lang="en-US" dirty="0" smtClean="0"/>
            <a:t>Standards</a:t>
          </a:r>
          <a:endParaRPr lang="en-US" dirty="0"/>
        </a:p>
      </dgm:t>
    </dgm:pt>
    <dgm:pt modelId="{09D71D09-3B5C-42C6-909E-1D3AE3132FD2}" type="parTrans" cxnId="{C1AB08E3-8453-4EBE-BBAF-66A576540A33}">
      <dgm:prSet/>
      <dgm:spPr/>
      <dgm:t>
        <a:bodyPr/>
        <a:lstStyle/>
        <a:p>
          <a:endParaRPr lang="en-US"/>
        </a:p>
      </dgm:t>
    </dgm:pt>
    <dgm:pt modelId="{D25A3566-46A0-424F-AE61-6FAC00090DD2}" type="sibTrans" cxnId="{C1AB08E3-8453-4EBE-BBAF-66A576540A33}">
      <dgm:prSet/>
      <dgm:spPr/>
      <dgm:t>
        <a:bodyPr/>
        <a:lstStyle/>
        <a:p>
          <a:endParaRPr lang="en-US"/>
        </a:p>
      </dgm:t>
    </dgm:pt>
    <dgm:pt modelId="{9C36AA21-8740-4FD6-9B7D-B61CF46C93F4}" type="pres">
      <dgm:prSet presAssocID="{D93B3819-DEF0-49C2-B467-3012051AACCC}" presName="Name0" presStyleCnt="0">
        <dgm:presLayoutVars>
          <dgm:dir/>
          <dgm:resizeHandles val="exact"/>
        </dgm:presLayoutVars>
      </dgm:prSet>
      <dgm:spPr/>
      <dgm:t>
        <a:bodyPr/>
        <a:lstStyle/>
        <a:p>
          <a:endParaRPr lang="en-US"/>
        </a:p>
      </dgm:t>
    </dgm:pt>
    <dgm:pt modelId="{FAAF600B-CE79-4D94-8B04-1FAE67959659}" type="pres">
      <dgm:prSet presAssocID="{D93B3819-DEF0-49C2-B467-3012051AACCC}" presName="vNodes" presStyleCnt="0"/>
      <dgm:spPr/>
    </dgm:pt>
    <dgm:pt modelId="{4E814738-1556-46C0-AA9C-C9395128E3FA}" type="pres">
      <dgm:prSet presAssocID="{4F1B0699-94E4-4C1C-BB2A-FD87E7BA2A6D}" presName="node" presStyleLbl="node1" presStyleIdx="0" presStyleCnt="4">
        <dgm:presLayoutVars>
          <dgm:bulletEnabled val="1"/>
        </dgm:presLayoutVars>
      </dgm:prSet>
      <dgm:spPr/>
      <dgm:t>
        <a:bodyPr/>
        <a:lstStyle/>
        <a:p>
          <a:endParaRPr lang="en-US"/>
        </a:p>
      </dgm:t>
    </dgm:pt>
    <dgm:pt modelId="{2DF44647-C7AD-4F26-AF99-E072EB04DAF1}" type="pres">
      <dgm:prSet presAssocID="{E51584F6-B561-4BE5-B7CD-2385A94E9EF7}" presName="spacerT" presStyleCnt="0"/>
      <dgm:spPr/>
    </dgm:pt>
    <dgm:pt modelId="{00EB2D53-121E-48C1-91F9-C2DB242FE360}" type="pres">
      <dgm:prSet presAssocID="{E51584F6-B561-4BE5-B7CD-2385A94E9EF7}" presName="sibTrans" presStyleLbl="sibTrans2D1" presStyleIdx="0" presStyleCnt="3"/>
      <dgm:spPr/>
      <dgm:t>
        <a:bodyPr/>
        <a:lstStyle/>
        <a:p>
          <a:endParaRPr lang="en-US"/>
        </a:p>
      </dgm:t>
    </dgm:pt>
    <dgm:pt modelId="{D5DBE531-92F9-40F3-B1B6-CB15C410FBC7}" type="pres">
      <dgm:prSet presAssocID="{E51584F6-B561-4BE5-B7CD-2385A94E9EF7}" presName="spacerB" presStyleCnt="0"/>
      <dgm:spPr/>
    </dgm:pt>
    <dgm:pt modelId="{D374CC08-4672-4FE7-B58D-A8C1634E562A}" type="pres">
      <dgm:prSet presAssocID="{782A541C-2DB9-4CAC-92E0-1210183834CB}" presName="node" presStyleLbl="node1" presStyleIdx="1" presStyleCnt="4">
        <dgm:presLayoutVars>
          <dgm:bulletEnabled val="1"/>
        </dgm:presLayoutVars>
      </dgm:prSet>
      <dgm:spPr/>
      <dgm:t>
        <a:bodyPr/>
        <a:lstStyle/>
        <a:p>
          <a:endParaRPr lang="en-US"/>
        </a:p>
      </dgm:t>
    </dgm:pt>
    <dgm:pt modelId="{113A111C-FA37-489B-81E8-031AA73430EB}" type="pres">
      <dgm:prSet presAssocID="{2BA174C4-7F7B-457A-B11F-865D751E6977}" presName="spacerT" presStyleCnt="0"/>
      <dgm:spPr/>
    </dgm:pt>
    <dgm:pt modelId="{2EE35DE6-D441-4AB9-9538-9D6DAEF1B0DC}" type="pres">
      <dgm:prSet presAssocID="{2BA174C4-7F7B-457A-B11F-865D751E6977}" presName="sibTrans" presStyleLbl="sibTrans2D1" presStyleIdx="1" presStyleCnt="3"/>
      <dgm:spPr/>
      <dgm:t>
        <a:bodyPr/>
        <a:lstStyle/>
        <a:p>
          <a:endParaRPr lang="en-US"/>
        </a:p>
      </dgm:t>
    </dgm:pt>
    <dgm:pt modelId="{4D5F2AD3-19E3-4E11-AA87-74C3700B910A}" type="pres">
      <dgm:prSet presAssocID="{2BA174C4-7F7B-457A-B11F-865D751E6977}" presName="spacerB" presStyleCnt="0"/>
      <dgm:spPr/>
    </dgm:pt>
    <dgm:pt modelId="{FCF392E2-DFC9-4C20-A2E8-D9BF9A49A23F}" type="pres">
      <dgm:prSet presAssocID="{3A8A9FDE-3A67-413B-BF6F-D289B0A42BD1}" presName="node" presStyleLbl="node1" presStyleIdx="2" presStyleCnt="4">
        <dgm:presLayoutVars>
          <dgm:bulletEnabled val="1"/>
        </dgm:presLayoutVars>
      </dgm:prSet>
      <dgm:spPr/>
      <dgm:t>
        <a:bodyPr/>
        <a:lstStyle/>
        <a:p>
          <a:endParaRPr lang="en-US"/>
        </a:p>
      </dgm:t>
    </dgm:pt>
    <dgm:pt modelId="{37ADEF51-7601-46FB-9BE7-03B02D8D3B7B}" type="pres">
      <dgm:prSet presAssocID="{D93B3819-DEF0-49C2-B467-3012051AACCC}" presName="sibTransLast" presStyleLbl="sibTrans2D1" presStyleIdx="2" presStyleCnt="3"/>
      <dgm:spPr/>
      <dgm:t>
        <a:bodyPr/>
        <a:lstStyle/>
        <a:p>
          <a:endParaRPr lang="en-US"/>
        </a:p>
      </dgm:t>
    </dgm:pt>
    <dgm:pt modelId="{0584EFD9-516F-4C32-AB03-59F8FA72FE63}" type="pres">
      <dgm:prSet presAssocID="{D93B3819-DEF0-49C2-B467-3012051AACCC}" presName="connectorText" presStyleLbl="sibTrans2D1" presStyleIdx="2" presStyleCnt="3"/>
      <dgm:spPr/>
      <dgm:t>
        <a:bodyPr/>
        <a:lstStyle/>
        <a:p>
          <a:endParaRPr lang="en-US"/>
        </a:p>
      </dgm:t>
    </dgm:pt>
    <dgm:pt modelId="{CDF14F8C-25F1-4833-9D8A-19F9B81DF12D}" type="pres">
      <dgm:prSet presAssocID="{D93B3819-DEF0-49C2-B467-3012051AACCC}" presName="lastNode" presStyleLbl="node1" presStyleIdx="3" presStyleCnt="4">
        <dgm:presLayoutVars>
          <dgm:bulletEnabled val="1"/>
        </dgm:presLayoutVars>
      </dgm:prSet>
      <dgm:spPr/>
      <dgm:t>
        <a:bodyPr/>
        <a:lstStyle/>
        <a:p>
          <a:endParaRPr lang="en-US"/>
        </a:p>
      </dgm:t>
    </dgm:pt>
  </dgm:ptLst>
  <dgm:cxnLst>
    <dgm:cxn modelId="{52A6366D-078D-4803-A22E-F08B366E49DA}" srcId="{D93B3819-DEF0-49C2-B467-3012051AACCC}" destId="{4F1B0699-94E4-4C1C-BB2A-FD87E7BA2A6D}" srcOrd="0" destOrd="0" parTransId="{750D5B17-54F4-4950-B3F3-1E2BA9114346}" sibTransId="{E51584F6-B561-4BE5-B7CD-2385A94E9EF7}"/>
    <dgm:cxn modelId="{9DC1A9BC-7F83-4FA2-9106-6E37D5803FEE}" type="presOf" srcId="{3A8A9FDE-3A67-413B-BF6F-D289B0A42BD1}" destId="{FCF392E2-DFC9-4C20-A2E8-D9BF9A49A23F}" srcOrd="0" destOrd="0" presId="urn:microsoft.com/office/officeart/2005/8/layout/equation2"/>
    <dgm:cxn modelId="{ABEA6705-756A-4CF3-9DEF-90ADC4A0250F}" type="presOf" srcId="{4F1B0699-94E4-4C1C-BB2A-FD87E7BA2A6D}" destId="{4E814738-1556-46C0-AA9C-C9395128E3FA}" srcOrd="0" destOrd="0" presId="urn:microsoft.com/office/officeart/2005/8/layout/equation2"/>
    <dgm:cxn modelId="{AA83B3AE-4E93-4805-B073-3B479F75397C}" type="presOf" srcId="{782A541C-2DB9-4CAC-92E0-1210183834CB}" destId="{D374CC08-4672-4FE7-B58D-A8C1634E562A}" srcOrd="0" destOrd="0" presId="urn:microsoft.com/office/officeart/2005/8/layout/equation2"/>
    <dgm:cxn modelId="{3FBE1AC6-3264-4C9D-9B63-E8C46A8CFF2B}" type="presOf" srcId="{2BA174C4-7F7B-457A-B11F-865D751E6977}" destId="{2EE35DE6-D441-4AB9-9538-9D6DAEF1B0DC}" srcOrd="0" destOrd="0" presId="urn:microsoft.com/office/officeart/2005/8/layout/equation2"/>
    <dgm:cxn modelId="{210D4E30-020E-4950-976B-27C4538A4FDC}" type="presOf" srcId="{D93B3819-DEF0-49C2-B467-3012051AACCC}" destId="{9C36AA21-8740-4FD6-9B7D-B61CF46C93F4}" srcOrd="0" destOrd="0" presId="urn:microsoft.com/office/officeart/2005/8/layout/equation2"/>
    <dgm:cxn modelId="{DE208BC0-8657-4BB0-8858-0AE925F92B77}" type="presOf" srcId="{E51584F6-B561-4BE5-B7CD-2385A94E9EF7}" destId="{00EB2D53-121E-48C1-91F9-C2DB242FE360}" srcOrd="0" destOrd="0" presId="urn:microsoft.com/office/officeart/2005/8/layout/equation2"/>
    <dgm:cxn modelId="{B7912832-807C-4EF3-849E-585EB486279B}" type="presOf" srcId="{23A025AF-0F64-4185-AD97-C618A34EBF34}" destId="{CDF14F8C-25F1-4833-9D8A-19F9B81DF12D}" srcOrd="0" destOrd="0" presId="urn:microsoft.com/office/officeart/2005/8/layout/equation2"/>
    <dgm:cxn modelId="{D0F23A73-954F-4F06-B7D9-1D4C0135E4F6}" type="presOf" srcId="{0E48E965-9714-4794-9CB6-5A9E1CCFDFEB}" destId="{37ADEF51-7601-46FB-9BE7-03B02D8D3B7B}" srcOrd="0" destOrd="0" presId="urn:microsoft.com/office/officeart/2005/8/layout/equation2"/>
    <dgm:cxn modelId="{8407EE4D-04F1-4AD5-84A1-AFF7DFCB64A8}" srcId="{D93B3819-DEF0-49C2-B467-3012051AACCC}" destId="{3A8A9FDE-3A67-413B-BF6F-D289B0A42BD1}" srcOrd="2" destOrd="0" parTransId="{F6A3E62E-1EC3-4557-96DF-E6EC20B9E17E}" sibTransId="{0E48E965-9714-4794-9CB6-5A9E1CCFDFEB}"/>
    <dgm:cxn modelId="{C1AB08E3-8453-4EBE-BBAF-66A576540A33}" srcId="{D93B3819-DEF0-49C2-B467-3012051AACCC}" destId="{23A025AF-0F64-4185-AD97-C618A34EBF34}" srcOrd="3" destOrd="0" parTransId="{09D71D09-3B5C-42C6-909E-1D3AE3132FD2}" sibTransId="{D25A3566-46A0-424F-AE61-6FAC00090DD2}"/>
    <dgm:cxn modelId="{062AC309-1C73-4DCE-8A6C-A0281175ACFA}" type="presOf" srcId="{0E48E965-9714-4794-9CB6-5A9E1CCFDFEB}" destId="{0584EFD9-516F-4C32-AB03-59F8FA72FE63}" srcOrd="1" destOrd="0" presId="urn:microsoft.com/office/officeart/2005/8/layout/equation2"/>
    <dgm:cxn modelId="{2ED5BA3B-FF95-4B39-8B71-8C5D9D30C624}" srcId="{D93B3819-DEF0-49C2-B467-3012051AACCC}" destId="{782A541C-2DB9-4CAC-92E0-1210183834CB}" srcOrd="1" destOrd="0" parTransId="{23CA7009-C859-4A7C-BEA5-3367CB90CA0D}" sibTransId="{2BA174C4-7F7B-457A-B11F-865D751E6977}"/>
    <dgm:cxn modelId="{8C1068E5-B1F3-44A1-8C44-2848BA0D725B}" type="presParOf" srcId="{9C36AA21-8740-4FD6-9B7D-B61CF46C93F4}" destId="{FAAF600B-CE79-4D94-8B04-1FAE67959659}" srcOrd="0" destOrd="0" presId="urn:microsoft.com/office/officeart/2005/8/layout/equation2"/>
    <dgm:cxn modelId="{7A88F51C-7D45-445F-B858-542D685CEA1F}" type="presParOf" srcId="{FAAF600B-CE79-4D94-8B04-1FAE67959659}" destId="{4E814738-1556-46C0-AA9C-C9395128E3FA}" srcOrd="0" destOrd="0" presId="urn:microsoft.com/office/officeart/2005/8/layout/equation2"/>
    <dgm:cxn modelId="{90A6A82B-D53A-4A54-9C05-67A72BC53353}" type="presParOf" srcId="{FAAF600B-CE79-4D94-8B04-1FAE67959659}" destId="{2DF44647-C7AD-4F26-AF99-E072EB04DAF1}" srcOrd="1" destOrd="0" presId="urn:microsoft.com/office/officeart/2005/8/layout/equation2"/>
    <dgm:cxn modelId="{6ABD88EA-7CF9-47D1-853A-50D69F5BC7C5}" type="presParOf" srcId="{FAAF600B-CE79-4D94-8B04-1FAE67959659}" destId="{00EB2D53-121E-48C1-91F9-C2DB242FE360}" srcOrd="2" destOrd="0" presId="urn:microsoft.com/office/officeart/2005/8/layout/equation2"/>
    <dgm:cxn modelId="{778FFBB5-C464-4BD0-94A9-C104A1A9226A}" type="presParOf" srcId="{FAAF600B-CE79-4D94-8B04-1FAE67959659}" destId="{D5DBE531-92F9-40F3-B1B6-CB15C410FBC7}" srcOrd="3" destOrd="0" presId="urn:microsoft.com/office/officeart/2005/8/layout/equation2"/>
    <dgm:cxn modelId="{7FB7091F-14A9-4D22-9D30-C695723E3DDC}" type="presParOf" srcId="{FAAF600B-CE79-4D94-8B04-1FAE67959659}" destId="{D374CC08-4672-4FE7-B58D-A8C1634E562A}" srcOrd="4" destOrd="0" presId="urn:microsoft.com/office/officeart/2005/8/layout/equation2"/>
    <dgm:cxn modelId="{91513ADB-64E7-4017-AB8E-FBEA05C86AFD}" type="presParOf" srcId="{FAAF600B-CE79-4D94-8B04-1FAE67959659}" destId="{113A111C-FA37-489B-81E8-031AA73430EB}" srcOrd="5" destOrd="0" presId="urn:microsoft.com/office/officeart/2005/8/layout/equation2"/>
    <dgm:cxn modelId="{9AAB8464-E2BB-4090-92F5-414EF5D82567}" type="presParOf" srcId="{FAAF600B-CE79-4D94-8B04-1FAE67959659}" destId="{2EE35DE6-D441-4AB9-9538-9D6DAEF1B0DC}" srcOrd="6" destOrd="0" presId="urn:microsoft.com/office/officeart/2005/8/layout/equation2"/>
    <dgm:cxn modelId="{4B3EE1AC-F15D-4496-A1C5-865D29423BBB}" type="presParOf" srcId="{FAAF600B-CE79-4D94-8B04-1FAE67959659}" destId="{4D5F2AD3-19E3-4E11-AA87-74C3700B910A}" srcOrd="7" destOrd="0" presId="urn:microsoft.com/office/officeart/2005/8/layout/equation2"/>
    <dgm:cxn modelId="{5DAF237D-2425-4678-AA95-C43A099DBD95}" type="presParOf" srcId="{FAAF600B-CE79-4D94-8B04-1FAE67959659}" destId="{FCF392E2-DFC9-4C20-A2E8-D9BF9A49A23F}" srcOrd="8" destOrd="0" presId="urn:microsoft.com/office/officeart/2005/8/layout/equation2"/>
    <dgm:cxn modelId="{69C7AD31-DF31-4128-86CB-33B73A7C5C48}" type="presParOf" srcId="{9C36AA21-8740-4FD6-9B7D-B61CF46C93F4}" destId="{37ADEF51-7601-46FB-9BE7-03B02D8D3B7B}" srcOrd="1" destOrd="0" presId="urn:microsoft.com/office/officeart/2005/8/layout/equation2"/>
    <dgm:cxn modelId="{0DDDDAA0-364F-4470-A154-8739A9137C3A}" type="presParOf" srcId="{37ADEF51-7601-46FB-9BE7-03B02D8D3B7B}" destId="{0584EFD9-516F-4C32-AB03-59F8FA72FE63}" srcOrd="0" destOrd="0" presId="urn:microsoft.com/office/officeart/2005/8/layout/equation2"/>
    <dgm:cxn modelId="{E5FE54A9-A9E4-4AA2-A1F0-0EF1E10A970B}" type="presParOf" srcId="{9C36AA21-8740-4FD6-9B7D-B61CF46C93F4}" destId="{CDF14F8C-25F1-4833-9D8A-19F9B81DF12D}" srcOrd="2" destOrd="0" presId="urn:microsoft.com/office/officeart/2005/8/layout/equation2"/>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21EA212-FBC1-4BF8-9FE0-F1122CBD7B80}" type="doc">
      <dgm:prSet loTypeId="urn:microsoft.com/office/officeart/2005/8/layout/cycle1" loCatId="cycle" qsTypeId="urn:microsoft.com/office/officeart/2005/8/quickstyle/simple1" qsCatId="simple" csTypeId="urn:microsoft.com/office/officeart/2005/8/colors/accent1_2" csCatId="accent1" phldr="1"/>
      <dgm:spPr/>
      <dgm:t>
        <a:bodyPr/>
        <a:lstStyle/>
        <a:p>
          <a:endParaRPr lang="en-US"/>
        </a:p>
      </dgm:t>
    </dgm:pt>
    <dgm:pt modelId="{1F351018-595C-4C28-BA92-0334E0B4FAB3}">
      <dgm:prSet phldrT="[Text]"/>
      <dgm:spPr/>
      <dgm:t>
        <a:bodyPr/>
        <a:lstStyle/>
        <a:p>
          <a:r>
            <a:rPr lang="en-US"/>
            <a:t>Consultation and Education</a:t>
          </a:r>
        </a:p>
      </dgm:t>
    </dgm:pt>
    <dgm:pt modelId="{150C261A-F48A-48F4-9F72-98985534D690}" type="parTrans" cxnId="{9806ECAB-EB3A-434A-B8A7-0858D5A14C56}">
      <dgm:prSet/>
      <dgm:spPr/>
      <dgm:t>
        <a:bodyPr/>
        <a:lstStyle/>
        <a:p>
          <a:endParaRPr lang="en-US"/>
        </a:p>
      </dgm:t>
    </dgm:pt>
    <dgm:pt modelId="{F3C9AA61-5FAC-4278-86F1-A2F17B650F89}" type="sibTrans" cxnId="{9806ECAB-EB3A-434A-B8A7-0858D5A14C56}">
      <dgm:prSet/>
      <dgm:spPr>
        <a:solidFill>
          <a:schemeClr val="tx2"/>
        </a:solidFill>
        <a:ln>
          <a:solidFill>
            <a:schemeClr val="tx2"/>
          </a:solidFill>
        </a:ln>
      </dgm:spPr>
      <dgm:t>
        <a:bodyPr/>
        <a:lstStyle/>
        <a:p>
          <a:endParaRPr lang="en-US"/>
        </a:p>
      </dgm:t>
    </dgm:pt>
    <dgm:pt modelId="{C6B5A707-CF27-47A0-BFFC-A7963AB7FDD7}">
      <dgm:prSet phldrT="[Text]"/>
      <dgm:spPr/>
      <dgm:t>
        <a:bodyPr/>
        <a:lstStyle/>
        <a:p>
          <a:r>
            <a:rPr lang="en-US"/>
            <a:t>Assessment and Design</a:t>
          </a:r>
        </a:p>
      </dgm:t>
    </dgm:pt>
    <dgm:pt modelId="{8516AF74-EE7B-4E98-9672-1E96DA4C57F3}" type="parTrans" cxnId="{6B3F0546-BB56-48CE-8F58-027855AE40E5}">
      <dgm:prSet/>
      <dgm:spPr/>
      <dgm:t>
        <a:bodyPr/>
        <a:lstStyle/>
        <a:p>
          <a:endParaRPr lang="en-US"/>
        </a:p>
      </dgm:t>
    </dgm:pt>
    <dgm:pt modelId="{97D2FD0C-187C-456C-842B-0276EC031AD3}" type="sibTrans" cxnId="{6B3F0546-BB56-48CE-8F58-027855AE40E5}">
      <dgm:prSet/>
      <dgm:spPr>
        <a:solidFill>
          <a:srgbClr val="92D050"/>
        </a:solidFill>
        <a:ln>
          <a:solidFill>
            <a:schemeClr val="accent3"/>
          </a:solidFill>
        </a:ln>
      </dgm:spPr>
      <dgm:t>
        <a:bodyPr/>
        <a:lstStyle/>
        <a:p>
          <a:endParaRPr lang="en-US"/>
        </a:p>
      </dgm:t>
    </dgm:pt>
    <dgm:pt modelId="{73769405-8426-4D82-B8E7-38044281A725}">
      <dgm:prSet phldrT="[Text]"/>
      <dgm:spPr/>
      <dgm:t>
        <a:bodyPr/>
        <a:lstStyle/>
        <a:p>
          <a:r>
            <a:rPr lang="en-US"/>
            <a:t>Deployment and Migration</a:t>
          </a:r>
        </a:p>
      </dgm:t>
    </dgm:pt>
    <dgm:pt modelId="{145247A3-0452-441A-86F6-6E48B4149408}" type="parTrans" cxnId="{613456FD-9E27-4F8B-868C-604B2F0D0294}">
      <dgm:prSet/>
      <dgm:spPr/>
      <dgm:t>
        <a:bodyPr/>
        <a:lstStyle/>
        <a:p>
          <a:endParaRPr lang="en-US"/>
        </a:p>
      </dgm:t>
    </dgm:pt>
    <dgm:pt modelId="{B94DC529-ECC2-4AAD-B5DE-91C1BA4C154E}" type="sibTrans" cxnId="{613456FD-9E27-4F8B-868C-604B2F0D0294}">
      <dgm:prSet/>
      <dgm:spPr>
        <a:solidFill>
          <a:schemeClr val="accent4"/>
        </a:solidFill>
        <a:ln>
          <a:solidFill>
            <a:schemeClr val="accent4"/>
          </a:solidFill>
        </a:ln>
      </dgm:spPr>
      <dgm:t>
        <a:bodyPr/>
        <a:lstStyle/>
        <a:p>
          <a:endParaRPr lang="en-US"/>
        </a:p>
      </dgm:t>
    </dgm:pt>
    <dgm:pt modelId="{8746EBE9-FA36-4338-B022-3ECA46ECB8E1}">
      <dgm:prSet phldrT="[Text]"/>
      <dgm:spPr/>
      <dgm:t>
        <a:bodyPr/>
        <a:lstStyle/>
        <a:p>
          <a:r>
            <a:rPr lang="en-US"/>
            <a:t>Monitoring and Tuning</a:t>
          </a:r>
        </a:p>
      </dgm:t>
    </dgm:pt>
    <dgm:pt modelId="{2ADF5EBC-8FC8-4312-94FF-803394127377}" type="parTrans" cxnId="{EFB10B5E-BC02-48DD-955E-9124B4222A63}">
      <dgm:prSet/>
      <dgm:spPr/>
      <dgm:t>
        <a:bodyPr/>
        <a:lstStyle/>
        <a:p>
          <a:endParaRPr lang="en-US"/>
        </a:p>
      </dgm:t>
    </dgm:pt>
    <dgm:pt modelId="{75263D63-AB6F-4BB4-91C3-B01ED81C7138}" type="sibTrans" cxnId="{EFB10B5E-BC02-48DD-955E-9124B4222A63}">
      <dgm:prSet/>
      <dgm:spPr>
        <a:solidFill>
          <a:schemeClr val="accent6"/>
        </a:solidFill>
        <a:ln>
          <a:solidFill>
            <a:schemeClr val="accent6"/>
          </a:solidFill>
        </a:ln>
      </dgm:spPr>
      <dgm:t>
        <a:bodyPr/>
        <a:lstStyle/>
        <a:p>
          <a:endParaRPr lang="en-US"/>
        </a:p>
      </dgm:t>
    </dgm:pt>
    <dgm:pt modelId="{6A7CE372-4E6D-4BE2-AD6C-6A5651044956}">
      <dgm:prSet phldrT="[Text]"/>
      <dgm:spPr/>
      <dgm:t>
        <a:bodyPr/>
        <a:lstStyle/>
        <a:p>
          <a:r>
            <a:rPr lang="en-US"/>
            <a:t>Customer Business Driver</a:t>
          </a:r>
        </a:p>
      </dgm:t>
    </dgm:pt>
    <dgm:pt modelId="{D61DE6CB-0BA8-4007-8EE2-10A74F91DFFD}" type="parTrans" cxnId="{5ED3F65F-6902-43A7-8E6D-14FC7FBD6365}">
      <dgm:prSet/>
      <dgm:spPr/>
      <dgm:t>
        <a:bodyPr/>
        <a:lstStyle/>
        <a:p>
          <a:endParaRPr lang="en-US"/>
        </a:p>
      </dgm:t>
    </dgm:pt>
    <dgm:pt modelId="{54585B0C-9126-41DA-84AF-06F506404A67}" type="sibTrans" cxnId="{5ED3F65F-6902-43A7-8E6D-14FC7FBD6365}">
      <dgm:prSet/>
      <dgm:spPr>
        <a:solidFill>
          <a:schemeClr val="accent2"/>
        </a:solidFill>
        <a:ln>
          <a:solidFill>
            <a:srgbClr val="C00000"/>
          </a:solidFill>
        </a:ln>
      </dgm:spPr>
      <dgm:t>
        <a:bodyPr/>
        <a:lstStyle/>
        <a:p>
          <a:endParaRPr lang="en-US"/>
        </a:p>
      </dgm:t>
    </dgm:pt>
    <dgm:pt modelId="{3C0F2D11-CBD2-4F77-92FF-53979E673BF3}" type="pres">
      <dgm:prSet presAssocID="{421EA212-FBC1-4BF8-9FE0-F1122CBD7B80}" presName="cycle" presStyleCnt="0">
        <dgm:presLayoutVars>
          <dgm:dir/>
          <dgm:resizeHandles val="exact"/>
        </dgm:presLayoutVars>
      </dgm:prSet>
      <dgm:spPr/>
      <dgm:t>
        <a:bodyPr/>
        <a:lstStyle/>
        <a:p>
          <a:endParaRPr lang="en-US"/>
        </a:p>
      </dgm:t>
    </dgm:pt>
    <dgm:pt modelId="{BE8E96FB-DA43-4614-A314-AF7897F502A8}" type="pres">
      <dgm:prSet presAssocID="{1F351018-595C-4C28-BA92-0334E0B4FAB3}" presName="dummy" presStyleCnt="0"/>
      <dgm:spPr/>
    </dgm:pt>
    <dgm:pt modelId="{967BADA7-BC9D-4988-B923-5EED1E4FD876}" type="pres">
      <dgm:prSet presAssocID="{1F351018-595C-4C28-BA92-0334E0B4FAB3}" presName="node" presStyleLbl="revTx" presStyleIdx="0" presStyleCnt="5">
        <dgm:presLayoutVars>
          <dgm:bulletEnabled val="1"/>
        </dgm:presLayoutVars>
      </dgm:prSet>
      <dgm:spPr/>
      <dgm:t>
        <a:bodyPr/>
        <a:lstStyle/>
        <a:p>
          <a:endParaRPr lang="en-US"/>
        </a:p>
      </dgm:t>
    </dgm:pt>
    <dgm:pt modelId="{B11A6B71-EABB-429B-BCF3-86035C287136}" type="pres">
      <dgm:prSet presAssocID="{F3C9AA61-5FAC-4278-86F1-A2F17B650F89}" presName="sibTrans" presStyleLbl="node1" presStyleIdx="0" presStyleCnt="5"/>
      <dgm:spPr/>
      <dgm:t>
        <a:bodyPr/>
        <a:lstStyle/>
        <a:p>
          <a:endParaRPr lang="en-US"/>
        </a:p>
      </dgm:t>
    </dgm:pt>
    <dgm:pt modelId="{87EB1BA2-BCD8-456C-992B-8F1DDD3CB5A8}" type="pres">
      <dgm:prSet presAssocID="{C6B5A707-CF27-47A0-BFFC-A7963AB7FDD7}" presName="dummy" presStyleCnt="0"/>
      <dgm:spPr/>
    </dgm:pt>
    <dgm:pt modelId="{E2CD654E-49E0-42B1-BC19-6E455A16C04C}" type="pres">
      <dgm:prSet presAssocID="{C6B5A707-CF27-47A0-BFFC-A7963AB7FDD7}" presName="node" presStyleLbl="revTx" presStyleIdx="1" presStyleCnt="5">
        <dgm:presLayoutVars>
          <dgm:bulletEnabled val="1"/>
        </dgm:presLayoutVars>
      </dgm:prSet>
      <dgm:spPr/>
      <dgm:t>
        <a:bodyPr/>
        <a:lstStyle/>
        <a:p>
          <a:endParaRPr lang="en-US"/>
        </a:p>
      </dgm:t>
    </dgm:pt>
    <dgm:pt modelId="{C41F6799-ABE0-4B24-817D-1333F365CC36}" type="pres">
      <dgm:prSet presAssocID="{97D2FD0C-187C-456C-842B-0276EC031AD3}" presName="sibTrans" presStyleLbl="node1" presStyleIdx="1" presStyleCnt="5"/>
      <dgm:spPr/>
      <dgm:t>
        <a:bodyPr/>
        <a:lstStyle/>
        <a:p>
          <a:endParaRPr lang="en-US"/>
        </a:p>
      </dgm:t>
    </dgm:pt>
    <dgm:pt modelId="{18CFAC6E-0099-4464-9113-98289D5CA8CB}" type="pres">
      <dgm:prSet presAssocID="{73769405-8426-4D82-B8E7-38044281A725}" presName="dummy" presStyleCnt="0"/>
      <dgm:spPr/>
    </dgm:pt>
    <dgm:pt modelId="{6BF6720B-692E-4828-9AEB-4BB02B50028E}" type="pres">
      <dgm:prSet presAssocID="{73769405-8426-4D82-B8E7-38044281A725}" presName="node" presStyleLbl="revTx" presStyleIdx="2" presStyleCnt="5">
        <dgm:presLayoutVars>
          <dgm:bulletEnabled val="1"/>
        </dgm:presLayoutVars>
      </dgm:prSet>
      <dgm:spPr/>
      <dgm:t>
        <a:bodyPr/>
        <a:lstStyle/>
        <a:p>
          <a:endParaRPr lang="en-US"/>
        </a:p>
      </dgm:t>
    </dgm:pt>
    <dgm:pt modelId="{880882EC-642A-4635-A897-51F571FD3A9F}" type="pres">
      <dgm:prSet presAssocID="{B94DC529-ECC2-4AAD-B5DE-91C1BA4C154E}" presName="sibTrans" presStyleLbl="node1" presStyleIdx="2" presStyleCnt="5"/>
      <dgm:spPr/>
      <dgm:t>
        <a:bodyPr/>
        <a:lstStyle/>
        <a:p>
          <a:endParaRPr lang="en-US"/>
        </a:p>
      </dgm:t>
    </dgm:pt>
    <dgm:pt modelId="{6C40135F-B2DB-47B3-A5CA-05C250374CEC}" type="pres">
      <dgm:prSet presAssocID="{8746EBE9-FA36-4338-B022-3ECA46ECB8E1}" presName="dummy" presStyleCnt="0"/>
      <dgm:spPr/>
    </dgm:pt>
    <dgm:pt modelId="{8AA20759-DB27-4918-9AB9-4D7957DF5BC6}" type="pres">
      <dgm:prSet presAssocID="{8746EBE9-FA36-4338-B022-3ECA46ECB8E1}" presName="node" presStyleLbl="revTx" presStyleIdx="3" presStyleCnt="5">
        <dgm:presLayoutVars>
          <dgm:bulletEnabled val="1"/>
        </dgm:presLayoutVars>
      </dgm:prSet>
      <dgm:spPr/>
      <dgm:t>
        <a:bodyPr/>
        <a:lstStyle/>
        <a:p>
          <a:endParaRPr lang="en-US"/>
        </a:p>
      </dgm:t>
    </dgm:pt>
    <dgm:pt modelId="{24B98175-9265-4B02-A25E-A0B344DB0E57}" type="pres">
      <dgm:prSet presAssocID="{75263D63-AB6F-4BB4-91C3-B01ED81C7138}" presName="sibTrans" presStyleLbl="node1" presStyleIdx="3" presStyleCnt="5"/>
      <dgm:spPr/>
      <dgm:t>
        <a:bodyPr/>
        <a:lstStyle/>
        <a:p>
          <a:endParaRPr lang="en-US"/>
        </a:p>
      </dgm:t>
    </dgm:pt>
    <dgm:pt modelId="{D1901F4D-589A-43F8-99A5-8E24E4BD8262}" type="pres">
      <dgm:prSet presAssocID="{6A7CE372-4E6D-4BE2-AD6C-6A5651044956}" presName="dummy" presStyleCnt="0"/>
      <dgm:spPr/>
    </dgm:pt>
    <dgm:pt modelId="{9C915BD3-EDEA-4503-9258-5AC885AB0490}" type="pres">
      <dgm:prSet presAssocID="{6A7CE372-4E6D-4BE2-AD6C-6A5651044956}" presName="node" presStyleLbl="revTx" presStyleIdx="4" presStyleCnt="5">
        <dgm:presLayoutVars>
          <dgm:bulletEnabled val="1"/>
        </dgm:presLayoutVars>
      </dgm:prSet>
      <dgm:spPr/>
      <dgm:t>
        <a:bodyPr/>
        <a:lstStyle/>
        <a:p>
          <a:endParaRPr lang="en-US"/>
        </a:p>
      </dgm:t>
    </dgm:pt>
    <dgm:pt modelId="{7BD443C1-F063-45E6-A41C-A44B8FF72A30}" type="pres">
      <dgm:prSet presAssocID="{54585B0C-9126-41DA-84AF-06F506404A67}" presName="sibTrans" presStyleLbl="node1" presStyleIdx="4" presStyleCnt="5"/>
      <dgm:spPr/>
      <dgm:t>
        <a:bodyPr/>
        <a:lstStyle/>
        <a:p>
          <a:endParaRPr lang="en-US"/>
        </a:p>
      </dgm:t>
    </dgm:pt>
  </dgm:ptLst>
  <dgm:cxnLst>
    <dgm:cxn modelId="{43B785C8-C7E0-48EC-9B89-088D96E46128}" type="presOf" srcId="{B94DC529-ECC2-4AAD-B5DE-91C1BA4C154E}" destId="{880882EC-642A-4635-A897-51F571FD3A9F}" srcOrd="0" destOrd="0" presId="urn:microsoft.com/office/officeart/2005/8/layout/cycle1"/>
    <dgm:cxn modelId="{DA03EA34-D42D-43AD-9977-C69A188815E3}" type="presOf" srcId="{421EA212-FBC1-4BF8-9FE0-F1122CBD7B80}" destId="{3C0F2D11-CBD2-4F77-92FF-53979E673BF3}" srcOrd="0" destOrd="0" presId="urn:microsoft.com/office/officeart/2005/8/layout/cycle1"/>
    <dgm:cxn modelId="{1016ADAF-AB2C-442C-98A5-CCE5BBFE4F3D}" type="presOf" srcId="{75263D63-AB6F-4BB4-91C3-B01ED81C7138}" destId="{24B98175-9265-4B02-A25E-A0B344DB0E57}" srcOrd="0" destOrd="0" presId="urn:microsoft.com/office/officeart/2005/8/layout/cycle1"/>
    <dgm:cxn modelId="{3654FDB1-6CCC-4D84-989A-6528A36B3086}" type="presOf" srcId="{1F351018-595C-4C28-BA92-0334E0B4FAB3}" destId="{967BADA7-BC9D-4988-B923-5EED1E4FD876}" srcOrd="0" destOrd="0" presId="urn:microsoft.com/office/officeart/2005/8/layout/cycle1"/>
    <dgm:cxn modelId="{BEC5A959-65B7-4FF7-BC49-970C2AB3AF86}" type="presOf" srcId="{73769405-8426-4D82-B8E7-38044281A725}" destId="{6BF6720B-692E-4828-9AEB-4BB02B50028E}" srcOrd="0" destOrd="0" presId="urn:microsoft.com/office/officeart/2005/8/layout/cycle1"/>
    <dgm:cxn modelId="{35EFD4CD-4C0B-4C99-984C-2434A88DE927}" type="presOf" srcId="{C6B5A707-CF27-47A0-BFFC-A7963AB7FDD7}" destId="{E2CD654E-49E0-42B1-BC19-6E455A16C04C}" srcOrd="0" destOrd="0" presId="urn:microsoft.com/office/officeart/2005/8/layout/cycle1"/>
    <dgm:cxn modelId="{9806ECAB-EB3A-434A-B8A7-0858D5A14C56}" srcId="{421EA212-FBC1-4BF8-9FE0-F1122CBD7B80}" destId="{1F351018-595C-4C28-BA92-0334E0B4FAB3}" srcOrd="0" destOrd="0" parTransId="{150C261A-F48A-48F4-9F72-98985534D690}" sibTransId="{F3C9AA61-5FAC-4278-86F1-A2F17B650F89}"/>
    <dgm:cxn modelId="{6F502639-9CA7-49D6-8378-F5A175467678}" type="presOf" srcId="{F3C9AA61-5FAC-4278-86F1-A2F17B650F89}" destId="{B11A6B71-EABB-429B-BCF3-86035C287136}" srcOrd="0" destOrd="0" presId="urn:microsoft.com/office/officeart/2005/8/layout/cycle1"/>
    <dgm:cxn modelId="{6B3F0546-BB56-48CE-8F58-027855AE40E5}" srcId="{421EA212-FBC1-4BF8-9FE0-F1122CBD7B80}" destId="{C6B5A707-CF27-47A0-BFFC-A7963AB7FDD7}" srcOrd="1" destOrd="0" parTransId="{8516AF74-EE7B-4E98-9672-1E96DA4C57F3}" sibTransId="{97D2FD0C-187C-456C-842B-0276EC031AD3}"/>
    <dgm:cxn modelId="{43E23CC7-3B94-431F-89A6-A4C2B90A88B6}" type="presOf" srcId="{97D2FD0C-187C-456C-842B-0276EC031AD3}" destId="{C41F6799-ABE0-4B24-817D-1333F365CC36}" srcOrd="0" destOrd="0" presId="urn:microsoft.com/office/officeart/2005/8/layout/cycle1"/>
    <dgm:cxn modelId="{2BF3B81A-7BAD-4ECC-B582-B4DEC030CB67}" type="presOf" srcId="{6A7CE372-4E6D-4BE2-AD6C-6A5651044956}" destId="{9C915BD3-EDEA-4503-9258-5AC885AB0490}" srcOrd="0" destOrd="0" presId="urn:microsoft.com/office/officeart/2005/8/layout/cycle1"/>
    <dgm:cxn modelId="{613456FD-9E27-4F8B-868C-604B2F0D0294}" srcId="{421EA212-FBC1-4BF8-9FE0-F1122CBD7B80}" destId="{73769405-8426-4D82-B8E7-38044281A725}" srcOrd="2" destOrd="0" parTransId="{145247A3-0452-441A-86F6-6E48B4149408}" sibTransId="{B94DC529-ECC2-4AAD-B5DE-91C1BA4C154E}"/>
    <dgm:cxn modelId="{EFB10B5E-BC02-48DD-955E-9124B4222A63}" srcId="{421EA212-FBC1-4BF8-9FE0-F1122CBD7B80}" destId="{8746EBE9-FA36-4338-B022-3ECA46ECB8E1}" srcOrd="3" destOrd="0" parTransId="{2ADF5EBC-8FC8-4312-94FF-803394127377}" sibTransId="{75263D63-AB6F-4BB4-91C3-B01ED81C7138}"/>
    <dgm:cxn modelId="{A27539F3-347C-4C94-9AAB-B2B23C8E387B}" type="presOf" srcId="{8746EBE9-FA36-4338-B022-3ECA46ECB8E1}" destId="{8AA20759-DB27-4918-9AB9-4D7957DF5BC6}" srcOrd="0" destOrd="0" presId="urn:microsoft.com/office/officeart/2005/8/layout/cycle1"/>
    <dgm:cxn modelId="{B0AC0FBA-116F-4078-A09A-F701E14336E0}" type="presOf" srcId="{54585B0C-9126-41DA-84AF-06F506404A67}" destId="{7BD443C1-F063-45E6-A41C-A44B8FF72A30}" srcOrd="0" destOrd="0" presId="urn:microsoft.com/office/officeart/2005/8/layout/cycle1"/>
    <dgm:cxn modelId="{5ED3F65F-6902-43A7-8E6D-14FC7FBD6365}" srcId="{421EA212-FBC1-4BF8-9FE0-F1122CBD7B80}" destId="{6A7CE372-4E6D-4BE2-AD6C-6A5651044956}" srcOrd="4" destOrd="0" parTransId="{D61DE6CB-0BA8-4007-8EE2-10A74F91DFFD}" sibTransId="{54585B0C-9126-41DA-84AF-06F506404A67}"/>
    <dgm:cxn modelId="{87C9EE8A-F7C6-468D-B0C6-7E5BB51EB223}" type="presParOf" srcId="{3C0F2D11-CBD2-4F77-92FF-53979E673BF3}" destId="{BE8E96FB-DA43-4614-A314-AF7897F502A8}" srcOrd="0" destOrd="0" presId="urn:microsoft.com/office/officeart/2005/8/layout/cycle1"/>
    <dgm:cxn modelId="{8EB73EDC-0A68-433C-B65D-04BF35E975EE}" type="presParOf" srcId="{3C0F2D11-CBD2-4F77-92FF-53979E673BF3}" destId="{967BADA7-BC9D-4988-B923-5EED1E4FD876}" srcOrd="1" destOrd="0" presId="urn:microsoft.com/office/officeart/2005/8/layout/cycle1"/>
    <dgm:cxn modelId="{39E3E643-92D0-4A57-A281-4F755E2E058E}" type="presParOf" srcId="{3C0F2D11-CBD2-4F77-92FF-53979E673BF3}" destId="{B11A6B71-EABB-429B-BCF3-86035C287136}" srcOrd="2" destOrd="0" presId="urn:microsoft.com/office/officeart/2005/8/layout/cycle1"/>
    <dgm:cxn modelId="{9A3AD23F-0903-41D6-9918-E8B9BB9F6032}" type="presParOf" srcId="{3C0F2D11-CBD2-4F77-92FF-53979E673BF3}" destId="{87EB1BA2-BCD8-456C-992B-8F1DDD3CB5A8}" srcOrd="3" destOrd="0" presId="urn:microsoft.com/office/officeart/2005/8/layout/cycle1"/>
    <dgm:cxn modelId="{69BD9CA3-7ADB-4141-B89E-85238DD95EED}" type="presParOf" srcId="{3C0F2D11-CBD2-4F77-92FF-53979E673BF3}" destId="{E2CD654E-49E0-42B1-BC19-6E455A16C04C}" srcOrd="4" destOrd="0" presId="urn:microsoft.com/office/officeart/2005/8/layout/cycle1"/>
    <dgm:cxn modelId="{4BE3D7DF-86F1-4819-845E-62D78A755AAE}" type="presParOf" srcId="{3C0F2D11-CBD2-4F77-92FF-53979E673BF3}" destId="{C41F6799-ABE0-4B24-817D-1333F365CC36}" srcOrd="5" destOrd="0" presId="urn:microsoft.com/office/officeart/2005/8/layout/cycle1"/>
    <dgm:cxn modelId="{AD19194B-8031-4157-AA84-9E905BD306A9}" type="presParOf" srcId="{3C0F2D11-CBD2-4F77-92FF-53979E673BF3}" destId="{18CFAC6E-0099-4464-9113-98289D5CA8CB}" srcOrd="6" destOrd="0" presId="urn:microsoft.com/office/officeart/2005/8/layout/cycle1"/>
    <dgm:cxn modelId="{4C83CC8F-289D-4907-96C2-DABDBE92F300}" type="presParOf" srcId="{3C0F2D11-CBD2-4F77-92FF-53979E673BF3}" destId="{6BF6720B-692E-4828-9AEB-4BB02B50028E}" srcOrd="7" destOrd="0" presId="urn:microsoft.com/office/officeart/2005/8/layout/cycle1"/>
    <dgm:cxn modelId="{4F53DD97-94DD-4813-9DFA-5833590F3A03}" type="presParOf" srcId="{3C0F2D11-CBD2-4F77-92FF-53979E673BF3}" destId="{880882EC-642A-4635-A897-51F571FD3A9F}" srcOrd="8" destOrd="0" presId="urn:microsoft.com/office/officeart/2005/8/layout/cycle1"/>
    <dgm:cxn modelId="{B0ED6011-C57F-4EC1-800C-C91A5B839B00}" type="presParOf" srcId="{3C0F2D11-CBD2-4F77-92FF-53979E673BF3}" destId="{6C40135F-B2DB-47B3-A5CA-05C250374CEC}" srcOrd="9" destOrd="0" presId="urn:microsoft.com/office/officeart/2005/8/layout/cycle1"/>
    <dgm:cxn modelId="{69FA9783-52BE-46D1-AF6F-DCE952A0124D}" type="presParOf" srcId="{3C0F2D11-CBD2-4F77-92FF-53979E673BF3}" destId="{8AA20759-DB27-4918-9AB9-4D7957DF5BC6}" srcOrd="10" destOrd="0" presId="urn:microsoft.com/office/officeart/2005/8/layout/cycle1"/>
    <dgm:cxn modelId="{BCD772EA-BEB0-4FAA-A10A-AA34DE717663}" type="presParOf" srcId="{3C0F2D11-CBD2-4F77-92FF-53979E673BF3}" destId="{24B98175-9265-4B02-A25E-A0B344DB0E57}" srcOrd="11" destOrd="0" presId="urn:microsoft.com/office/officeart/2005/8/layout/cycle1"/>
    <dgm:cxn modelId="{AE613DCD-A05E-49D5-9489-0180B2AC200A}" type="presParOf" srcId="{3C0F2D11-CBD2-4F77-92FF-53979E673BF3}" destId="{D1901F4D-589A-43F8-99A5-8E24E4BD8262}" srcOrd="12" destOrd="0" presId="urn:microsoft.com/office/officeart/2005/8/layout/cycle1"/>
    <dgm:cxn modelId="{27E3792C-5CEA-40F0-AA82-6CB7593FBB63}" type="presParOf" srcId="{3C0F2D11-CBD2-4F77-92FF-53979E673BF3}" destId="{9C915BD3-EDEA-4503-9258-5AC885AB0490}" srcOrd="13" destOrd="0" presId="urn:microsoft.com/office/officeart/2005/8/layout/cycle1"/>
    <dgm:cxn modelId="{B2ECB946-54EF-43A4-B0F1-9DD48D1FF7BC}" type="presParOf" srcId="{3C0F2D11-CBD2-4F77-92FF-53979E673BF3}" destId="{7BD443C1-F063-45E6-A41C-A44B8FF72A30}" srcOrd="14"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183D9D-11AC-4B4F-8EC1-FD6A530DC39F}">
      <dsp:nvSpPr>
        <dsp:cNvPr id="0" name=""/>
        <dsp:cNvSpPr/>
      </dsp:nvSpPr>
      <dsp:spPr>
        <a:xfrm rot="10800000">
          <a:off x="299724" y="45"/>
          <a:ext cx="861441" cy="330978"/>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5952" tIns="26670" rIns="49784" bIns="26670" numCol="1" spcCol="1270" anchor="ctr" anchorCtr="0">
          <a:noAutofit/>
        </a:bodyPr>
        <a:lstStyle/>
        <a:p>
          <a:pPr lvl="0" algn="ctr" defTabSz="311150">
            <a:lnSpc>
              <a:spcPct val="90000"/>
            </a:lnSpc>
            <a:spcBef>
              <a:spcPct val="0"/>
            </a:spcBef>
            <a:spcAft>
              <a:spcPct val="35000"/>
            </a:spcAft>
          </a:pPr>
          <a:r>
            <a:rPr lang="en-US" sz="700" kern="1200" dirty="0" smtClean="0"/>
            <a:t>Software Deployment</a:t>
          </a:r>
          <a:endParaRPr lang="en-US" sz="700" kern="1200" dirty="0"/>
        </a:p>
      </dsp:txBody>
      <dsp:txXfrm rot="10800000">
        <a:off x="382468" y="45"/>
        <a:ext cx="778697" cy="330978"/>
      </dsp:txXfrm>
    </dsp:sp>
    <dsp:sp modelId="{95824652-E39D-4609-8610-088499EE447C}">
      <dsp:nvSpPr>
        <dsp:cNvPr id="0" name=""/>
        <dsp:cNvSpPr/>
      </dsp:nvSpPr>
      <dsp:spPr>
        <a:xfrm>
          <a:off x="134234" y="45"/>
          <a:ext cx="330978" cy="330978"/>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A29F417-DF56-43B7-A270-00305A4C1E11}">
      <dsp:nvSpPr>
        <dsp:cNvPr id="0" name=""/>
        <dsp:cNvSpPr/>
      </dsp:nvSpPr>
      <dsp:spPr>
        <a:xfrm rot="10800000">
          <a:off x="298052" y="438909"/>
          <a:ext cx="861441" cy="330978"/>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5952" tIns="26670" rIns="49784" bIns="26670" numCol="1" spcCol="1270" anchor="ctr" anchorCtr="0">
          <a:noAutofit/>
        </a:bodyPr>
        <a:lstStyle/>
        <a:p>
          <a:pPr lvl="0" algn="ctr" defTabSz="311150">
            <a:lnSpc>
              <a:spcPct val="90000"/>
            </a:lnSpc>
            <a:spcBef>
              <a:spcPct val="0"/>
            </a:spcBef>
            <a:spcAft>
              <a:spcPct val="35000"/>
            </a:spcAft>
          </a:pPr>
          <a:r>
            <a:rPr lang="en-US" sz="700" kern="1200" dirty="0" smtClean="0"/>
            <a:t>License Tracking</a:t>
          </a:r>
          <a:endParaRPr lang="en-US" sz="700" kern="1200" dirty="0"/>
        </a:p>
      </dsp:txBody>
      <dsp:txXfrm rot="10800000">
        <a:off x="380796" y="438909"/>
        <a:ext cx="778697" cy="330978"/>
      </dsp:txXfrm>
    </dsp:sp>
    <dsp:sp modelId="{93D027AA-79A0-419B-97ED-48956D5EA29E}">
      <dsp:nvSpPr>
        <dsp:cNvPr id="0" name=""/>
        <dsp:cNvSpPr/>
      </dsp:nvSpPr>
      <dsp:spPr>
        <a:xfrm>
          <a:off x="134234" y="429823"/>
          <a:ext cx="330978" cy="330978"/>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C1B611D-113B-401A-98E0-F43AE724E8A4}">
      <dsp:nvSpPr>
        <dsp:cNvPr id="0" name=""/>
        <dsp:cNvSpPr/>
      </dsp:nvSpPr>
      <dsp:spPr>
        <a:xfrm rot="10800000">
          <a:off x="299724" y="859601"/>
          <a:ext cx="861441" cy="330978"/>
        </a:xfrm>
        <a:prstGeom prst="homePlat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5952" tIns="26670" rIns="49784" bIns="26670" numCol="1" spcCol="1270" anchor="ctr" anchorCtr="0">
          <a:noAutofit/>
        </a:bodyPr>
        <a:lstStyle/>
        <a:p>
          <a:pPr lvl="0" algn="ctr" defTabSz="311150">
            <a:lnSpc>
              <a:spcPct val="90000"/>
            </a:lnSpc>
            <a:spcBef>
              <a:spcPct val="0"/>
            </a:spcBef>
            <a:spcAft>
              <a:spcPct val="35000"/>
            </a:spcAft>
          </a:pPr>
          <a:r>
            <a:rPr lang="en-US" sz="700" kern="1200" dirty="0" smtClean="0"/>
            <a:t>Managed Mobility</a:t>
          </a:r>
          <a:endParaRPr lang="en-US" sz="700" kern="1200" dirty="0"/>
        </a:p>
      </dsp:txBody>
      <dsp:txXfrm rot="10800000">
        <a:off x="382468" y="859601"/>
        <a:ext cx="778697" cy="330978"/>
      </dsp:txXfrm>
    </dsp:sp>
    <dsp:sp modelId="{4278C870-59DC-4C2C-BD96-7021A47F180B}">
      <dsp:nvSpPr>
        <dsp:cNvPr id="0" name=""/>
        <dsp:cNvSpPr/>
      </dsp:nvSpPr>
      <dsp:spPr>
        <a:xfrm>
          <a:off x="134234" y="859601"/>
          <a:ext cx="330978" cy="330978"/>
        </a:xfrm>
        <a:prstGeom prst="ellipse">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2FAFB1-04FE-4389-8E59-6D64CD150952}">
      <dsp:nvSpPr>
        <dsp:cNvPr id="0" name=""/>
        <dsp:cNvSpPr/>
      </dsp:nvSpPr>
      <dsp:spPr>
        <a:xfrm>
          <a:off x="388143" y="0"/>
          <a:ext cx="595313" cy="595313"/>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en-US" sz="600" kern="1200" dirty="0" smtClean="0"/>
            <a:t>Servers</a:t>
          </a:r>
          <a:endParaRPr lang="en-US" sz="600" kern="1200" dirty="0"/>
        </a:p>
      </dsp:txBody>
      <dsp:txXfrm>
        <a:off x="536971" y="297657"/>
        <a:ext cx="297657" cy="297656"/>
      </dsp:txXfrm>
    </dsp:sp>
    <dsp:sp modelId="{37BD9C9B-1E37-4ADC-A3D8-680F4E94A539}">
      <dsp:nvSpPr>
        <dsp:cNvPr id="0" name=""/>
        <dsp:cNvSpPr/>
      </dsp:nvSpPr>
      <dsp:spPr>
        <a:xfrm>
          <a:off x="90487" y="595313"/>
          <a:ext cx="595313" cy="595313"/>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en-US" sz="600" kern="1200" dirty="0" smtClean="0"/>
            <a:t>Clients</a:t>
          </a:r>
          <a:endParaRPr lang="en-US" sz="600" kern="1200" dirty="0"/>
        </a:p>
      </dsp:txBody>
      <dsp:txXfrm>
        <a:off x="239315" y="892970"/>
        <a:ext cx="297657" cy="297656"/>
      </dsp:txXfrm>
    </dsp:sp>
    <dsp:sp modelId="{18804303-7913-4B2D-830F-DE868DFE7398}">
      <dsp:nvSpPr>
        <dsp:cNvPr id="0" name=""/>
        <dsp:cNvSpPr/>
      </dsp:nvSpPr>
      <dsp:spPr>
        <a:xfrm rot="10800000">
          <a:off x="388143" y="595313"/>
          <a:ext cx="595313" cy="595313"/>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en-US" sz="600" kern="1200" dirty="0" smtClean="0"/>
            <a:t>Storage</a:t>
          </a:r>
          <a:endParaRPr lang="en-US" sz="600" kern="1200" dirty="0"/>
        </a:p>
      </dsp:txBody>
      <dsp:txXfrm rot="10800000">
        <a:off x="536971" y="595313"/>
        <a:ext cx="297657" cy="297656"/>
      </dsp:txXfrm>
    </dsp:sp>
    <dsp:sp modelId="{479355F9-1F2C-4E16-B604-63E8AC59044E}">
      <dsp:nvSpPr>
        <dsp:cNvPr id="0" name=""/>
        <dsp:cNvSpPr/>
      </dsp:nvSpPr>
      <dsp:spPr>
        <a:xfrm>
          <a:off x="685800" y="595313"/>
          <a:ext cx="595313" cy="595313"/>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66700">
            <a:lnSpc>
              <a:spcPct val="90000"/>
            </a:lnSpc>
            <a:spcBef>
              <a:spcPct val="0"/>
            </a:spcBef>
            <a:spcAft>
              <a:spcPct val="35000"/>
            </a:spcAft>
          </a:pPr>
          <a:r>
            <a:rPr lang="en-US" sz="600" kern="1200" dirty="0" smtClean="0"/>
            <a:t>Apps</a:t>
          </a:r>
          <a:endParaRPr lang="en-US" sz="600" kern="1200" dirty="0"/>
        </a:p>
      </dsp:txBody>
      <dsp:txXfrm>
        <a:off x="834628" y="892970"/>
        <a:ext cx="297657" cy="29765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A77DDA-7289-495D-BD64-02CE7D510AEE}">
      <dsp:nvSpPr>
        <dsp:cNvPr id="0" name=""/>
        <dsp:cNvSpPr/>
      </dsp:nvSpPr>
      <dsp:spPr>
        <a:xfrm>
          <a:off x="206334" y="77390"/>
          <a:ext cx="1000125" cy="1000125"/>
        </a:xfrm>
        <a:prstGeom prst="pie">
          <a:avLst>
            <a:gd name="adj1" fmla="val 16200000"/>
            <a:gd name="adj2" fmla="val 1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Tier 2</a:t>
          </a:r>
          <a:endParaRPr lang="en-US" sz="1100" kern="1200" dirty="0"/>
        </a:p>
      </dsp:txBody>
      <dsp:txXfrm>
        <a:off x="733425" y="289322"/>
        <a:ext cx="357187" cy="297656"/>
      </dsp:txXfrm>
    </dsp:sp>
    <dsp:sp modelId="{98735E57-C7CD-45A1-8C5F-D6BE042D2F54}">
      <dsp:nvSpPr>
        <dsp:cNvPr id="0" name=""/>
        <dsp:cNvSpPr/>
      </dsp:nvSpPr>
      <dsp:spPr>
        <a:xfrm>
          <a:off x="185737" y="113109"/>
          <a:ext cx="1000125" cy="1000125"/>
        </a:xfrm>
        <a:prstGeom prst="pie">
          <a:avLst>
            <a:gd name="adj1" fmla="val 1800000"/>
            <a:gd name="adj2" fmla="val 90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Tier 3</a:t>
          </a:r>
          <a:endParaRPr lang="en-US" sz="1100" kern="1200" dirty="0"/>
        </a:p>
      </dsp:txBody>
      <dsp:txXfrm>
        <a:off x="423862" y="762000"/>
        <a:ext cx="535781" cy="261937"/>
      </dsp:txXfrm>
    </dsp:sp>
    <dsp:sp modelId="{2649409F-4764-40F4-BEDB-A3B7672B4222}">
      <dsp:nvSpPr>
        <dsp:cNvPr id="0" name=""/>
        <dsp:cNvSpPr/>
      </dsp:nvSpPr>
      <dsp:spPr>
        <a:xfrm>
          <a:off x="165139" y="77390"/>
          <a:ext cx="1000125" cy="1000125"/>
        </a:xfrm>
        <a:prstGeom prst="pie">
          <a:avLst>
            <a:gd name="adj1" fmla="val 90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88950">
            <a:lnSpc>
              <a:spcPct val="90000"/>
            </a:lnSpc>
            <a:spcBef>
              <a:spcPct val="0"/>
            </a:spcBef>
            <a:spcAft>
              <a:spcPct val="35000"/>
            </a:spcAft>
          </a:pPr>
          <a:r>
            <a:rPr lang="en-US" sz="1100" kern="1200" dirty="0" smtClean="0"/>
            <a:t>Tier 1</a:t>
          </a:r>
          <a:endParaRPr lang="en-US" sz="1100" kern="1200" dirty="0"/>
        </a:p>
      </dsp:txBody>
      <dsp:txXfrm>
        <a:off x="280987" y="289322"/>
        <a:ext cx="357187" cy="297656"/>
      </dsp:txXfrm>
    </dsp:sp>
    <dsp:sp modelId="{166F781E-D51A-4BA0-ADA0-511734909844}">
      <dsp:nvSpPr>
        <dsp:cNvPr id="0" name=""/>
        <dsp:cNvSpPr/>
      </dsp:nvSpPr>
      <dsp:spPr>
        <a:xfrm>
          <a:off x="144504" y="15478"/>
          <a:ext cx="1123950" cy="1123950"/>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82F9865-AD40-480D-AA51-85083A3095D6}">
      <dsp:nvSpPr>
        <dsp:cNvPr id="0" name=""/>
        <dsp:cNvSpPr/>
      </dsp:nvSpPr>
      <dsp:spPr>
        <a:xfrm>
          <a:off x="123824" y="51133"/>
          <a:ext cx="1123950" cy="1123950"/>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A62BFD6-F6ED-433D-BD94-9C503A72A17C}">
      <dsp:nvSpPr>
        <dsp:cNvPr id="0" name=""/>
        <dsp:cNvSpPr/>
      </dsp:nvSpPr>
      <dsp:spPr>
        <a:xfrm>
          <a:off x="103144" y="15478"/>
          <a:ext cx="1123950" cy="1123950"/>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814738-1556-46C0-AA9C-C9395128E3FA}">
      <dsp:nvSpPr>
        <dsp:cNvPr id="0" name=""/>
        <dsp:cNvSpPr/>
      </dsp:nvSpPr>
      <dsp:spPr>
        <a:xfrm>
          <a:off x="268988" y="20"/>
          <a:ext cx="252728" cy="25272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222250">
            <a:lnSpc>
              <a:spcPct val="90000"/>
            </a:lnSpc>
            <a:spcBef>
              <a:spcPct val="0"/>
            </a:spcBef>
            <a:spcAft>
              <a:spcPct val="35000"/>
            </a:spcAft>
          </a:pPr>
          <a:r>
            <a:rPr lang="en-US" sz="500" kern="1200" dirty="0" smtClean="0"/>
            <a:t>Encryption</a:t>
          </a:r>
          <a:endParaRPr lang="en-US" sz="500" kern="1200" dirty="0"/>
        </a:p>
      </dsp:txBody>
      <dsp:txXfrm>
        <a:off x="305999" y="37031"/>
        <a:ext cx="178706" cy="178706"/>
      </dsp:txXfrm>
    </dsp:sp>
    <dsp:sp modelId="{00EB2D53-121E-48C1-91F9-C2DB242FE360}">
      <dsp:nvSpPr>
        <dsp:cNvPr id="0" name=""/>
        <dsp:cNvSpPr/>
      </dsp:nvSpPr>
      <dsp:spPr>
        <a:xfrm>
          <a:off x="322061" y="273270"/>
          <a:ext cx="146582" cy="146582"/>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dirty="0"/>
        </a:p>
      </dsp:txBody>
      <dsp:txXfrm>
        <a:off x="341490" y="329323"/>
        <a:ext cx="107724" cy="34476"/>
      </dsp:txXfrm>
    </dsp:sp>
    <dsp:sp modelId="{D374CC08-4672-4FE7-B58D-A8C1634E562A}">
      <dsp:nvSpPr>
        <dsp:cNvPr id="0" name=""/>
        <dsp:cNvSpPr/>
      </dsp:nvSpPr>
      <dsp:spPr>
        <a:xfrm>
          <a:off x="268988" y="440374"/>
          <a:ext cx="252728" cy="25272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222250">
            <a:lnSpc>
              <a:spcPct val="90000"/>
            </a:lnSpc>
            <a:spcBef>
              <a:spcPct val="0"/>
            </a:spcBef>
            <a:spcAft>
              <a:spcPct val="35000"/>
            </a:spcAft>
          </a:pPr>
          <a:r>
            <a:rPr lang="en-US" sz="500" kern="1200" dirty="0" smtClean="0"/>
            <a:t>Workflow</a:t>
          </a:r>
          <a:endParaRPr lang="en-US" sz="500" kern="1200" dirty="0"/>
        </a:p>
      </dsp:txBody>
      <dsp:txXfrm>
        <a:off x="305999" y="477385"/>
        <a:ext cx="178706" cy="178706"/>
      </dsp:txXfrm>
    </dsp:sp>
    <dsp:sp modelId="{2EE35DE6-D441-4AB9-9538-9D6DAEF1B0DC}">
      <dsp:nvSpPr>
        <dsp:cNvPr id="0" name=""/>
        <dsp:cNvSpPr/>
      </dsp:nvSpPr>
      <dsp:spPr>
        <a:xfrm>
          <a:off x="322061" y="713624"/>
          <a:ext cx="146582" cy="146582"/>
        </a:xfrm>
        <a:prstGeom prst="mathPlus">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dirty="0"/>
        </a:p>
      </dsp:txBody>
      <dsp:txXfrm>
        <a:off x="341490" y="769677"/>
        <a:ext cx="107724" cy="34476"/>
      </dsp:txXfrm>
    </dsp:sp>
    <dsp:sp modelId="{FCF392E2-DFC9-4C20-A2E8-D9BF9A49A23F}">
      <dsp:nvSpPr>
        <dsp:cNvPr id="0" name=""/>
        <dsp:cNvSpPr/>
      </dsp:nvSpPr>
      <dsp:spPr>
        <a:xfrm>
          <a:off x="268988" y="880729"/>
          <a:ext cx="252728" cy="25272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 tIns="6350" rIns="6350" bIns="6350" numCol="1" spcCol="1270" anchor="ctr" anchorCtr="0">
          <a:noAutofit/>
        </a:bodyPr>
        <a:lstStyle/>
        <a:p>
          <a:pPr lvl="0" algn="ctr" defTabSz="222250">
            <a:lnSpc>
              <a:spcPct val="90000"/>
            </a:lnSpc>
            <a:spcBef>
              <a:spcPct val="0"/>
            </a:spcBef>
            <a:spcAft>
              <a:spcPct val="35000"/>
            </a:spcAft>
          </a:pPr>
          <a:r>
            <a:rPr lang="en-US" sz="500" kern="1200" dirty="0" smtClean="0"/>
            <a:t>Change Mgmt</a:t>
          </a:r>
          <a:endParaRPr lang="en-US" sz="500" kern="1200" dirty="0"/>
        </a:p>
      </dsp:txBody>
      <dsp:txXfrm>
        <a:off x="305999" y="917740"/>
        <a:ext cx="178706" cy="178706"/>
      </dsp:txXfrm>
    </dsp:sp>
    <dsp:sp modelId="{37ADEF51-7601-46FB-9BE7-03B02D8D3B7B}">
      <dsp:nvSpPr>
        <dsp:cNvPr id="0" name=""/>
        <dsp:cNvSpPr/>
      </dsp:nvSpPr>
      <dsp:spPr>
        <a:xfrm>
          <a:off x="559626" y="519731"/>
          <a:ext cx="80367" cy="9401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dirty="0"/>
        </a:p>
      </dsp:txBody>
      <dsp:txXfrm>
        <a:off x="559626" y="538534"/>
        <a:ext cx="56257" cy="56409"/>
      </dsp:txXfrm>
    </dsp:sp>
    <dsp:sp modelId="{CDF14F8C-25F1-4833-9D8A-19F9B81DF12D}">
      <dsp:nvSpPr>
        <dsp:cNvPr id="0" name=""/>
        <dsp:cNvSpPr/>
      </dsp:nvSpPr>
      <dsp:spPr>
        <a:xfrm>
          <a:off x="673354" y="314010"/>
          <a:ext cx="505457" cy="50545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266700">
            <a:lnSpc>
              <a:spcPct val="90000"/>
            </a:lnSpc>
            <a:spcBef>
              <a:spcPct val="0"/>
            </a:spcBef>
            <a:spcAft>
              <a:spcPct val="35000"/>
            </a:spcAft>
          </a:pPr>
          <a:r>
            <a:rPr lang="en-US" sz="600" kern="1200" dirty="0" smtClean="0"/>
            <a:t>Standards</a:t>
          </a:r>
          <a:endParaRPr lang="en-US" sz="600" kern="1200" dirty="0"/>
        </a:p>
      </dsp:txBody>
      <dsp:txXfrm>
        <a:off x="747376" y="388032"/>
        <a:ext cx="357413" cy="357413"/>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7BADA7-BC9D-4988-B923-5EED1E4FD876}">
      <dsp:nvSpPr>
        <dsp:cNvPr id="0" name=""/>
        <dsp:cNvSpPr/>
      </dsp:nvSpPr>
      <dsp:spPr>
        <a:xfrm>
          <a:off x="3094943" y="21391"/>
          <a:ext cx="735359" cy="7353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a:t>Consultation and Education</a:t>
          </a:r>
        </a:p>
      </dsp:txBody>
      <dsp:txXfrm>
        <a:off x="3094943" y="21391"/>
        <a:ext cx="735359" cy="735359"/>
      </dsp:txXfrm>
    </dsp:sp>
    <dsp:sp modelId="{B11A6B71-EABB-429B-BCF3-86035C287136}">
      <dsp:nvSpPr>
        <dsp:cNvPr id="0" name=""/>
        <dsp:cNvSpPr/>
      </dsp:nvSpPr>
      <dsp:spPr>
        <a:xfrm>
          <a:off x="1363898" y="-28"/>
          <a:ext cx="2758602" cy="2758602"/>
        </a:xfrm>
        <a:prstGeom prst="circularArrow">
          <a:avLst>
            <a:gd name="adj1" fmla="val 5198"/>
            <a:gd name="adj2" fmla="val 335764"/>
            <a:gd name="adj3" fmla="val 21293850"/>
            <a:gd name="adj4" fmla="val 19765706"/>
            <a:gd name="adj5" fmla="val 6064"/>
          </a:avLst>
        </a:prstGeom>
        <a:solidFill>
          <a:schemeClr val="tx2"/>
        </a:solidFill>
        <a:ln w="25400" cap="flat" cmpd="sng" algn="ctr">
          <a:solidFill>
            <a:schemeClr val="tx2"/>
          </a:solidFill>
          <a:prstDash val="solid"/>
        </a:ln>
        <a:effectLst/>
      </dsp:spPr>
      <dsp:style>
        <a:lnRef idx="2">
          <a:scrgbClr r="0" g="0" b="0"/>
        </a:lnRef>
        <a:fillRef idx="1">
          <a:scrgbClr r="0" g="0" b="0"/>
        </a:fillRef>
        <a:effectRef idx="0">
          <a:scrgbClr r="0" g="0" b="0"/>
        </a:effectRef>
        <a:fontRef idx="minor">
          <a:schemeClr val="lt1"/>
        </a:fontRef>
      </dsp:style>
    </dsp:sp>
    <dsp:sp modelId="{E2CD654E-49E0-42B1-BC19-6E455A16C04C}">
      <dsp:nvSpPr>
        <dsp:cNvPr id="0" name=""/>
        <dsp:cNvSpPr/>
      </dsp:nvSpPr>
      <dsp:spPr>
        <a:xfrm>
          <a:off x="3539571" y="1389816"/>
          <a:ext cx="735359" cy="7353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a:t>Assessment and Design</a:t>
          </a:r>
        </a:p>
      </dsp:txBody>
      <dsp:txXfrm>
        <a:off x="3539571" y="1389816"/>
        <a:ext cx="735359" cy="735359"/>
      </dsp:txXfrm>
    </dsp:sp>
    <dsp:sp modelId="{C41F6799-ABE0-4B24-817D-1333F365CC36}">
      <dsp:nvSpPr>
        <dsp:cNvPr id="0" name=""/>
        <dsp:cNvSpPr/>
      </dsp:nvSpPr>
      <dsp:spPr>
        <a:xfrm>
          <a:off x="1363898" y="-28"/>
          <a:ext cx="2758602" cy="2758602"/>
        </a:xfrm>
        <a:prstGeom prst="circularArrow">
          <a:avLst>
            <a:gd name="adj1" fmla="val 5198"/>
            <a:gd name="adj2" fmla="val 335764"/>
            <a:gd name="adj3" fmla="val 4015329"/>
            <a:gd name="adj4" fmla="val 2252854"/>
            <a:gd name="adj5" fmla="val 6064"/>
          </a:avLst>
        </a:prstGeom>
        <a:solidFill>
          <a:srgbClr val="92D050"/>
        </a:solidFill>
        <a:ln w="25400" cap="flat" cmpd="sng" algn="ctr">
          <a:solidFill>
            <a:schemeClr val="accent3"/>
          </a:solidFill>
          <a:prstDash val="solid"/>
        </a:ln>
        <a:effectLst/>
      </dsp:spPr>
      <dsp:style>
        <a:lnRef idx="2">
          <a:scrgbClr r="0" g="0" b="0"/>
        </a:lnRef>
        <a:fillRef idx="1">
          <a:scrgbClr r="0" g="0" b="0"/>
        </a:fillRef>
        <a:effectRef idx="0">
          <a:scrgbClr r="0" g="0" b="0"/>
        </a:effectRef>
        <a:fontRef idx="minor">
          <a:schemeClr val="lt1"/>
        </a:fontRef>
      </dsp:style>
    </dsp:sp>
    <dsp:sp modelId="{6BF6720B-692E-4828-9AEB-4BB02B50028E}">
      <dsp:nvSpPr>
        <dsp:cNvPr id="0" name=""/>
        <dsp:cNvSpPr/>
      </dsp:nvSpPr>
      <dsp:spPr>
        <a:xfrm>
          <a:off x="2375520" y="2235549"/>
          <a:ext cx="735359" cy="7353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a:t>Deployment and Migration</a:t>
          </a:r>
        </a:p>
      </dsp:txBody>
      <dsp:txXfrm>
        <a:off x="2375520" y="2235549"/>
        <a:ext cx="735359" cy="735359"/>
      </dsp:txXfrm>
    </dsp:sp>
    <dsp:sp modelId="{880882EC-642A-4635-A897-51F571FD3A9F}">
      <dsp:nvSpPr>
        <dsp:cNvPr id="0" name=""/>
        <dsp:cNvSpPr/>
      </dsp:nvSpPr>
      <dsp:spPr>
        <a:xfrm>
          <a:off x="1363898" y="-28"/>
          <a:ext cx="2758602" cy="2758602"/>
        </a:xfrm>
        <a:prstGeom prst="circularArrow">
          <a:avLst>
            <a:gd name="adj1" fmla="val 5198"/>
            <a:gd name="adj2" fmla="val 335764"/>
            <a:gd name="adj3" fmla="val 8211383"/>
            <a:gd name="adj4" fmla="val 6448908"/>
            <a:gd name="adj5" fmla="val 6064"/>
          </a:avLst>
        </a:prstGeom>
        <a:solidFill>
          <a:schemeClr val="accent4"/>
        </a:solidFill>
        <a:ln w="25400" cap="flat" cmpd="sng" algn="ctr">
          <a:solidFill>
            <a:schemeClr val="accent4"/>
          </a:solidFill>
          <a:prstDash val="solid"/>
        </a:ln>
        <a:effectLst/>
      </dsp:spPr>
      <dsp:style>
        <a:lnRef idx="2">
          <a:scrgbClr r="0" g="0" b="0"/>
        </a:lnRef>
        <a:fillRef idx="1">
          <a:scrgbClr r="0" g="0" b="0"/>
        </a:fillRef>
        <a:effectRef idx="0">
          <a:scrgbClr r="0" g="0" b="0"/>
        </a:effectRef>
        <a:fontRef idx="minor">
          <a:schemeClr val="lt1"/>
        </a:fontRef>
      </dsp:style>
    </dsp:sp>
    <dsp:sp modelId="{8AA20759-DB27-4918-9AB9-4D7957DF5BC6}">
      <dsp:nvSpPr>
        <dsp:cNvPr id="0" name=""/>
        <dsp:cNvSpPr/>
      </dsp:nvSpPr>
      <dsp:spPr>
        <a:xfrm>
          <a:off x="1211468" y="1389816"/>
          <a:ext cx="735359" cy="7353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a:t>Monitoring and Tuning</a:t>
          </a:r>
        </a:p>
      </dsp:txBody>
      <dsp:txXfrm>
        <a:off x="1211468" y="1389816"/>
        <a:ext cx="735359" cy="735359"/>
      </dsp:txXfrm>
    </dsp:sp>
    <dsp:sp modelId="{24B98175-9265-4B02-A25E-A0B344DB0E57}">
      <dsp:nvSpPr>
        <dsp:cNvPr id="0" name=""/>
        <dsp:cNvSpPr/>
      </dsp:nvSpPr>
      <dsp:spPr>
        <a:xfrm>
          <a:off x="1363898" y="-28"/>
          <a:ext cx="2758602" cy="2758602"/>
        </a:xfrm>
        <a:prstGeom prst="circularArrow">
          <a:avLst>
            <a:gd name="adj1" fmla="val 5198"/>
            <a:gd name="adj2" fmla="val 335764"/>
            <a:gd name="adj3" fmla="val 12298530"/>
            <a:gd name="adj4" fmla="val 10770386"/>
            <a:gd name="adj5" fmla="val 6064"/>
          </a:avLst>
        </a:prstGeom>
        <a:solidFill>
          <a:schemeClr val="accent6"/>
        </a:solidFill>
        <a:ln w="25400" cap="flat" cmpd="sng" algn="ctr">
          <a:solidFill>
            <a:schemeClr val="accent6"/>
          </a:solidFill>
          <a:prstDash val="solid"/>
        </a:ln>
        <a:effectLst/>
      </dsp:spPr>
      <dsp:style>
        <a:lnRef idx="2">
          <a:scrgbClr r="0" g="0" b="0"/>
        </a:lnRef>
        <a:fillRef idx="1">
          <a:scrgbClr r="0" g="0" b="0"/>
        </a:fillRef>
        <a:effectRef idx="0">
          <a:scrgbClr r="0" g="0" b="0"/>
        </a:effectRef>
        <a:fontRef idx="minor">
          <a:schemeClr val="lt1"/>
        </a:fontRef>
      </dsp:style>
    </dsp:sp>
    <dsp:sp modelId="{9C915BD3-EDEA-4503-9258-5AC885AB0490}">
      <dsp:nvSpPr>
        <dsp:cNvPr id="0" name=""/>
        <dsp:cNvSpPr/>
      </dsp:nvSpPr>
      <dsp:spPr>
        <a:xfrm>
          <a:off x="1656096" y="21391"/>
          <a:ext cx="735359" cy="7353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US" sz="1000" kern="1200"/>
            <a:t>Customer Business Driver</a:t>
          </a:r>
        </a:p>
      </dsp:txBody>
      <dsp:txXfrm>
        <a:off x="1656096" y="21391"/>
        <a:ext cx="735359" cy="735359"/>
      </dsp:txXfrm>
    </dsp:sp>
    <dsp:sp modelId="{7BD443C1-F063-45E6-A41C-A44B8FF72A30}">
      <dsp:nvSpPr>
        <dsp:cNvPr id="0" name=""/>
        <dsp:cNvSpPr/>
      </dsp:nvSpPr>
      <dsp:spPr>
        <a:xfrm>
          <a:off x="1363898" y="-28"/>
          <a:ext cx="2758602" cy="2758602"/>
        </a:xfrm>
        <a:prstGeom prst="circularArrow">
          <a:avLst>
            <a:gd name="adj1" fmla="val 5198"/>
            <a:gd name="adj2" fmla="val 335764"/>
            <a:gd name="adj3" fmla="val 16866315"/>
            <a:gd name="adj4" fmla="val 15197921"/>
            <a:gd name="adj5" fmla="val 6064"/>
          </a:avLst>
        </a:prstGeom>
        <a:solidFill>
          <a:schemeClr val="accent2"/>
        </a:solidFill>
        <a:ln w="25400" cap="flat" cmpd="sng" algn="ctr">
          <a:solidFill>
            <a:srgbClr val="C00000"/>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vList3#2">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3.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5.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0.22222</cdr:x>
      <cdr:y>0.06734</cdr:y>
    </cdr:from>
    <cdr:to>
      <cdr:x>0.22222</cdr:x>
      <cdr:y>0.82497</cdr:y>
    </cdr:to>
    <cdr:cxnSp macro="">
      <cdr:nvCxnSpPr>
        <cdr:cNvPr id="9" name="Straight Connector 8"/>
        <cdr:cNvCxnSpPr/>
      </cdr:nvCxnSpPr>
      <cdr:spPr>
        <a:xfrm xmlns:a="http://schemas.openxmlformats.org/drawingml/2006/main">
          <a:off x="1828800" y="304800"/>
          <a:ext cx="0" cy="3429000"/>
        </a:xfrm>
        <a:prstGeom xmlns:a="http://schemas.openxmlformats.org/drawingml/2006/main" prst="line">
          <a:avLst/>
        </a:prstGeom>
        <a:ln xmlns:a="http://schemas.openxmlformats.org/drawingml/2006/main" w="38100"/>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0.22222</cdr:x>
      <cdr:y>0.82497</cdr:y>
    </cdr:from>
    <cdr:to>
      <cdr:x>0.76852</cdr:x>
      <cdr:y>0.82497</cdr:y>
    </cdr:to>
    <cdr:cxnSp macro="">
      <cdr:nvCxnSpPr>
        <cdr:cNvPr id="11" name="Straight Connector 10"/>
        <cdr:cNvCxnSpPr/>
      </cdr:nvCxnSpPr>
      <cdr:spPr>
        <a:xfrm xmlns:a="http://schemas.openxmlformats.org/drawingml/2006/main" flipH="1">
          <a:off x="1828800" y="3733800"/>
          <a:ext cx="4495800" cy="0"/>
        </a:xfrm>
        <a:prstGeom xmlns:a="http://schemas.openxmlformats.org/drawingml/2006/main" prst="line">
          <a:avLst/>
        </a:prstGeom>
        <a:ln xmlns:a="http://schemas.openxmlformats.org/drawingml/2006/main" w="38100"/>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0.14815</cdr:x>
      <cdr:y>0.48825</cdr:y>
    </cdr:from>
    <cdr:to>
      <cdr:x>0.25926</cdr:x>
      <cdr:y>0.69028</cdr:y>
    </cdr:to>
    <cdr:sp macro="" textlink="">
      <cdr:nvSpPr>
        <cdr:cNvPr id="6" name="TextBox 5"/>
        <cdr:cNvSpPr txBox="1"/>
      </cdr:nvSpPr>
      <cdr:spPr>
        <a:xfrm xmlns:a="http://schemas.openxmlformats.org/drawingml/2006/main">
          <a:off x="1219200" y="22098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0.22222</cdr:x>
      <cdr:y>0.67345</cdr:y>
    </cdr:from>
    <cdr:to>
      <cdr:x>0.30556</cdr:x>
      <cdr:y>0.82497</cdr:y>
    </cdr:to>
    <cdr:sp macro="" textlink="">
      <cdr:nvSpPr>
        <cdr:cNvPr id="2" name="Rectangle 1"/>
        <cdr:cNvSpPr/>
      </cdr:nvSpPr>
      <cdr:spPr>
        <a:xfrm xmlns:a="http://schemas.openxmlformats.org/drawingml/2006/main">
          <a:off x="1828800" y="3048000"/>
          <a:ext cx="685800" cy="685800"/>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0.5</cdr:x>
      <cdr:y>0.35356</cdr:y>
    </cdr:from>
    <cdr:to>
      <cdr:x>0.58333</cdr:x>
      <cdr:y>0.82497</cdr:y>
    </cdr:to>
    <cdr:sp macro="" textlink="">
      <cdr:nvSpPr>
        <cdr:cNvPr id="3" name="Rectangle 2"/>
        <cdr:cNvSpPr/>
      </cdr:nvSpPr>
      <cdr:spPr>
        <a:xfrm xmlns:a="http://schemas.openxmlformats.org/drawingml/2006/main">
          <a:off x="4114800" y="1600200"/>
          <a:ext cx="685800" cy="2133600"/>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dirty="0"/>
        </a:p>
      </cdr:txBody>
    </cdr:sp>
  </cdr:relSizeAnchor>
  <cdr:relSizeAnchor xmlns:cdr="http://schemas.openxmlformats.org/drawingml/2006/chartDrawing">
    <cdr:from>
      <cdr:x>0.40741</cdr:x>
      <cdr:y>0.45458</cdr:y>
    </cdr:from>
    <cdr:to>
      <cdr:x>0.49074</cdr:x>
      <cdr:y>0.82497</cdr:y>
    </cdr:to>
    <cdr:sp macro="" textlink="">
      <cdr:nvSpPr>
        <cdr:cNvPr id="4" name="Rectangle 3"/>
        <cdr:cNvSpPr/>
      </cdr:nvSpPr>
      <cdr:spPr>
        <a:xfrm xmlns:a="http://schemas.openxmlformats.org/drawingml/2006/main">
          <a:off x="3352800" y="2057400"/>
          <a:ext cx="685800" cy="1676400"/>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dirty="0"/>
        </a:p>
      </cdr:txBody>
    </cdr:sp>
  </cdr:relSizeAnchor>
  <cdr:relSizeAnchor xmlns:cdr="http://schemas.openxmlformats.org/drawingml/2006/chartDrawing">
    <cdr:from>
      <cdr:x>0.31481</cdr:x>
      <cdr:y>0.57243</cdr:y>
    </cdr:from>
    <cdr:to>
      <cdr:x>0.39815</cdr:x>
      <cdr:y>0.82497</cdr:y>
    </cdr:to>
    <cdr:sp macro="" textlink="">
      <cdr:nvSpPr>
        <cdr:cNvPr id="5" name="Rectangle 4"/>
        <cdr:cNvSpPr/>
      </cdr:nvSpPr>
      <cdr:spPr>
        <a:xfrm xmlns:a="http://schemas.openxmlformats.org/drawingml/2006/main">
          <a:off x="2590800" y="2590800"/>
          <a:ext cx="685800" cy="1143000"/>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dirty="0"/>
        </a:p>
      </cdr:txBody>
    </cdr:sp>
  </cdr:relSizeAnchor>
  <cdr:relSizeAnchor xmlns:cdr="http://schemas.openxmlformats.org/drawingml/2006/chartDrawing">
    <cdr:from>
      <cdr:x>0.22222</cdr:x>
      <cdr:y>0.06734</cdr:y>
    </cdr:from>
    <cdr:to>
      <cdr:x>0.22222</cdr:x>
      <cdr:y>0.82497</cdr:y>
    </cdr:to>
    <cdr:cxnSp macro="">
      <cdr:nvCxnSpPr>
        <cdr:cNvPr id="9" name="Straight Connector 8"/>
        <cdr:cNvCxnSpPr/>
      </cdr:nvCxnSpPr>
      <cdr:spPr>
        <a:xfrm xmlns:a="http://schemas.openxmlformats.org/drawingml/2006/main">
          <a:off x="1828800" y="304800"/>
          <a:ext cx="0" cy="3429000"/>
        </a:xfrm>
        <a:prstGeom xmlns:a="http://schemas.openxmlformats.org/drawingml/2006/main" prst="line">
          <a:avLst/>
        </a:prstGeom>
        <a:ln xmlns:a="http://schemas.openxmlformats.org/drawingml/2006/main" w="38100"/>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0.22222</cdr:x>
      <cdr:y>0.82497</cdr:y>
    </cdr:from>
    <cdr:to>
      <cdr:x>0.76852</cdr:x>
      <cdr:y>0.82497</cdr:y>
    </cdr:to>
    <cdr:cxnSp macro="">
      <cdr:nvCxnSpPr>
        <cdr:cNvPr id="11" name="Straight Connector 10"/>
        <cdr:cNvCxnSpPr/>
      </cdr:nvCxnSpPr>
      <cdr:spPr>
        <a:xfrm xmlns:a="http://schemas.openxmlformats.org/drawingml/2006/main" flipH="1">
          <a:off x="1828800" y="3733800"/>
          <a:ext cx="4495800" cy="0"/>
        </a:xfrm>
        <a:prstGeom xmlns:a="http://schemas.openxmlformats.org/drawingml/2006/main" prst="line">
          <a:avLst/>
        </a:prstGeom>
        <a:ln xmlns:a="http://schemas.openxmlformats.org/drawingml/2006/main" w="38100"/>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0.31481</cdr:x>
      <cdr:y>0.57243</cdr:y>
    </cdr:from>
    <cdr:to>
      <cdr:x>0.39815</cdr:x>
      <cdr:y>0.66658</cdr:y>
    </cdr:to>
    <cdr:sp macro="" textlink="">
      <cdr:nvSpPr>
        <cdr:cNvPr id="16" name="Right Triangle 15"/>
        <cdr:cNvSpPr/>
      </cdr:nvSpPr>
      <cdr:spPr>
        <a:xfrm xmlns:a="http://schemas.openxmlformats.org/drawingml/2006/main" rot="5400000">
          <a:off x="2720634" y="2460966"/>
          <a:ext cx="426132" cy="685800"/>
        </a:xfrm>
        <a:prstGeom xmlns:a="http://schemas.openxmlformats.org/drawingml/2006/main" prst="rtTriangle">
          <a:avLst/>
        </a:prstGeom>
        <a:solidFill xmlns:a="http://schemas.openxmlformats.org/drawingml/2006/main">
          <a:schemeClr val="accent2"/>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0.40741</cdr:x>
      <cdr:y>0.45329</cdr:y>
    </cdr:from>
    <cdr:to>
      <cdr:x>0.49074</cdr:x>
      <cdr:y>0.55559</cdr:y>
    </cdr:to>
    <cdr:sp macro="" textlink="">
      <cdr:nvSpPr>
        <cdr:cNvPr id="17" name="Right Triangle 16"/>
        <cdr:cNvSpPr/>
      </cdr:nvSpPr>
      <cdr:spPr>
        <a:xfrm xmlns:a="http://schemas.openxmlformats.org/drawingml/2006/main" rot="5400000">
          <a:off x="3464193" y="1940195"/>
          <a:ext cx="463034" cy="685779"/>
        </a:xfrm>
        <a:prstGeom xmlns:a="http://schemas.openxmlformats.org/drawingml/2006/main" prst="rtTriangle">
          <a:avLst/>
        </a:prstGeom>
        <a:solidFill xmlns:a="http://schemas.openxmlformats.org/drawingml/2006/main">
          <a:schemeClr val="accent2"/>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dirty="0"/>
        </a:p>
      </cdr:txBody>
    </cdr:sp>
  </cdr:relSizeAnchor>
  <cdr:relSizeAnchor xmlns:cdr="http://schemas.openxmlformats.org/drawingml/2006/chartDrawing">
    <cdr:from>
      <cdr:x>0.5</cdr:x>
      <cdr:y>0.35356</cdr:y>
    </cdr:from>
    <cdr:to>
      <cdr:x>0.58333</cdr:x>
      <cdr:y>0.44771</cdr:y>
    </cdr:to>
    <cdr:sp macro="" textlink="">
      <cdr:nvSpPr>
        <cdr:cNvPr id="18" name="Right Triangle 17"/>
        <cdr:cNvSpPr/>
      </cdr:nvSpPr>
      <cdr:spPr>
        <a:xfrm xmlns:a="http://schemas.openxmlformats.org/drawingml/2006/main" rot="5400000">
          <a:off x="4244634" y="1470366"/>
          <a:ext cx="426132" cy="685800"/>
        </a:xfrm>
        <a:prstGeom xmlns:a="http://schemas.openxmlformats.org/drawingml/2006/main" prst="rtTriangle">
          <a:avLst/>
        </a:prstGeom>
        <a:solidFill xmlns:a="http://schemas.openxmlformats.org/drawingml/2006/main">
          <a:schemeClr val="accent2"/>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dirty="0"/>
        </a:p>
      </cdr:txBody>
    </cdr:sp>
  </cdr:relSizeAnchor>
  <cdr:relSizeAnchor xmlns:cdr="http://schemas.openxmlformats.org/drawingml/2006/chartDrawing">
    <cdr:from>
      <cdr:x>0.22222</cdr:x>
      <cdr:y>0.67345</cdr:y>
    </cdr:from>
    <cdr:to>
      <cdr:x>0.30556</cdr:x>
      <cdr:y>0.77447</cdr:y>
    </cdr:to>
    <cdr:sp macro="" textlink="">
      <cdr:nvSpPr>
        <cdr:cNvPr id="19" name="Right Triangle 18"/>
        <cdr:cNvSpPr/>
      </cdr:nvSpPr>
      <cdr:spPr>
        <a:xfrm xmlns:a="http://schemas.openxmlformats.org/drawingml/2006/main" rot="5400000">
          <a:off x="1943100" y="2933700"/>
          <a:ext cx="457200" cy="685800"/>
        </a:xfrm>
        <a:prstGeom xmlns:a="http://schemas.openxmlformats.org/drawingml/2006/main" prst="rtTriangle">
          <a:avLst/>
        </a:prstGeom>
        <a:solidFill xmlns:a="http://schemas.openxmlformats.org/drawingml/2006/main">
          <a:schemeClr val="accent2"/>
        </a:solidFill>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dirty="0"/>
        </a:p>
      </cdr:txBody>
    </cdr:sp>
  </cdr:relSizeAnchor>
</c:userShapes>
</file>

<file path=ppt/drawings/drawing3.xml><?xml version="1.0" encoding="utf-8"?>
<c:userShapes xmlns:c="http://schemas.openxmlformats.org/drawingml/2006/chart">
  <cdr:relSizeAnchor xmlns:cdr="http://schemas.openxmlformats.org/drawingml/2006/chartDrawing">
    <cdr:from>
      <cdr:x>0.22222</cdr:x>
      <cdr:y>0.67345</cdr:y>
    </cdr:from>
    <cdr:to>
      <cdr:x>0.30556</cdr:x>
      <cdr:y>0.82497</cdr:y>
    </cdr:to>
    <cdr:sp macro="" textlink="">
      <cdr:nvSpPr>
        <cdr:cNvPr id="2" name="Rectangle 1"/>
        <cdr:cNvSpPr/>
      </cdr:nvSpPr>
      <cdr:spPr>
        <a:xfrm xmlns:a="http://schemas.openxmlformats.org/drawingml/2006/main">
          <a:off x="1828800" y="3048000"/>
          <a:ext cx="685800" cy="685800"/>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dr:relSizeAnchor xmlns:cdr="http://schemas.openxmlformats.org/drawingml/2006/chartDrawing">
    <cdr:from>
      <cdr:x>0.5</cdr:x>
      <cdr:y>0.35356</cdr:y>
    </cdr:from>
    <cdr:to>
      <cdr:x>0.58333</cdr:x>
      <cdr:y>0.82497</cdr:y>
    </cdr:to>
    <cdr:sp macro="" textlink="">
      <cdr:nvSpPr>
        <cdr:cNvPr id="3" name="Rectangle 2"/>
        <cdr:cNvSpPr/>
      </cdr:nvSpPr>
      <cdr:spPr>
        <a:xfrm xmlns:a="http://schemas.openxmlformats.org/drawingml/2006/main">
          <a:off x="4114800" y="1600200"/>
          <a:ext cx="685800" cy="2133600"/>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dirty="0"/>
        </a:p>
      </cdr:txBody>
    </cdr:sp>
  </cdr:relSizeAnchor>
  <cdr:relSizeAnchor xmlns:cdr="http://schemas.openxmlformats.org/drawingml/2006/chartDrawing">
    <cdr:from>
      <cdr:x>0.40741</cdr:x>
      <cdr:y>0.45458</cdr:y>
    </cdr:from>
    <cdr:to>
      <cdr:x>0.49074</cdr:x>
      <cdr:y>0.82497</cdr:y>
    </cdr:to>
    <cdr:sp macro="" textlink="">
      <cdr:nvSpPr>
        <cdr:cNvPr id="4" name="Rectangle 3"/>
        <cdr:cNvSpPr/>
      </cdr:nvSpPr>
      <cdr:spPr>
        <a:xfrm xmlns:a="http://schemas.openxmlformats.org/drawingml/2006/main">
          <a:off x="3352800" y="2057400"/>
          <a:ext cx="685800" cy="1676400"/>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dirty="0"/>
        </a:p>
      </cdr:txBody>
    </cdr:sp>
  </cdr:relSizeAnchor>
  <cdr:relSizeAnchor xmlns:cdr="http://schemas.openxmlformats.org/drawingml/2006/chartDrawing">
    <cdr:from>
      <cdr:x>0.31481</cdr:x>
      <cdr:y>0.57243</cdr:y>
    </cdr:from>
    <cdr:to>
      <cdr:x>0.39815</cdr:x>
      <cdr:y>0.82497</cdr:y>
    </cdr:to>
    <cdr:sp macro="" textlink="">
      <cdr:nvSpPr>
        <cdr:cNvPr id="5" name="Rectangle 4"/>
        <cdr:cNvSpPr/>
      </cdr:nvSpPr>
      <cdr:spPr>
        <a:xfrm xmlns:a="http://schemas.openxmlformats.org/drawingml/2006/main">
          <a:off x="2590800" y="2590800"/>
          <a:ext cx="685800" cy="1143000"/>
        </a:xfrm>
        <a:prstGeom xmlns:a="http://schemas.openxmlformats.org/drawingml/2006/main" prst="rect">
          <a:avLst/>
        </a:prstGeom>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endParaRPr lang="en-US" dirty="0"/>
        </a:p>
      </cdr:txBody>
    </cdr:sp>
  </cdr:relSizeAnchor>
  <cdr:relSizeAnchor xmlns:cdr="http://schemas.openxmlformats.org/drawingml/2006/chartDrawing">
    <cdr:from>
      <cdr:x>0.22222</cdr:x>
      <cdr:y>0.06734</cdr:y>
    </cdr:from>
    <cdr:to>
      <cdr:x>0.22222</cdr:x>
      <cdr:y>0.82497</cdr:y>
    </cdr:to>
    <cdr:cxnSp macro="">
      <cdr:nvCxnSpPr>
        <cdr:cNvPr id="9" name="Straight Connector 8"/>
        <cdr:cNvCxnSpPr/>
      </cdr:nvCxnSpPr>
      <cdr:spPr>
        <a:xfrm xmlns:a="http://schemas.openxmlformats.org/drawingml/2006/main">
          <a:off x="1828800" y="304800"/>
          <a:ext cx="0" cy="3429000"/>
        </a:xfrm>
        <a:prstGeom xmlns:a="http://schemas.openxmlformats.org/drawingml/2006/main" prst="line">
          <a:avLst/>
        </a:prstGeom>
        <a:ln xmlns:a="http://schemas.openxmlformats.org/drawingml/2006/main" w="38100"/>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0.22222</cdr:x>
      <cdr:y>0.82497</cdr:y>
    </cdr:from>
    <cdr:to>
      <cdr:x>0.76852</cdr:x>
      <cdr:y>0.82497</cdr:y>
    </cdr:to>
    <cdr:cxnSp macro="">
      <cdr:nvCxnSpPr>
        <cdr:cNvPr id="11" name="Straight Connector 10"/>
        <cdr:cNvCxnSpPr/>
      </cdr:nvCxnSpPr>
      <cdr:spPr>
        <a:xfrm xmlns:a="http://schemas.openxmlformats.org/drawingml/2006/main" flipH="1">
          <a:off x="1828800" y="3733800"/>
          <a:ext cx="4495800" cy="0"/>
        </a:xfrm>
        <a:prstGeom xmlns:a="http://schemas.openxmlformats.org/drawingml/2006/main" prst="line">
          <a:avLst/>
        </a:prstGeom>
        <a:ln xmlns:a="http://schemas.openxmlformats.org/drawingml/2006/main" w="38100"/>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0.72222</cdr:x>
      <cdr:y>0.57243</cdr:y>
    </cdr:from>
    <cdr:to>
      <cdr:x>0.83333</cdr:x>
      <cdr:y>0.77447</cdr:y>
    </cdr:to>
    <cdr:sp macro="" textlink="">
      <cdr:nvSpPr>
        <cdr:cNvPr id="6" name="TextBox 5"/>
        <cdr:cNvSpPr txBox="1"/>
      </cdr:nvSpPr>
      <cdr:spPr>
        <a:xfrm xmlns:a="http://schemas.openxmlformats.org/drawingml/2006/main">
          <a:off x="5943600" y="25908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drawings/drawing4.xml><?xml version="1.0" encoding="utf-8"?>
<c:userShapes xmlns:c="http://schemas.openxmlformats.org/drawingml/2006/chart">
  <cdr:relSizeAnchor xmlns:cdr="http://schemas.openxmlformats.org/drawingml/2006/chartDrawing">
    <cdr:from>
      <cdr:x>0.22222</cdr:x>
      <cdr:y>0.06734</cdr:y>
    </cdr:from>
    <cdr:to>
      <cdr:x>0.22222</cdr:x>
      <cdr:y>0.82497</cdr:y>
    </cdr:to>
    <cdr:cxnSp macro="">
      <cdr:nvCxnSpPr>
        <cdr:cNvPr id="9" name="Straight Connector 8"/>
        <cdr:cNvCxnSpPr/>
      </cdr:nvCxnSpPr>
      <cdr:spPr>
        <a:xfrm xmlns:a="http://schemas.openxmlformats.org/drawingml/2006/main">
          <a:off x="1828800" y="304800"/>
          <a:ext cx="0" cy="3429000"/>
        </a:xfrm>
        <a:prstGeom xmlns:a="http://schemas.openxmlformats.org/drawingml/2006/main" prst="line">
          <a:avLst/>
        </a:prstGeom>
        <a:ln xmlns:a="http://schemas.openxmlformats.org/drawingml/2006/main" w="38100"/>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dr:relSizeAnchor xmlns:cdr="http://schemas.openxmlformats.org/drawingml/2006/chartDrawing">
    <cdr:from>
      <cdr:x>0.72222</cdr:x>
      <cdr:y>0.57243</cdr:y>
    </cdr:from>
    <cdr:to>
      <cdr:x>0.83333</cdr:x>
      <cdr:y>0.77447</cdr:y>
    </cdr:to>
    <cdr:sp macro="" textlink="">
      <cdr:nvSpPr>
        <cdr:cNvPr id="6" name="TextBox 5"/>
        <cdr:cNvSpPr txBox="1"/>
      </cdr:nvSpPr>
      <cdr:spPr>
        <a:xfrm xmlns:a="http://schemas.openxmlformats.org/drawingml/2006/main">
          <a:off x="5943600" y="25908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0.22222</cdr:x>
      <cdr:y>0.82497</cdr:y>
    </cdr:from>
    <cdr:to>
      <cdr:x>0.76852</cdr:x>
      <cdr:y>0.82497</cdr:y>
    </cdr:to>
    <cdr:cxnSp macro="">
      <cdr:nvCxnSpPr>
        <cdr:cNvPr id="11" name="Straight Connector 10"/>
        <cdr:cNvCxnSpPr/>
      </cdr:nvCxnSpPr>
      <cdr:spPr>
        <a:xfrm xmlns:a="http://schemas.openxmlformats.org/drawingml/2006/main" flipH="1">
          <a:off x="1828800" y="3733800"/>
          <a:ext cx="4495800" cy="0"/>
        </a:xfrm>
        <a:prstGeom xmlns:a="http://schemas.openxmlformats.org/drawingml/2006/main" prst="line">
          <a:avLst/>
        </a:prstGeom>
        <a:ln xmlns:a="http://schemas.openxmlformats.org/drawingml/2006/main" w="38100"/>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B598B7-5F57-4FA5-B722-988183328F94}" type="datetimeFigureOut">
              <a:rPr lang="en-US" smtClean="0"/>
              <a:pPr/>
              <a:t>10/18/2010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FB86EE-2C04-47EC-85D8-C6CE09D93976}" type="slidenum">
              <a:rPr lang="en-US" smtClean="0"/>
              <a:pPr/>
              <a:t>‹#›</a:t>
            </a:fld>
            <a:endParaRPr lang="en-US" dirty="0"/>
          </a:p>
        </p:txBody>
      </p:sp>
    </p:spTree>
    <p:extLst>
      <p:ext uri="{BB962C8B-B14F-4D97-AF65-F5344CB8AC3E}">
        <p14:creationId xmlns:p14="http://schemas.microsoft.com/office/powerpoint/2010/main" val="34385550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1FB86EE-2C04-47EC-85D8-C6CE09D93976}" type="slidenum">
              <a:rPr lang="en-US" smtClean="0"/>
              <a:pPr/>
              <a:t>11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FB86EE-2C04-47EC-85D8-C6CE09D93976}" type="slidenum">
              <a:rPr lang="en-US" smtClean="0"/>
              <a:pPr/>
              <a:t>29</a:t>
            </a:fld>
            <a:endParaRPr lang="en-US" dirty="0"/>
          </a:p>
        </p:txBody>
      </p:sp>
    </p:spTree>
    <p:extLst>
      <p:ext uri="{BB962C8B-B14F-4D97-AF65-F5344CB8AC3E}">
        <p14:creationId xmlns:p14="http://schemas.microsoft.com/office/powerpoint/2010/main" val="4705894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FB86EE-2C04-47EC-85D8-C6CE09D93976}" type="slidenum">
              <a:rPr lang="en-US" smtClean="0"/>
              <a:pPr/>
              <a:t>30</a:t>
            </a:fld>
            <a:endParaRPr lang="en-US" dirty="0"/>
          </a:p>
        </p:txBody>
      </p:sp>
    </p:spTree>
    <p:extLst>
      <p:ext uri="{BB962C8B-B14F-4D97-AF65-F5344CB8AC3E}">
        <p14:creationId xmlns:p14="http://schemas.microsoft.com/office/powerpoint/2010/main" val="470589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1FB86EE-2C04-47EC-85D8-C6CE09D93976}" type="slidenum">
              <a:rPr lang="en-US" smtClean="0"/>
              <a:pPr/>
              <a:t>12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1FB86EE-2C04-47EC-85D8-C6CE09D93976}" type="slidenum">
              <a:rPr lang="en-US" smtClean="0"/>
              <a:pPr/>
              <a:t>13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1FB86EE-2C04-47EC-85D8-C6CE09D93976}" type="slidenum">
              <a:rPr lang="en-US" smtClean="0"/>
              <a:pPr/>
              <a:t>14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1FB86EE-2C04-47EC-85D8-C6CE09D93976}" type="slidenum">
              <a:rPr lang="en-US" smtClean="0"/>
              <a:pPr/>
              <a:t>15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1FB86EE-2C04-47EC-85D8-C6CE09D93976}" type="slidenum">
              <a:rPr lang="en-US" smtClean="0"/>
              <a:pPr/>
              <a:t>16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1FB86EE-2C04-47EC-85D8-C6CE09D93976}" type="slidenum">
              <a:rPr lang="en-US" smtClean="0"/>
              <a:pPr/>
              <a:t>17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1FB86EE-2C04-47EC-85D8-C6CE09D93976}" type="slidenum">
              <a:rPr lang="en-US" smtClean="0"/>
              <a:pPr/>
              <a:t>18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1FB86EE-2C04-47EC-85D8-C6CE09D93976}" type="slidenum">
              <a:rPr lang="en-US" smtClean="0"/>
              <a:pPr/>
              <a:t>19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CBCDA-C2F5-459A-B4C3-FA6C34A4A238}" type="datetimeFigureOut">
              <a:rPr lang="en-US" smtClean="0"/>
              <a:pPr/>
              <a:t>10/18/2010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88D8D1-915C-4D32-9294-9A48F621460C}" type="slidenum">
              <a:rPr lang="en-US" smtClean="0"/>
              <a:pPr/>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81800" y="1562100"/>
            <a:ext cx="4038600" cy="807720"/>
          </a:xfrm>
          <a:prstGeom prst="rect">
            <a:avLst/>
          </a:prstGeom>
          <a:scene3d>
            <a:camera prst="orthographicFront">
              <a:rot lat="0" lon="0" rev="5400000"/>
            </a:camera>
            <a:lightRig rig="threePt" dir="t"/>
          </a:scene3d>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CBCDA-C2F5-459A-B4C3-FA6C34A4A238}" type="datetimeFigureOut">
              <a:rPr lang="en-US" smtClean="0"/>
              <a:pPr/>
              <a:t>10/18/2010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88D8D1-915C-4D32-9294-9A48F621460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CBCDA-C2F5-459A-B4C3-FA6C34A4A238}" type="datetimeFigureOut">
              <a:rPr lang="en-US" smtClean="0"/>
              <a:pPr/>
              <a:t>10/18/2010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88D8D1-915C-4D32-9294-9A48F621460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CBCDA-C2F5-459A-B4C3-FA6C34A4A238}" type="datetimeFigureOut">
              <a:rPr lang="en-US" smtClean="0"/>
              <a:pPr/>
              <a:t>10/18/2010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88D8D1-915C-4D32-9294-9A48F621460C}" type="slidenum">
              <a:rPr lang="en-US" smtClean="0"/>
              <a:pPr/>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81800" y="1562100"/>
            <a:ext cx="4038600" cy="807720"/>
          </a:xfrm>
          <a:prstGeom prst="rect">
            <a:avLst/>
          </a:prstGeom>
          <a:scene3d>
            <a:camera prst="orthographicFront">
              <a:rot lat="0" lon="0" rev="5400000"/>
            </a:camera>
            <a:lightRig rig="threePt" dir="t"/>
          </a:scene3d>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CBCDA-C2F5-459A-B4C3-FA6C34A4A238}" type="datetimeFigureOut">
              <a:rPr lang="en-US" smtClean="0"/>
              <a:pPr/>
              <a:t>10/18/2010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88D8D1-915C-4D32-9294-9A48F621460C}" type="slidenum">
              <a:rPr lang="en-US" smtClean="0"/>
              <a:pPr/>
              <a:t>‹#›</a:t>
            </a:fld>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81800" y="1562100"/>
            <a:ext cx="4038600" cy="807720"/>
          </a:xfrm>
          <a:prstGeom prst="rect">
            <a:avLst/>
          </a:prstGeom>
          <a:scene3d>
            <a:camera prst="orthographicFront">
              <a:rot lat="0" lon="0" rev="5400000"/>
            </a:camera>
            <a:lightRig rig="threePt" dir="t"/>
          </a:scene3d>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CBCDA-C2F5-459A-B4C3-FA6C34A4A238}" type="datetimeFigureOut">
              <a:rPr lang="en-US" smtClean="0"/>
              <a:pPr/>
              <a:t>10/18/2010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88D8D1-915C-4D32-9294-9A48F621460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CBCDA-C2F5-459A-B4C3-FA6C34A4A238}" type="datetimeFigureOut">
              <a:rPr lang="en-US" smtClean="0"/>
              <a:pPr/>
              <a:t>10/18/2010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88D8D1-915C-4D32-9294-9A48F621460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CBCDA-C2F5-459A-B4C3-FA6C34A4A238}" type="datetimeFigureOut">
              <a:rPr lang="en-US" smtClean="0"/>
              <a:pPr/>
              <a:t>10/18/2010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88D8D1-915C-4D32-9294-9A48F621460C}" type="slidenum">
              <a:rPr lang="en-US" smtClean="0"/>
              <a:pPr/>
              <a:t>‹#›</a:t>
            </a:fld>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81800" y="1562100"/>
            <a:ext cx="4038600" cy="807720"/>
          </a:xfrm>
          <a:prstGeom prst="rect">
            <a:avLst/>
          </a:prstGeom>
          <a:scene3d>
            <a:camera prst="orthographicFront">
              <a:rot lat="0" lon="0" rev="5400000"/>
            </a:camera>
            <a:lightRig rig="threePt" dir="t"/>
          </a:scene3d>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CBCDA-C2F5-459A-B4C3-FA6C34A4A238}" type="datetimeFigureOut">
              <a:rPr lang="en-US" smtClean="0"/>
              <a:pPr/>
              <a:t>10/18/2010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88D8D1-915C-4D32-9294-9A48F621460C}" type="slidenum">
              <a:rPr lang="en-US" smtClean="0"/>
              <a:pPr/>
              <a:t>‹#›</a:t>
            </a:fld>
            <a:endParaRPr lang="en-US" dirty="0"/>
          </a:p>
        </p:txBody>
      </p:sp>
      <p:pic>
        <p:nvPicPr>
          <p:cNvPr id="5" name="Picture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81800" y="1562100"/>
            <a:ext cx="4038600" cy="807720"/>
          </a:xfrm>
          <a:prstGeom prst="rect">
            <a:avLst/>
          </a:prstGeom>
          <a:scene3d>
            <a:camera prst="orthographicFront">
              <a:rot lat="0" lon="0" rev="5400000"/>
            </a:camera>
            <a:lightRig rig="threePt" dir="t"/>
          </a:scene3d>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CBCDA-C2F5-459A-B4C3-FA6C34A4A238}" type="datetimeFigureOut">
              <a:rPr lang="en-US" smtClean="0"/>
              <a:pPr/>
              <a:t>10/18/2010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88D8D1-915C-4D32-9294-9A48F621460C}" type="slidenum">
              <a:rPr lang="en-US" smtClean="0"/>
              <a:pPr/>
              <a:t>‹#›</a:t>
            </a:fld>
            <a:endParaRPr lang="en-US"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CBCDA-C2F5-459A-B4C3-FA6C34A4A238}" type="datetimeFigureOut">
              <a:rPr lang="en-US" smtClean="0"/>
              <a:pPr/>
              <a:t>10/18/2010</a:t>
            </a:fld>
            <a:endParaRPr lang="en-US" dirty="0"/>
          </a:p>
        </p:txBody>
      </p:sp>
      <p:sp>
        <p:nvSpPr>
          <p:cNvPr id="9" name="Slide Number Placeholder 8"/>
          <p:cNvSpPr>
            <a:spLocks noGrp="1"/>
          </p:cNvSpPr>
          <p:nvPr>
            <p:ph type="sldNum" sz="quarter" idx="11"/>
          </p:nvPr>
        </p:nvSpPr>
        <p:spPr/>
        <p:txBody>
          <a:bodyPr/>
          <a:lstStyle/>
          <a:p>
            <a:fld id="{2388D8D1-915C-4D32-9294-9A48F621460C}" type="slidenum">
              <a:rPr lang="en-US" smtClean="0"/>
              <a:pPr/>
              <a:t>‹#›</a:t>
            </a:fld>
            <a:endParaRPr lang="en-US" dirty="0"/>
          </a:p>
        </p:txBody>
      </p:sp>
      <p:sp>
        <p:nvSpPr>
          <p:cNvPr id="10" name="Footer Placeholder 9"/>
          <p:cNvSpPr>
            <a:spLocks noGrp="1"/>
          </p:cNvSpPr>
          <p:nvPr>
            <p:ph type="ftr" sz="quarter" idx="12"/>
          </p:nvPr>
        </p:nvSpPr>
        <p:spPr/>
        <p:txBody>
          <a:bodyPr/>
          <a:lstStyle/>
          <a:p>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81800" y="1562100"/>
            <a:ext cx="4038600" cy="807720"/>
          </a:xfrm>
          <a:prstGeom prst="rect">
            <a:avLst/>
          </a:prstGeom>
          <a:scene3d>
            <a:camera prst="orthographicFront">
              <a:rot lat="0" lon="0" rev="5400000"/>
            </a:camera>
            <a:lightRig rig="threePt" dir="t"/>
          </a:scene3d>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388D8D1-915C-4D32-9294-9A48F621460C}" type="slidenum">
              <a:rPr lang="en-US" smtClean="0"/>
              <a:pPr/>
              <a:t>‹#›</a:t>
            </a:fld>
            <a:endParaRPr lang="en-US"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CBCDA-C2F5-459A-B4C3-FA6C34A4A238}" type="datetimeFigureOut">
              <a:rPr lang="en-US" smtClean="0"/>
              <a:pPr/>
              <a:t>10/18/2010</a:t>
            </a:fld>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2.gif"/><Relationship Id="rId7" Type="http://schemas.openxmlformats.org/officeDocument/2006/relationships/image" Target="../media/image16.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gif"/></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image" Target="../media/image22.jpeg"/><Relationship Id="rId3" Type="http://schemas.openxmlformats.org/officeDocument/2006/relationships/image" Target="../media/image18.png"/><Relationship Id="rId7" Type="http://schemas.openxmlformats.org/officeDocument/2006/relationships/image" Target="../media/image21.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0.png"/><Relationship Id="rId5" Type="http://schemas.openxmlformats.org/officeDocument/2006/relationships/image" Target="../media/image6.jpeg"/><Relationship Id="rId4" Type="http://schemas.openxmlformats.org/officeDocument/2006/relationships/image" Target="../media/image1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image" Target="../media/image24.png"/><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s>
</file>

<file path=ppt/slides/_rels/slide26.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Cloud Computing</a:t>
            </a:r>
            <a:endParaRPr lang="en-US" dirty="0"/>
          </a:p>
        </p:txBody>
      </p:sp>
      <p:sp>
        <p:nvSpPr>
          <p:cNvPr id="3" name="Subtitle 2"/>
          <p:cNvSpPr>
            <a:spLocks noGrp="1"/>
          </p:cNvSpPr>
          <p:nvPr>
            <p:ph type="subTitle" idx="1"/>
          </p:nvPr>
        </p:nvSpPr>
        <p:spPr/>
        <p:txBody>
          <a:bodyPr/>
          <a:lstStyle/>
          <a:p>
            <a:r>
              <a:rPr lang="en-US" dirty="0" smtClean="0"/>
              <a:t>An In-Depth Discussion</a:t>
            </a:r>
            <a:endParaRPr lang="en-US" dirty="0"/>
          </a:p>
        </p:txBody>
      </p:sp>
    </p:spTree>
    <p:extLst>
      <p:ext uri="{BB962C8B-B14F-4D97-AF65-F5344CB8AC3E}">
        <p14:creationId xmlns:p14="http://schemas.microsoft.com/office/powerpoint/2010/main" val="381393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61"/>
          <p:cNvSpPr/>
          <p:nvPr/>
        </p:nvSpPr>
        <p:spPr>
          <a:xfrm>
            <a:off x="2297113" y="4886325"/>
            <a:ext cx="71437" cy="4476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3" name="Rectangle 62"/>
          <p:cNvSpPr/>
          <p:nvPr/>
        </p:nvSpPr>
        <p:spPr>
          <a:xfrm>
            <a:off x="2438400" y="4267200"/>
            <a:ext cx="69850" cy="10731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4" name="Rectangle 63"/>
          <p:cNvSpPr/>
          <p:nvPr/>
        </p:nvSpPr>
        <p:spPr>
          <a:xfrm>
            <a:off x="2593975" y="4038600"/>
            <a:ext cx="73025" cy="12922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9" name="Rectangle 68"/>
          <p:cNvSpPr/>
          <p:nvPr/>
        </p:nvSpPr>
        <p:spPr>
          <a:xfrm>
            <a:off x="2733675" y="4114800"/>
            <a:ext cx="71438" cy="12287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0" name="Rectangle 69"/>
          <p:cNvSpPr/>
          <p:nvPr/>
        </p:nvSpPr>
        <p:spPr>
          <a:xfrm>
            <a:off x="2874963" y="4276725"/>
            <a:ext cx="71437"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1" name="Rectangle 70"/>
          <p:cNvSpPr/>
          <p:nvPr/>
        </p:nvSpPr>
        <p:spPr>
          <a:xfrm>
            <a:off x="3030538" y="4495800"/>
            <a:ext cx="73025" cy="8445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2" name="Rectangle 71"/>
          <p:cNvSpPr/>
          <p:nvPr/>
        </p:nvSpPr>
        <p:spPr>
          <a:xfrm>
            <a:off x="3173413" y="4714875"/>
            <a:ext cx="71437" cy="6048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3" name="Rectangle 72"/>
          <p:cNvSpPr/>
          <p:nvPr/>
        </p:nvSpPr>
        <p:spPr>
          <a:xfrm>
            <a:off x="3314700" y="4684713"/>
            <a:ext cx="71438" cy="6429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4" name="Rectangle 73"/>
          <p:cNvSpPr/>
          <p:nvPr/>
        </p:nvSpPr>
        <p:spPr>
          <a:xfrm>
            <a:off x="3470275" y="3887788"/>
            <a:ext cx="73025" cy="14303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5" name="Rectangle 74"/>
          <p:cNvSpPr/>
          <p:nvPr/>
        </p:nvSpPr>
        <p:spPr>
          <a:xfrm>
            <a:off x="3609975" y="3581400"/>
            <a:ext cx="71438" cy="17478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6" name="Rectangle 75"/>
          <p:cNvSpPr/>
          <p:nvPr/>
        </p:nvSpPr>
        <p:spPr>
          <a:xfrm>
            <a:off x="3751263" y="3763963"/>
            <a:ext cx="71437" cy="157321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7" name="Rectangle 76"/>
          <p:cNvSpPr/>
          <p:nvPr/>
        </p:nvSpPr>
        <p:spPr>
          <a:xfrm>
            <a:off x="3908425" y="4038600"/>
            <a:ext cx="71438" cy="1289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8" name="Rectangle 77"/>
          <p:cNvSpPr/>
          <p:nvPr/>
        </p:nvSpPr>
        <p:spPr>
          <a:xfrm>
            <a:off x="4051300" y="4343400"/>
            <a:ext cx="6985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9" name="Rectangle 78"/>
          <p:cNvSpPr/>
          <p:nvPr/>
        </p:nvSpPr>
        <p:spPr>
          <a:xfrm>
            <a:off x="4192588" y="4551363"/>
            <a:ext cx="69850" cy="7905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0" name="Rectangle 79"/>
          <p:cNvSpPr/>
          <p:nvPr/>
        </p:nvSpPr>
        <p:spPr>
          <a:xfrm>
            <a:off x="4348163" y="4456113"/>
            <a:ext cx="73025" cy="876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1" name="Rectangle 80"/>
          <p:cNvSpPr/>
          <p:nvPr/>
        </p:nvSpPr>
        <p:spPr>
          <a:xfrm>
            <a:off x="4487863" y="3581400"/>
            <a:ext cx="71437" cy="1746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2" name="Rectangle 81"/>
          <p:cNvSpPr/>
          <p:nvPr/>
        </p:nvSpPr>
        <p:spPr>
          <a:xfrm>
            <a:off x="4629150" y="2590800"/>
            <a:ext cx="69850" cy="27527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3" name="Rectangle 82"/>
          <p:cNvSpPr/>
          <p:nvPr/>
        </p:nvSpPr>
        <p:spPr>
          <a:xfrm>
            <a:off x="4784725" y="2466975"/>
            <a:ext cx="73025" cy="28749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4" name="Rectangle 83"/>
          <p:cNvSpPr/>
          <p:nvPr/>
        </p:nvSpPr>
        <p:spPr>
          <a:xfrm>
            <a:off x="4927600" y="2667000"/>
            <a:ext cx="71438" cy="2654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5" name="Rectangle 84"/>
          <p:cNvSpPr/>
          <p:nvPr/>
        </p:nvSpPr>
        <p:spPr>
          <a:xfrm>
            <a:off x="5068888" y="2895600"/>
            <a:ext cx="69850" cy="24320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6" name="Rectangle 85"/>
          <p:cNvSpPr/>
          <p:nvPr/>
        </p:nvSpPr>
        <p:spPr>
          <a:xfrm>
            <a:off x="5224463" y="3200400"/>
            <a:ext cx="73025" cy="21177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7" name="Rectangle 86"/>
          <p:cNvSpPr/>
          <p:nvPr/>
        </p:nvSpPr>
        <p:spPr>
          <a:xfrm>
            <a:off x="5364163" y="3505200"/>
            <a:ext cx="71437" cy="1825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8" name="Rectangle 87"/>
          <p:cNvSpPr/>
          <p:nvPr/>
        </p:nvSpPr>
        <p:spPr>
          <a:xfrm>
            <a:off x="5505450" y="3765550"/>
            <a:ext cx="71438" cy="15716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89" name="Rectangle 88"/>
          <p:cNvSpPr/>
          <p:nvPr/>
        </p:nvSpPr>
        <p:spPr>
          <a:xfrm>
            <a:off x="5661025" y="3962400"/>
            <a:ext cx="73025" cy="13652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2314" name="Title 1"/>
          <p:cNvSpPr>
            <a:spLocks noGrp="1"/>
          </p:cNvSpPr>
          <p:nvPr>
            <p:ph type="title"/>
          </p:nvPr>
        </p:nvSpPr>
        <p:spPr/>
        <p:txBody>
          <a:bodyPr/>
          <a:lstStyle/>
          <a:p>
            <a:r>
              <a:rPr lang="en-US" dirty="0" smtClean="0"/>
              <a:t>Utility Infrastructure Model</a:t>
            </a: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12316" name="TextBox 5"/>
          <p:cNvSpPr txBox="1">
            <a:spLocks noChangeArrowheads="1"/>
          </p:cNvSpPr>
          <p:nvPr/>
        </p:nvSpPr>
        <p:spPr bwMode="auto">
          <a:xfrm>
            <a:off x="6096000" y="3962400"/>
            <a:ext cx="1600200" cy="923925"/>
          </a:xfrm>
          <a:prstGeom prst="rect">
            <a:avLst/>
          </a:prstGeom>
          <a:noFill/>
          <a:ln w="9525">
            <a:noFill/>
            <a:miter lim="800000"/>
            <a:headEnd/>
            <a:tailEnd/>
          </a:ln>
        </p:spPr>
        <p:txBody>
          <a:bodyPr>
            <a:spAutoFit/>
          </a:bodyPr>
          <a:lstStyle/>
          <a:p>
            <a:r>
              <a:rPr lang="en-US" dirty="0">
                <a:latin typeface="Calibri" pitchFamily="34" charset="0"/>
              </a:rPr>
              <a:t>Actual Infrastructure Demand</a:t>
            </a:r>
          </a:p>
        </p:txBody>
      </p:sp>
      <p:sp>
        <p:nvSpPr>
          <p:cNvPr id="5" name="Freeform 4"/>
          <p:cNvSpPr/>
          <p:nvPr/>
        </p:nvSpPr>
        <p:spPr>
          <a:xfrm>
            <a:off x="2297113" y="2466975"/>
            <a:ext cx="3575050" cy="2595563"/>
          </a:xfrm>
          <a:custGeom>
            <a:avLst/>
            <a:gdLst>
              <a:gd name="connsiteX0" fmla="*/ 0 w 3202824"/>
              <a:gd name="connsiteY0" fmla="*/ 2594921 h 2594921"/>
              <a:gd name="connsiteX1" fmla="*/ 347623 w 3202824"/>
              <a:gd name="connsiteY1" fmla="*/ 1582279 h 2594921"/>
              <a:gd name="connsiteX2" fmla="*/ 1027755 w 3202824"/>
              <a:gd name="connsiteY2" fmla="*/ 2277526 h 2594921"/>
              <a:gd name="connsiteX3" fmla="*/ 1299808 w 3202824"/>
              <a:gd name="connsiteY3" fmla="*/ 1136415 h 2594921"/>
              <a:gd name="connsiteX4" fmla="*/ 2070624 w 3202824"/>
              <a:gd name="connsiteY4" fmla="*/ 2073486 h 2594921"/>
              <a:gd name="connsiteX5" fmla="*/ 2418247 w 3202824"/>
              <a:gd name="connsiteY5" fmla="*/ 17975 h 2594921"/>
              <a:gd name="connsiteX6" fmla="*/ 3136165 w 3202824"/>
              <a:gd name="connsiteY6" fmla="*/ 1068402 h 2594921"/>
              <a:gd name="connsiteX7" fmla="*/ 3128608 w 3202824"/>
              <a:gd name="connsiteY7" fmla="*/ 1000388 h 2594921"/>
              <a:gd name="connsiteX0" fmla="*/ 0 w 3323852"/>
              <a:gd name="connsiteY0" fmla="*/ 2595582 h 2595582"/>
              <a:gd name="connsiteX1" fmla="*/ 347623 w 3323852"/>
              <a:gd name="connsiteY1" fmla="*/ 1582940 h 2595582"/>
              <a:gd name="connsiteX2" fmla="*/ 1027755 w 3323852"/>
              <a:gd name="connsiteY2" fmla="*/ 2278187 h 2595582"/>
              <a:gd name="connsiteX3" fmla="*/ 1299808 w 3323852"/>
              <a:gd name="connsiteY3" fmla="*/ 1137076 h 2595582"/>
              <a:gd name="connsiteX4" fmla="*/ 2070624 w 3323852"/>
              <a:gd name="connsiteY4" fmla="*/ 2074147 h 2595582"/>
              <a:gd name="connsiteX5" fmla="*/ 2418247 w 3323852"/>
              <a:gd name="connsiteY5" fmla="*/ 18636 h 2595582"/>
              <a:gd name="connsiteX6" fmla="*/ 3136165 w 3323852"/>
              <a:gd name="connsiteY6" fmla="*/ 1069063 h 2595582"/>
              <a:gd name="connsiteX7" fmla="*/ 3302419 w 3323852"/>
              <a:gd name="connsiteY7" fmla="*/ 1257988 h 2595582"/>
              <a:gd name="connsiteX0" fmla="*/ 0 w 3575392"/>
              <a:gd name="connsiteY0" fmla="*/ 2596960 h 2596960"/>
              <a:gd name="connsiteX1" fmla="*/ 347623 w 3575392"/>
              <a:gd name="connsiteY1" fmla="*/ 1584318 h 2596960"/>
              <a:gd name="connsiteX2" fmla="*/ 1027755 w 3575392"/>
              <a:gd name="connsiteY2" fmla="*/ 2279565 h 2596960"/>
              <a:gd name="connsiteX3" fmla="*/ 1299808 w 3575392"/>
              <a:gd name="connsiteY3" fmla="*/ 1138454 h 2596960"/>
              <a:gd name="connsiteX4" fmla="*/ 2070624 w 3575392"/>
              <a:gd name="connsiteY4" fmla="*/ 2075525 h 2596960"/>
              <a:gd name="connsiteX5" fmla="*/ 2418247 w 3575392"/>
              <a:gd name="connsiteY5" fmla="*/ 20014 h 2596960"/>
              <a:gd name="connsiteX6" fmla="*/ 3136165 w 3575392"/>
              <a:gd name="connsiteY6" fmla="*/ 1070441 h 2596960"/>
              <a:gd name="connsiteX7" fmla="*/ 3566915 w 3575392"/>
              <a:gd name="connsiteY7" fmla="*/ 1743016 h 259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75392" h="2596960">
                <a:moveTo>
                  <a:pt x="0" y="2596960"/>
                </a:moveTo>
                <a:cubicBezTo>
                  <a:pt x="88165" y="2117088"/>
                  <a:pt x="176330" y="1637217"/>
                  <a:pt x="347623" y="1584318"/>
                </a:cubicBezTo>
                <a:cubicBezTo>
                  <a:pt x="518916" y="1531419"/>
                  <a:pt x="869058" y="2353876"/>
                  <a:pt x="1027755" y="2279565"/>
                </a:cubicBezTo>
                <a:cubicBezTo>
                  <a:pt x="1186452" y="2205254"/>
                  <a:pt x="1125997" y="1172461"/>
                  <a:pt x="1299808" y="1138454"/>
                </a:cubicBezTo>
                <a:cubicBezTo>
                  <a:pt x="1473619" y="1104447"/>
                  <a:pt x="1884218" y="2261932"/>
                  <a:pt x="2070624" y="2075525"/>
                </a:cubicBezTo>
                <a:cubicBezTo>
                  <a:pt x="2257030" y="1889118"/>
                  <a:pt x="2240657" y="187528"/>
                  <a:pt x="2418247" y="20014"/>
                </a:cubicBezTo>
                <a:cubicBezTo>
                  <a:pt x="2595837" y="-147500"/>
                  <a:pt x="2944720" y="783274"/>
                  <a:pt x="3136165" y="1070441"/>
                </a:cubicBezTo>
                <a:cubicBezTo>
                  <a:pt x="3327610" y="1357608"/>
                  <a:pt x="3629890" y="1858890"/>
                  <a:pt x="3566915" y="1743016"/>
                </a:cubicBezTo>
              </a:path>
            </a:pathLst>
          </a:custGeom>
          <a:ln>
            <a:tailEnd type="triangle"/>
          </a:ln>
        </p:spPr>
        <p:style>
          <a:lnRef idx="2">
            <a:schemeClr val="accent2"/>
          </a:lnRef>
          <a:fillRef idx="0">
            <a:schemeClr val="accent2"/>
          </a:fillRef>
          <a:effectRef idx="1">
            <a:schemeClr val="accent2"/>
          </a:effectRef>
          <a:fontRef idx="minor">
            <a:schemeClr val="tx1"/>
          </a:fontRef>
        </p:style>
        <p:txBody>
          <a:bodyPr anchor="ctr"/>
          <a:lstStyle/>
          <a:p>
            <a:pPr algn="ctr" fontAlgn="auto">
              <a:spcBef>
                <a:spcPts val="0"/>
              </a:spcBef>
              <a:spcAft>
                <a:spcPts val="0"/>
              </a:spcAft>
              <a:defRPr/>
            </a:pPr>
            <a:endParaRPr lang="en-US" dirty="0"/>
          </a:p>
        </p:txBody>
      </p:sp>
      <p:sp>
        <p:nvSpPr>
          <p:cNvPr id="12318" name="TextBox 89"/>
          <p:cNvSpPr txBox="1">
            <a:spLocks noChangeArrowheads="1"/>
          </p:cNvSpPr>
          <p:nvPr/>
        </p:nvSpPr>
        <p:spPr bwMode="auto">
          <a:xfrm>
            <a:off x="4135438" y="5410200"/>
            <a:ext cx="649287" cy="369888"/>
          </a:xfrm>
          <a:prstGeom prst="rect">
            <a:avLst/>
          </a:prstGeom>
          <a:noFill/>
          <a:ln w="9525">
            <a:noFill/>
            <a:miter lim="800000"/>
            <a:headEnd/>
            <a:tailEnd/>
          </a:ln>
        </p:spPr>
        <p:txBody>
          <a:bodyPr wrap="none">
            <a:spAutoFit/>
          </a:bodyPr>
          <a:lstStyle/>
          <a:p>
            <a:r>
              <a:rPr lang="en-US" dirty="0">
                <a:latin typeface="Calibri" pitchFamily="34" charset="0"/>
              </a:rPr>
              <a:t>Time</a:t>
            </a:r>
          </a:p>
        </p:txBody>
      </p:sp>
      <p:sp>
        <p:nvSpPr>
          <p:cNvPr id="12319" name="TextBox 90"/>
          <p:cNvSpPr txBox="1">
            <a:spLocks noChangeArrowheads="1"/>
          </p:cNvSpPr>
          <p:nvPr/>
        </p:nvSpPr>
        <p:spPr bwMode="auto">
          <a:xfrm>
            <a:off x="1447800" y="3298825"/>
            <a:ext cx="831850" cy="369888"/>
          </a:xfrm>
          <a:prstGeom prst="rect">
            <a:avLst/>
          </a:prstGeom>
          <a:noFill/>
          <a:ln w="9525">
            <a:noFill/>
            <a:miter lim="800000"/>
            <a:headEnd/>
            <a:tailEnd/>
          </a:ln>
        </p:spPr>
        <p:txBody>
          <a:bodyPr wrap="none">
            <a:spAutoFit/>
          </a:bodyPr>
          <a:lstStyle/>
          <a:p>
            <a:r>
              <a:rPr lang="en-US" dirty="0">
                <a:latin typeface="Calibri" pitchFamily="34" charset="0"/>
              </a:rPr>
              <a:t>Capital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down)">
                                      <p:cBhvr>
                                        <p:cTn id="7" dur="3000"/>
                                        <p:tgtEl>
                                          <p:spTgt spid="62"/>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3"/>
                                        </p:tgtEl>
                                        <p:attrNameLst>
                                          <p:attrName>style.visibility</p:attrName>
                                        </p:attrNameLst>
                                      </p:cBhvr>
                                      <p:to>
                                        <p:strVal val="visible"/>
                                      </p:to>
                                    </p:set>
                                    <p:animEffect transition="in" filter="wipe(down)">
                                      <p:cBhvr>
                                        <p:cTn id="10" dur="3000"/>
                                        <p:tgtEl>
                                          <p:spTgt spid="63"/>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64"/>
                                        </p:tgtEl>
                                        <p:attrNameLst>
                                          <p:attrName>style.visibility</p:attrName>
                                        </p:attrNameLst>
                                      </p:cBhvr>
                                      <p:to>
                                        <p:strVal val="visible"/>
                                      </p:to>
                                    </p:set>
                                    <p:animEffect transition="in" filter="wipe(down)">
                                      <p:cBhvr>
                                        <p:cTn id="13" dur="3000"/>
                                        <p:tgtEl>
                                          <p:spTgt spid="64"/>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69"/>
                                        </p:tgtEl>
                                        <p:attrNameLst>
                                          <p:attrName>style.visibility</p:attrName>
                                        </p:attrNameLst>
                                      </p:cBhvr>
                                      <p:to>
                                        <p:strVal val="visible"/>
                                      </p:to>
                                    </p:set>
                                    <p:animEffect transition="in" filter="wipe(down)">
                                      <p:cBhvr>
                                        <p:cTn id="16" dur="3000"/>
                                        <p:tgtEl>
                                          <p:spTgt spid="69"/>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70"/>
                                        </p:tgtEl>
                                        <p:attrNameLst>
                                          <p:attrName>style.visibility</p:attrName>
                                        </p:attrNameLst>
                                      </p:cBhvr>
                                      <p:to>
                                        <p:strVal val="visible"/>
                                      </p:to>
                                    </p:set>
                                    <p:animEffect transition="in" filter="wipe(down)">
                                      <p:cBhvr>
                                        <p:cTn id="19" dur="3000"/>
                                        <p:tgtEl>
                                          <p:spTgt spid="70"/>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71"/>
                                        </p:tgtEl>
                                        <p:attrNameLst>
                                          <p:attrName>style.visibility</p:attrName>
                                        </p:attrNameLst>
                                      </p:cBhvr>
                                      <p:to>
                                        <p:strVal val="visible"/>
                                      </p:to>
                                    </p:set>
                                    <p:animEffect transition="in" filter="wipe(down)">
                                      <p:cBhvr>
                                        <p:cTn id="22" dur="3000"/>
                                        <p:tgtEl>
                                          <p:spTgt spid="71"/>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72"/>
                                        </p:tgtEl>
                                        <p:attrNameLst>
                                          <p:attrName>style.visibility</p:attrName>
                                        </p:attrNameLst>
                                      </p:cBhvr>
                                      <p:to>
                                        <p:strVal val="visible"/>
                                      </p:to>
                                    </p:set>
                                    <p:animEffect transition="in" filter="wipe(down)">
                                      <p:cBhvr>
                                        <p:cTn id="25" dur="3000"/>
                                        <p:tgtEl>
                                          <p:spTgt spid="72"/>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73"/>
                                        </p:tgtEl>
                                        <p:attrNameLst>
                                          <p:attrName>style.visibility</p:attrName>
                                        </p:attrNameLst>
                                      </p:cBhvr>
                                      <p:to>
                                        <p:strVal val="visible"/>
                                      </p:to>
                                    </p:set>
                                    <p:animEffect transition="in" filter="wipe(down)">
                                      <p:cBhvr>
                                        <p:cTn id="28" dur="3000"/>
                                        <p:tgtEl>
                                          <p:spTgt spid="73"/>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74"/>
                                        </p:tgtEl>
                                        <p:attrNameLst>
                                          <p:attrName>style.visibility</p:attrName>
                                        </p:attrNameLst>
                                      </p:cBhvr>
                                      <p:to>
                                        <p:strVal val="visible"/>
                                      </p:to>
                                    </p:set>
                                    <p:animEffect transition="in" filter="wipe(down)">
                                      <p:cBhvr>
                                        <p:cTn id="31" dur="3000"/>
                                        <p:tgtEl>
                                          <p:spTgt spid="74"/>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75"/>
                                        </p:tgtEl>
                                        <p:attrNameLst>
                                          <p:attrName>style.visibility</p:attrName>
                                        </p:attrNameLst>
                                      </p:cBhvr>
                                      <p:to>
                                        <p:strVal val="visible"/>
                                      </p:to>
                                    </p:set>
                                    <p:animEffect transition="in" filter="wipe(down)">
                                      <p:cBhvr>
                                        <p:cTn id="34" dur="3000"/>
                                        <p:tgtEl>
                                          <p:spTgt spid="75"/>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76"/>
                                        </p:tgtEl>
                                        <p:attrNameLst>
                                          <p:attrName>style.visibility</p:attrName>
                                        </p:attrNameLst>
                                      </p:cBhvr>
                                      <p:to>
                                        <p:strVal val="visible"/>
                                      </p:to>
                                    </p:set>
                                    <p:animEffect transition="in" filter="wipe(down)">
                                      <p:cBhvr>
                                        <p:cTn id="37" dur="3000"/>
                                        <p:tgtEl>
                                          <p:spTgt spid="76"/>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77"/>
                                        </p:tgtEl>
                                        <p:attrNameLst>
                                          <p:attrName>style.visibility</p:attrName>
                                        </p:attrNameLst>
                                      </p:cBhvr>
                                      <p:to>
                                        <p:strVal val="visible"/>
                                      </p:to>
                                    </p:set>
                                    <p:animEffect transition="in" filter="wipe(down)">
                                      <p:cBhvr>
                                        <p:cTn id="40" dur="3000"/>
                                        <p:tgtEl>
                                          <p:spTgt spid="77"/>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78"/>
                                        </p:tgtEl>
                                        <p:attrNameLst>
                                          <p:attrName>style.visibility</p:attrName>
                                        </p:attrNameLst>
                                      </p:cBhvr>
                                      <p:to>
                                        <p:strVal val="visible"/>
                                      </p:to>
                                    </p:set>
                                    <p:animEffect transition="in" filter="wipe(down)">
                                      <p:cBhvr>
                                        <p:cTn id="43" dur="3000"/>
                                        <p:tgtEl>
                                          <p:spTgt spid="78"/>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79"/>
                                        </p:tgtEl>
                                        <p:attrNameLst>
                                          <p:attrName>style.visibility</p:attrName>
                                        </p:attrNameLst>
                                      </p:cBhvr>
                                      <p:to>
                                        <p:strVal val="visible"/>
                                      </p:to>
                                    </p:set>
                                    <p:animEffect transition="in" filter="wipe(down)">
                                      <p:cBhvr>
                                        <p:cTn id="46" dur="3000"/>
                                        <p:tgtEl>
                                          <p:spTgt spid="79"/>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80"/>
                                        </p:tgtEl>
                                        <p:attrNameLst>
                                          <p:attrName>style.visibility</p:attrName>
                                        </p:attrNameLst>
                                      </p:cBhvr>
                                      <p:to>
                                        <p:strVal val="visible"/>
                                      </p:to>
                                    </p:set>
                                    <p:animEffect transition="in" filter="wipe(down)">
                                      <p:cBhvr>
                                        <p:cTn id="49" dur="3000"/>
                                        <p:tgtEl>
                                          <p:spTgt spid="80"/>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81"/>
                                        </p:tgtEl>
                                        <p:attrNameLst>
                                          <p:attrName>style.visibility</p:attrName>
                                        </p:attrNameLst>
                                      </p:cBhvr>
                                      <p:to>
                                        <p:strVal val="visible"/>
                                      </p:to>
                                    </p:set>
                                    <p:animEffect transition="in" filter="wipe(down)">
                                      <p:cBhvr>
                                        <p:cTn id="52" dur="3000"/>
                                        <p:tgtEl>
                                          <p:spTgt spid="81"/>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82"/>
                                        </p:tgtEl>
                                        <p:attrNameLst>
                                          <p:attrName>style.visibility</p:attrName>
                                        </p:attrNameLst>
                                      </p:cBhvr>
                                      <p:to>
                                        <p:strVal val="visible"/>
                                      </p:to>
                                    </p:set>
                                    <p:animEffect transition="in" filter="wipe(down)">
                                      <p:cBhvr>
                                        <p:cTn id="55" dur="3000"/>
                                        <p:tgtEl>
                                          <p:spTgt spid="82"/>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83"/>
                                        </p:tgtEl>
                                        <p:attrNameLst>
                                          <p:attrName>style.visibility</p:attrName>
                                        </p:attrNameLst>
                                      </p:cBhvr>
                                      <p:to>
                                        <p:strVal val="visible"/>
                                      </p:to>
                                    </p:set>
                                    <p:animEffect transition="in" filter="wipe(down)">
                                      <p:cBhvr>
                                        <p:cTn id="58" dur="3000"/>
                                        <p:tgtEl>
                                          <p:spTgt spid="83"/>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84"/>
                                        </p:tgtEl>
                                        <p:attrNameLst>
                                          <p:attrName>style.visibility</p:attrName>
                                        </p:attrNameLst>
                                      </p:cBhvr>
                                      <p:to>
                                        <p:strVal val="visible"/>
                                      </p:to>
                                    </p:set>
                                    <p:animEffect transition="in" filter="wipe(down)">
                                      <p:cBhvr>
                                        <p:cTn id="61" dur="3000"/>
                                        <p:tgtEl>
                                          <p:spTgt spid="84"/>
                                        </p:tgtEl>
                                      </p:cBhvr>
                                    </p:animEffect>
                                  </p:childTnLst>
                                </p:cTn>
                              </p:par>
                              <p:par>
                                <p:cTn id="62" presetID="22" presetClass="entr" presetSubtype="4" fill="hold" grpId="0" nodeType="withEffect">
                                  <p:stCondLst>
                                    <p:cond delay="0"/>
                                  </p:stCondLst>
                                  <p:childTnLst>
                                    <p:set>
                                      <p:cBhvr>
                                        <p:cTn id="63" dur="1" fill="hold">
                                          <p:stCondLst>
                                            <p:cond delay="0"/>
                                          </p:stCondLst>
                                        </p:cTn>
                                        <p:tgtEl>
                                          <p:spTgt spid="85"/>
                                        </p:tgtEl>
                                        <p:attrNameLst>
                                          <p:attrName>style.visibility</p:attrName>
                                        </p:attrNameLst>
                                      </p:cBhvr>
                                      <p:to>
                                        <p:strVal val="visible"/>
                                      </p:to>
                                    </p:set>
                                    <p:animEffect transition="in" filter="wipe(down)">
                                      <p:cBhvr>
                                        <p:cTn id="64" dur="3000"/>
                                        <p:tgtEl>
                                          <p:spTgt spid="85"/>
                                        </p:tgtEl>
                                      </p:cBhvr>
                                    </p:animEffect>
                                  </p:childTnLst>
                                </p:cTn>
                              </p:par>
                              <p:par>
                                <p:cTn id="65" presetID="22" presetClass="entr" presetSubtype="4" fill="hold" grpId="0" nodeType="withEffect">
                                  <p:stCondLst>
                                    <p:cond delay="0"/>
                                  </p:stCondLst>
                                  <p:childTnLst>
                                    <p:set>
                                      <p:cBhvr>
                                        <p:cTn id="66" dur="1" fill="hold">
                                          <p:stCondLst>
                                            <p:cond delay="0"/>
                                          </p:stCondLst>
                                        </p:cTn>
                                        <p:tgtEl>
                                          <p:spTgt spid="86"/>
                                        </p:tgtEl>
                                        <p:attrNameLst>
                                          <p:attrName>style.visibility</p:attrName>
                                        </p:attrNameLst>
                                      </p:cBhvr>
                                      <p:to>
                                        <p:strVal val="visible"/>
                                      </p:to>
                                    </p:set>
                                    <p:animEffect transition="in" filter="wipe(down)">
                                      <p:cBhvr>
                                        <p:cTn id="67" dur="3000"/>
                                        <p:tgtEl>
                                          <p:spTgt spid="86"/>
                                        </p:tgtEl>
                                      </p:cBhvr>
                                    </p:animEffect>
                                  </p:childTnLst>
                                </p:cTn>
                              </p:par>
                              <p:par>
                                <p:cTn id="68" presetID="22" presetClass="entr" presetSubtype="4" fill="hold" grpId="0" nodeType="withEffect">
                                  <p:stCondLst>
                                    <p:cond delay="0"/>
                                  </p:stCondLst>
                                  <p:childTnLst>
                                    <p:set>
                                      <p:cBhvr>
                                        <p:cTn id="69" dur="1" fill="hold">
                                          <p:stCondLst>
                                            <p:cond delay="0"/>
                                          </p:stCondLst>
                                        </p:cTn>
                                        <p:tgtEl>
                                          <p:spTgt spid="87"/>
                                        </p:tgtEl>
                                        <p:attrNameLst>
                                          <p:attrName>style.visibility</p:attrName>
                                        </p:attrNameLst>
                                      </p:cBhvr>
                                      <p:to>
                                        <p:strVal val="visible"/>
                                      </p:to>
                                    </p:set>
                                    <p:animEffect transition="in" filter="wipe(down)">
                                      <p:cBhvr>
                                        <p:cTn id="70" dur="3000"/>
                                        <p:tgtEl>
                                          <p:spTgt spid="87"/>
                                        </p:tgtEl>
                                      </p:cBhvr>
                                    </p:animEffect>
                                  </p:childTnLst>
                                </p:cTn>
                              </p:par>
                              <p:par>
                                <p:cTn id="71" presetID="22" presetClass="entr" presetSubtype="4" fill="hold" grpId="0" nodeType="withEffect">
                                  <p:stCondLst>
                                    <p:cond delay="0"/>
                                  </p:stCondLst>
                                  <p:childTnLst>
                                    <p:set>
                                      <p:cBhvr>
                                        <p:cTn id="72" dur="1" fill="hold">
                                          <p:stCondLst>
                                            <p:cond delay="0"/>
                                          </p:stCondLst>
                                        </p:cTn>
                                        <p:tgtEl>
                                          <p:spTgt spid="88"/>
                                        </p:tgtEl>
                                        <p:attrNameLst>
                                          <p:attrName>style.visibility</p:attrName>
                                        </p:attrNameLst>
                                      </p:cBhvr>
                                      <p:to>
                                        <p:strVal val="visible"/>
                                      </p:to>
                                    </p:set>
                                    <p:animEffect transition="in" filter="wipe(down)">
                                      <p:cBhvr>
                                        <p:cTn id="73" dur="3000"/>
                                        <p:tgtEl>
                                          <p:spTgt spid="88"/>
                                        </p:tgtEl>
                                      </p:cBhvr>
                                    </p:animEffect>
                                  </p:childTnLst>
                                </p:cTn>
                              </p:par>
                              <p:par>
                                <p:cTn id="74" presetID="22" presetClass="entr" presetSubtype="4" fill="hold" grpId="0" nodeType="withEffect">
                                  <p:stCondLst>
                                    <p:cond delay="0"/>
                                  </p:stCondLst>
                                  <p:childTnLst>
                                    <p:set>
                                      <p:cBhvr>
                                        <p:cTn id="75" dur="1" fill="hold">
                                          <p:stCondLst>
                                            <p:cond delay="0"/>
                                          </p:stCondLst>
                                        </p:cTn>
                                        <p:tgtEl>
                                          <p:spTgt spid="89"/>
                                        </p:tgtEl>
                                        <p:attrNameLst>
                                          <p:attrName>style.visibility</p:attrName>
                                        </p:attrNameLst>
                                      </p:cBhvr>
                                      <p:to>
                                        <p:strVal val="visible"/>
                                      </p:to>
                                    </p:set>
                                    <p:animEffect transition="in" filter="wipe(down)">
                                      <p:cBhvr>
                                        <p:cTn id="76" dur="3000"/>
                                        <p:tgtEl>
                                          <p:spTgt spid="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animBg="1"/>
      <p:bldP spid="63" grpId="0" animBg="1"/>
      <p:bldP spid="64"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Cloud Flavors?</a:t>
            </a:r>
            <a:endParaRPr lang="en-US" dirty="0"/>
          </a:p>
        </p:txBody>
      </p:sp>
      <p:sp>
        <p:nvSpPr>
          <p:cNvPr id="3" name="Content Placeholder 2"/>
          <p:cNvSpPr>
            <a:spLocks noGrp="1"/>
          </p:cNvSpPr>
          <p:nvPr>
            <p:ph idx="1"/>
          </p:nvPr>
        </p:nvSpPr>
        <p:spPr>
          <a:xfrm>
            <a:off x="457200" y="2133600"/>
            <a:ext cx="7620000" cy="4267200"/>
          </a:xfrm>
        </p:spPr>
        <p:txBody>
          <a:bodyPr/>
          <a:lstStyle/>
          <a:p>
            <a:r>
              <a:rPr lang="en-US" sz="3200" dirty="0" smtClean="0"/>
              <a:t>SaaS – Software as a Service</a:t>
            </a:r>
            <a:endParaRPr lang="en-US" sz="3000" dirty="0" smtClean="0"/>
          </a:p>
          <a:p>
            <a:r>
              <a:rPr lang="en-US" sz="3200" dirty="0" smtClean="0"/>
              <a:t>IaaS – Infrastructure as a Service</a:t>
            </a:r>
          </a:p>
          <a:p>
            <a:r>
              <a:rPr lang="en-US" sz="3200" dirty="0" smtClean="0"/>
              <a:t>PaaS – Platform as a Service</a:t>
            </a:r>
          </a:p>
          <a:p>
            <a:r>
              <a:rPr lang="en-US" sz="3200" dirty="0" smtClean="0"/>
              <a:t>DaaS – Desktop as  a Service</a:t>
            </a:r>
          </a:p>
          <a:p>
            <a:endParaRPr lang="en-US" sz="3200" dirty="0" smtClean="0"/>
          </a:p>
          <a:p>
            <a:endParaRPr lang="en-US" dirty="0"/>
          </a:p>
        </p:txBody>
      </p:sp>
    </p:spTree>
    <p:extLst>
      <p:ext uri="{BB962C8B-B14F-4D97-AF65-F5344CB8AC3E}">
        <p14:creationId xmlns:p14="http://schemas.microsoft.com/office/powerpoint/2010/main" val="8446520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What is Software as a Service? (SaaS)</a:t>
            </a:r>
            <a:endParaRPr lang="en-US" sz="4000" dirty="0"/>
          </a:p>
        </p:txBody>
      </p:sp>
      <p:sp>
        <p:nvSpPr>
          <p:cNvPr id="3" name="Content Placeholder 2"/>
          <p:cNvSpPr>
            <a:spLocks noGrp="1"/>
          </p:cNvSpPr>
          <p:nvPr>
            <p:ph idx="1"/>
          </p:nvPr>
        </p:nvSpPr>
        <p:spPr>
          <a:xfrm>
            <a:off x="457200" y="2133600"/>
            <a:ext cx="7620000" cy="4267200"/>
          </a:xfrm>
        </p:spPr>
        <p:txBody>
          <a:bodyPr/>
          <a:lstStyle/>
          <a:p>
            <a:r>
              <a:rPr lang="en-US" sz="3200" dirty="0" smtClean="0"/>
              <a:t>SaaS is a software delivery methodology that provides  licensed multi-tenant access to software and its functions remotely as a Web-based service. </a:t>
            </a:r>
            <a:br>
              <a:rPr lang="en-US" sz="3200" dirty="0" smtClean="0"/>
            </a:br>
            <a:endParaRPr lang="en-US" sz="3200" dirty="0" smtClean="0"/>
          </a:p>
          <a:p>
            <a:pPr lvl="1"/>
            <a:r>
              <a:rPr lang="en-US" sz="3000" dirty="0" smtClean="0"/>
              <a:t>Usually billed based on usage</a:t>
            </a:r>
          </a:p>
          <a:p>
            <a:pPr lvl="1"/>
            <a:r>
              <a:rPr lang="en-US" sz="3000" dirty="0" smtClean="0"/>
              <a:t>Usually multi tenant environment</a:t>
            </a:r>
          </a:p>
          <a:p>
            <a:pPr lvl="1"/>
            <a:r>
              <a:rPr lang="en-US" sz="3000" dirty="0" smtClean="0"/>
              <a:t>Highly scalable architecture</a:t>
            </a:r>
          </a:p>
          <a:p>
            <a:pPr lvl="1"/>
            <a:endParaRPr lang="en-US" sz="3000" dirty="0" smtClean="0"/>
          </a:p>
        </p:txBody>
      </p:sp>
    </p:spTree>
    <p:extLst>
      <p:ext uri="{BB962C8B-B14F-4D97-AF65-F5344CB8AC3E}">
        <p14:creationId xmlns:p14="http://schemas.microsoft.com/office/powerpoint/2010/main" val="8446520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t>SaaS is not ASP 2.0</a:t>
            </a:r>
            <a:endParaRPr lang="en-US" sz="4000" dirty="0"/>
          </a:p>
        </p:txBody>
      </p:sp>
      <p:sp>
        <p:nvSpPr>
          <p:cNvPr id="3" name="Content Placeholder 2"/>
          <p:cNvSpPr>
            <a:spLocks noGrp="1"/>
          </p:cNvSpPr>
          <p:nvPr>
            <p:ph idx="1"/>
          </p:nvPr>
        </p:nvSpPr>
        <p:spPr>
          <a:xfrm>
            <a:off x="457200" y="2133600"/>
            <a:ext cx="7620000" cy="4267200"/>
          </a:xfrm>
        </p:spPr>
        <p:txBody>
          <a:bodyPr>
            <a:normAutofit fontScale="92500" lnSpcReduction="20000"/>
          </a:bodyPr>
          <a:lstStyle/>
          <a:p>
            <a:pPr lvl="1"/>
            <a:r>
              <a:rPr lang="en-US" sz="2800" dirty="0" smtClean="0"/>
              <a:t>The ASP model concentrated on providing an organization with the ability to move certain application processing duties to leased third-party managed servers. </a:t>
            </a:r>
          </a:p>
          <a:p>
            <a:pPr lvl="1"/>
            <a:r>
              <a:rPr lang="en-US" sz="2800" dirty="0" smtClean="0"/>
              <a:t>ASPs were not necessarily concerned about providing shared services to multiple tenants, but rather hosting a dedicated application on behalf of the customer. </a:t>
            </a:r>
          </a:p>
          <a:p>
            <a:pPr lvl="1"/>
            <a:r>
              <a:rPr lang="en-US" sz="2800" dirty="0" smtClean="0"/>
              <a:t>Most ASPs did not possess the required amount of application and business  knowledge regarding the applications they were running.</a:t>
            </a:r>
            <a:r>
              <a:rPr lang="en-US" sz="3000" dirty="0" smtClean="0"/>
              <a:t/>
            </a:r>
            <a:br>
              <a:rPr lang="en-US" sz="3000" dirty="0" smtClean="0"/>
            </a:br>
            <a:endParaRPr lang="en-US" sz="3000" dirty="0" smtClean="0"/>
          </a:p>
        </p:txBody>
      </p:sp>
    </p:spTree>
    <p:extLst>
      <p:ext uri="{BB962C8B-B14F-4D97-AF65-F5344CB8AC3E}">
        <p14:creationId xmlns:p14="http://schemas.microsoft.com/office/powerpoint/2010/main" val="8446520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SaaS Examples</a:t>
            </a:r>
            <a:endParaRPr lang="en-US" dirty="0"/>
          </a:p>
        </p:txBody>
      </p:sp>
      <p:pic>
        <p:nvPicPr>
          <p:cNvPr id="2050" name="Picture 2" descr="http://t0.gstatic.com/images?q=tbn:ANd9GcTliclbzYOB1lvqjEnm9WBaDejVwS42psNRbLzsZeF4_sW6hv0&amp;t=1&amp;usg=__cZB_3rGzg8xvJPYY4tc82NblvWI="/>
          <p:cNvPicPr>
            <a:picLocks noChangeAspect="1" noChangeArrowheads="1"/>
          </p:cNvPicPr>
          <p:nvPr/>
        </p:nvPicPr>
        <p:blipFill>
          <a:blip r:embed="rId3" cstate="print"/>
          <a:srcRect/>
          <a:stretch>
            <a:fillRect/>
          </a:stretch>
        </p:blipFill>
        <p:spPr bwMode="auto">
          <a:xfrm>
            <a:off x="914400" y="1447800"/>
            <a:ext cx="2466975" cy="1847851"/>
          </a:xfrm>
          <a:prstGeom prst="rect">
            <a:avLst/>
          </a:prstGeom>
          <a:noFill/>
        </p:spPr>
      </p:pic>
      <p:pic>
        <p:nvPicPr>
          <p:cNvPr id="2052" name="Picture 4" descr="http://www.techworld.com/cmsdata/news/3240189/Google%20Apps.jpg"/>
          <p:cNvPicPr>
            <a:picLocks noChangeAspect="1" noChangeArrowheads="1"/>
          </p:cNvPicPr>
          <p:nvPr/>
        </p:nvPicPr>
        <p:blipFill>
          <a:blip r:embed="rId4" cstate="print"/>
          <a:srcRect/>
          <a:stretch>
            <a:fillRect/>
          </a:stretch>
        </p:blipFill>
        <p:spPr bwMode="auto">
          <a:xfrm>
            <a:off x="762000" y="3200400"/>
            <a:ext cx="2514600" cy="1874824"/>
          </a:xfrm>
          <a:prstGeom prst="rect">
            <a:avLst/>
          </a:prstGeom>
          <a:noFill/>
        </p:spPr>
      </p:pic>
      <p:pic>
        <p:nvPicPr>
          <p:cNvPr id="2054" name="Picture 6" descr="http://t2.gstatic.com/images?q=tbn:ANd9GcQqbJmSmTD3o9k__9ttyqvyj95bzDyDyeID_4oOwwMpvpKDLwM&amp;t=1&amp;usg=__0199aaMna2MUAhEr1vbyxNnQI9w="/>
          <p:cNvPicPr>
            <a:picLocks noChangeAspect="1" noChangeArrowheads="1"/>
          </p:cNvPicPr>
          <p:nvPr/>
        </p:nvPicPr>
        <p:blipFill>
          <a:blip r:embed="rId5" cstate="print"/>
          <a:srcRect/>
          <a:stretch>
            <a:fillRect/>
          </a:stretch>
        </p:blipFill>
        <p:spPr bwMode="auto">
          <a:xfrm>
            <a:off x="381000" y="5181600"/>
            <a:ext cx="3248025" cy="1409700"/>
          </a:xfrm>
          <a:prstGeom prst="rect">
            <a:avLst/>
          </a:prstGeom>
          <a:noFill/>
        </p:spPr>
      </p:pic>
      <p:pic>
        <p:nvPicPr>
          <p:cNvPr id="24578" name="Picture 2" descr="http://www.mindfiresolutions.com/images/netsuite.jpg"/>
          <p:cNvPicPr>
            <a:picLocks noChangeAspect="1" noChangeArrowheads="1"/>
          </p:cNvPicPr>
          <p:nvPr/>
        </p:nvPicPr>
        <p:blipFill>
          <a:blip r:embed="rId6" cstate="print"/>
          <a:srcRect/>
          <a:stretch>
            <a:fillRect/>
          </a:stretch>
        </p:blipFill>
        <p:spPr bwMode="auto">
          <a:xfrm>
            <a:off x="5029200" y="1828800"/>
            <a:ext cx="2667000" cy="1086803"/>
          </a:xfrm>
          <a:prstGeom prst="rect">
            <a:avLst/>
          </a:prstGeom>
          <a:noFill/>
        </p:spPr>
      </p:pic>
      <p:pic>
        <p:nvPicPr>
          <p:cNvPr id="8" name="Picture 2"/>
          <p:cNvPicPr>
            <a:picLocks noChangeAspect="1" noChangeArrowheads="1"/>
          </p:cNvPicPr>
          <p:nvPr/>
        </p:nvPicPr>
        <p:blipFill>
          <a:blip r:embed="rId7" cstate="print"/>
          <a:srcRect/>
          <a:stretch>
            <a:fillRect/>
          </a:stretch>
        </p:blipFill>
        <p:spPr bwMode="auto">
          <a:xfrm>
            <a:off x="5562600" y="5334000"/>
            <a:ext cx="1362075" cy="514350"/>
          </a:xfrm>
          <a:prstGeom prst="rect">
            <a:avLst/>
          </a:prstGeom>
          <a:noFill/>
          <a:ln w="9525">
            <a:noFill/>
            <a:miter lim="800000"/>
            <a:headEnd/>
            <a:tailEnd/>
          </a:ln>
        </p:spPr>
      </p:pic>
      <p:pic>
        <p:nvPicPr>
          <p:cNvPr id="36866" name="Picture 2" descr="http://t0.gstatic.com/images?q=tbn:ANd9GcTzkF-qqiIbINVzvZEYMevQhwiXvWzPOgQVNzEbDxfM-2jwvZg&amp;t=1&amp;usg=__siwPRYn1rB_U51TBD1ogvdsj2Rw="/>
          <p:cNvPicPr>
            <a:picLocks noChangeAspect="1" noChangeArrowheads="1"/>
          </p:cNvPicPr>
          <p:nvPr/>
        </p:nvPicPr>
        <p:blipFill>
          <a:blip r:embed="rId8" cstate="print"/>
          <a:srcRect/>
          <a:stretch>
            <a:fillRect/>
          </a:stretch>
        </p:blipFill>
        <p:spPr bwMode="auto">
          <a:xfrm>
            <a:off x="5181600" y="3352800"/>
            <a:ext cx="2130425" cy="867951"/>
          </a:xfrm>
          <a:prstGeom prst="rect">
            <a:avLst/>
          </a:prstGeom>
          <a:noFill/>
        </p:spPr>
      </p:pic>
    </p:spTree>
    <p:extLst>
      <p:ext uri="{BB962C8B-B14F-4D97-AF65-F5344CB8AC3E}">
        <p14:creationId xmlns:p14="http://schemas.microsoft.com/office/powerpoint/2010/main" val="8446520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Infrastructure as a Service (IaaS)</a:t>
            </a:r>
            <a:endParaRPr lang="en-US" dirty="0"/>
          </a:p>
        </p:txBody>
      </p:sp>
      <p:sp>
        <p:nvSpPr>
          <p:cNvPr id="3" name="Content Placeholder 2"/>
          <p:cNvSpPr>
            <a:spLocks noGrp="1"/>
          </p:cNvSpPr>
          <p:nvPr>
            <p:ph idx="1"/>
          </p:nvPr>
        </p:nvSpPr>
        <p:spPr>
          <a:xfrm>
            <a:off x="457200" y="2133600"/>
            <a:ext cx="7620000" cy="4267200"/>
          </a:xfrm>
        </p:spPr>
        <p:txBody>
          <a:bodyPr>
            <a:normAutofit lnSpcReduction="10000"/>
          </a:bodyPr>
          <a:lstStyle/>
          <a:p>
            <a:r>
              <a:rPr lang="en-US" sz="3200" dirty="0" smtClean="0"/>
              <a:t>IaaS is the delivery of technology infrastructure as an on demand scalable service </a:t>
            </a:r>
            <a:br>
              <a:rPr lang="en-US" sz="3200" dirty="0" smtClean="0"/>
            </a:br>
            <a:endParaRPr lang="en-US" sz="3200" dirty="0" smtClean="0"/>
          </a:p>
          <a:p>
            <a:pPr lvl="1"/>
            <a:r>
              <a:rPr lang="en-US" sz="3000" dirty="0" smtClean="0"/>
              <a:t>Usually billed based on usage</a:t>
            </a:r>
          </a:p>
          <a:p>
            <a:pPr lvl="1"/>
            <a:r>
              <a:rPr lang="en-US" sz="3000" dirty="0" smtClean="0"/>
              <a:t>Usually multi tenant virtualized environment</a:t>
            </a:r>
          </a:p>
          <a:p>
            <a:pPr lvl="1"/>
            <a:r>
              <a:rPr lang="en-US" sz="3000" dirty="0" smtClean="0"/>
              <a:t>Can be coupled with Managed Services for OS and application support</a:t>
            </a:r>
          </a:p>
          <a:p>
            <a:pPr lvl="1"/>
            <a:endParaRPr lang="en-US" sz="3000" dirty="0" smtClean="0"/>
          </a:p>
        </p:txBody>
      </p:sp>
    </p:spTree>
    <p:extLst>
      <p:ext uri="{BB962C8B-B14F-4D97-AF65-F5344CB8AC3E}">
        <p14:creationId xmlns:p14="http://schemas.microsoft.com/office/powerpoint/2010/main" val="8446520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IaaS is not Managed Hosting</a:t>
            </a:r>
            <a:endParaRPr lang="en-US" dirty="0"/>
          </a:p>
        </p:txBody>
      </p:sp>
      <p:sp>
        <p:nvSpPr>
          <p:cNvPr id="3" name="Content Placeholder 2"/>
          <p:cNvSpPr>
            <a:spLocks noGrp="1"/>
          </p:cNvSpPr>
          <p:nvPr>
            <p:ph idx="1"/>
          </p:nvPr>
        </p:nvSpPr>
        <p:spPr>
          <a:xfrm>
            <a:off x="457200" y="2133600"/>
            <a:ext cx="7620000" cy="4267200"/>
          </a:xfrm>
        </p:spPr>
        <p:txBody>
          <a:bodyPr>
            <a:normAutofit/>
          </a:bodyPr>
          <a:lstStyle/>
          <a:p>
            <a:r>
              <a:rPr lang="en-US" sz="3200" dirty="0" smtClean="0"/>
              <a:t>Traditional managed hosting is a form of web hosting where a user chooses to lease entire server(s) housed in an off-site data center. </a:t>
            </a:r>
            <a:br>
              <a:rPr lang="en-US" sz="3200" dirty="0" smtClean="0"/>
            </a:br>
            <a:endParaRPr lang="en-US" sz="3200" dirty="0" smtClean="0"/>
          </a:p>
          <a:p>
            <a:pPr lvl="1"/>
            <a:r>
              <a:rPr lang="en-US" sz="3000" dirty="0" smtClean="0"/>
              <a:t>Term based contracts based on projected resource requirements</a:t>
            </a:r>
          </a:p>
        </p:txBody>
      </p:sp>
    </p:spTree>
    <p:extLst>
      <p:ext uri="{BB962C8B-B14F-4D97-AF65-F5344CB8AC3E}">
        <p14:creationId xmlns:p14="http://schemas.microsoft.com/office/powerpoint/2010/main" val="8446520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IaaS Examples</a:t>
            </a:r>
            <a:endParaRPr lang="en-US" dirty="0"/>
          </a:p>
        </p:txBody>
      </p:sp>
      <p:pic>
        <p:nvPicPr>
          <p:cNvPr id="52226" name="Picture 2" descr="http://wire.ggl.com/wp/wp-content/uploads/2009/05/blizzard-logo.gif"/>
          <p:cNvPicPr>
            <a:picLocks noChangeAspect="1" noChangeArrowheads="1"/>
          </p:cNvPicPr>
          <p:nvPr/>
        </p:nvPicPr>
        <p:blipFill>
          <a:blip r:embed="rId3" cstate="print"/>
          <a:srcRect/>
          <a:stretch>
            <a:fillRect/>
          </a:stretch>
        </p:blipFill>
        <p:spPr bwMode="auto">
          <a:xfrm>
            <a:off x="1174503" y="4998889"/>
            <a:ext cx="1568697" cy="944712"/>
          </a:xfrm>
          <a:prstGeom prst="rect">
            <a:avLst/>
          </a:prstGeom>
          <a:noFill/>
        </p:spPr>
      </p:pic>
      <p:pic>
        <p:nvPicPr>
          <p:cNvPr id="52234" name="Picture 10" descr="http://fusecapital.com/images/portfolio/logos/opsource.gif"/>
          <p:cNvPicPr>
            <a:picLocks noChangeAspect="1" noChangeArrowheads="1"/>
          </p:cNvPicPr>
          <p:nvPr/>
        </p:nvPicPr>
        <p:blipFill>
          <a:blip r:embed="rId4" cstate="print"/>
          <a:srcRect/>
          <a:stretch>
            <a:fillRect/>
          </a:stretch>
        </p:blipFill>
        <p:spPr bwMode="auto">
          <a:xfrm>
            <a:off x="381000" y="1447800"/>
            <a:ext cx="3200400" cy="1719223"/>
          </a:xfrm>
          <a:prstGeom prst="rect">
            <a:avLst/>
          </a:prstGeom>
          <a:noFill/>
        </p:spPr>
      </p:pic>
      <p:sp>
        <p:nvSpPr>
          <p:cNvPr id="52236" name="AutoShape 12" descr="data:image/jpg;base64,/9j/4AAQSkZJRgABAQAAAQABAAD/2wCEAAkGBhQSERQRERMWFRUWFx8UFBgUGBwdIBocFBQVFhUXFB4eJyYqGBwjJRUXHy8sIycqOCwuGB8yOzItQSc3LDUBCQoKDQsOGQ4PGTUhHiI1NS8yLzU1NTQ2LCwpNS4pNCk1LzU1LCw1Lyw0KS8pLDIsKTUpNjUpNCw0MCwsLCksLP/AABEIACgAoAMBIgACEQEDEQH/xAAbAAACAwEBAQAAAAAAAAAAAAAABAMFBgECB//EADoQAAIBAwIEAggDBgcBAAAAAAECAwAEERIhBQYTMQdRIjJBYXGBkbFyodEUM0JiweFDUlSSotLiI//EABsBAAIDAQEBAAAAAAAAAAAAAAACAQMEBQYH/8QAMBEAAQIDBQYDCQAAAAAAAAAAAQACAwQREiExQVEyYXGh0fAFE+EGFCJSYoGRwfH/2gAMAwEAAhEDEQA/APuNGaUvL8Jt3Pl+tVU/EC27HA+grnTPiMGXNmtTormQXPvVzJdqPb9KhbiI9g+tZG95lC7RjUfM7D+9VaPdXLaULHzCeiB+I/qa5jvFnvNlgv3LUJQAVcttc8eVPXdE+JGfpVXPzzCv+IzfgU/1xSlh4d53nkx5hP6sf0q+tOULWPtEGPm/pffatLGT0W8/Dx9EhMBm9Z5/EBScJFK3zA+2a9LzPdP6llIfiW/QVtIrdU2VQo/lAH2qStAk4p2onJIY7MmLFjifET2tAPix/wCwr2Lnif8Ap4/93/qtjXasEkPnPLol8/6QsgL3iY720Z+En96kXjV+PWsifwyCtXRTe6kYRHcuijzgcWhZlea5B+8s7hfgmr7VPFzpbnZyYz5SKV+4q+xXl4wdiAR796byowwifkfxRbYcW81Ba8SjkGUdWHuINM5qun5et2OTCgPmo0n6riuJwhk/dTOP5X9Mfng/nTB0Zu00Hh0PVKQw4HvvcrOilIp3G0ij8SHI+YO4/Omgaua8OSEUXaKKKdQsheXJ6j6u+o5+tVfEJS/o/wAP3+NanjXAur6cZAf257N8fI1lJi0TaZlK/Efbz+VfO56QmJWK5zqkHPj+12YMRjxdiu8I4N1pQh2Hdj7h5e+k/EvjE1tLaWdg7Qs4Zj08DOSFTPfPZzV9wi5COJF9IdjjyNR3nJjXPE4+IdZDFGoVY9JzsjDc9u7k9q9H7NRJey4nbFcdMvt3oss5atDRfOo+eb17SCJLmTryXLLryNWnREqL27apCflV14j3XELGTqi+bRK5EUabFVjQbkkb+zPvanOXvBuSC5gmkuI3WJw5UIwJ07jGTtvg/KtBzvyHJxC4t5OqqxReshUknMgZ8EHAyFAr2BiQg8UpS/JYUhw3lfiphcvxE65I16eQf/mSys5O25wCvzNZLgN1xO7u5bSLiDgxasyH1T03CZAxncmvtsgODpxnG2e2fZmsb4fcgPw95pJZVleUKAVUjGCzNnPfJI+lVNjCy4mlcrlCkteJXaunD4WjlmhiV7q4n1FQZCdKqq4LMcE7kYApqXniO3zHdEtJGB+0vbxu0UWs+h1Cc6cjB9uKL/l25S7kurKaJDMipMk6MwzHkI6aSCDgkYOxpG+5GmdrmJZ0FtdyiacaD1OyB0Rs4CtoG5G2TSCwce9fRCsLvxDtY5GjbqnRKIHdYmKhyoZV1DuTnAx7a8jxFtsLhZy7O8XSETaw8KqzqV9mzKfnS1pyOyiENIpC3r3suFPpE6xEq+WnK9/8tRWPIkkcrzGZDIUucEKdpLuQMH79lVVX5UUhaoTkHiTaONQMoUxPOrNGwVlhGZQhPdl9o86av+d7eFdUhcD9nF2fQO0ZZVGfJiWAx8ao7rw2Z4UhEwVY7E2iHSfXdkZ5Dv6p0Yx33Ndm5DuJmZ7iaIl/2dCI0YARW0hleNck+sQu599TZhaoVjd87RvDL0meKVXjhAmgYkNcMBEenkFlbfG47U5bc4xSNIsSTyLGG1SRxMUZovWRGHrtnbbuaQueTHkujcNIuDdpclcHOm3gMcSfEMxbNJR8k3S2bWK3EXSVg0J0OrMvV6jR3BVt1Iyp04NRSHqhNcV8RY44ZHSCYypIsJhdCpDS4MevvgMDtjOTtUsnOsaSyF3YKqxIIei3UMs4Lqo39JtI3XHo+01Wx+HkqRt05IVkN3HdgCNhHiFAqxlQc4By2c96YuOR5eo1zHNH1xdm6TWjFNJhEIjcA52UZyPbU0haoVgef7bQr4l1NMbfpdJuoJFXWUZO42wfmK4niDbssfTWZ3k14iSIl16LaZda/wAOk7UpwnkeSO5iuZZlkcPLPLhSA0syJGugZ9FEVNIzk70jH4fT6beMzQjpS9cyqjiUO8xklEZ1YCvkKc5+dFIWvd6Fv6jnt1caXUMD7GGRXKKzEA3FCpbjk6InVEXib+Q7fMGoo+F3cRyjxyj35jb8sg0UVidIS7jaDaHUXK4R34E1T0PFJRtLbyD3phh/xP8ASnYeII3tI9zAr98UUVbR0IbVeKgUflRM0UUVpVSKKKKEIooooQiiiihCKKKKEIooooQiiiihC//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52238" name="AutoShape 14" descr="data:image/jpg;base64,/9j/4AAQSkZJRgABAQAAAQABAAD/2wCEAAkGBhQSERQRERMWFRUWFx8UFBgUGBwdIBocFBQVFhUXFB4eJyYqGBwjJRUXHy8sIycqOCwuGB8yOzItQSc3LDUBCQoKDQsOGQ4PGTUhHiI1NS8yLzU1NTQ2LCwpNS4pNCk1LzU1LCw1Lyw0KS8pLDIsKTUpNjUpNCw0MCwsLCksLP/AABEIACgAoAMBIgACEQEDEQH/xAAbAAACAwEBAQAAAAAAAAAAAAAABAMFBgECB//EADoQAAIBAwIEAggDBgcBAAAAAAECAwAEERIhBQYTMQdRIjJBYXGBkbFyodEUM0JiweFDUlSSotLiI//EABsBAAIDAQEBAAAAAAAAAAAAAAACAQMEBQYH/8QAMBEAAQIDBQYDCQAAAAAAAAAAAQACAwQREiExQVEyYXGh0fAFE+EGFCJSYoGRwfH/2gAMAwEAAhEDEQA/APuNGaUvL8Jt3Pl+tVU/EC27HA+grnTPiMGXNmtTormQXPvVzJdqPb9KhbiI9g+tZG95lC7RjUfM7D+9VaPdXLaULHzCeiB+I/qa5jvFnvNlgv3LUJQAVcttc8eVPXdE+JGfpVXPzzCv+IzfgU/1xSlh4d53nkx5hP6sf0q+tOULWPtEGPm/pffatLGT0W8/Dx9EhMBm9Z5/EBScJFK3zA+2a9LzPdP6llIfiW/QVtIrdU2VQo/lAH2qStAk4p2onJIY7MmLFjifET2tAPix/wCwr2Lnif8Ap4/93/qtjXasEkPnPLol8/6QsgL3iY720Z+En96kXjV+PWsifwyCtXRTe6kYRHcuijzgcWhZlea5B+8s7hfgmr7VPFzpbnZyYz5SKV+4q+xXl4wdiAR796byowwifkfxRbYcW81Ba8SjkGUdWHuINM5qun5et2OTCgPmo0n6riuJwhk/dTOP5X9Mfng/nTB0Zu00Hh0PVKQw4HvvcrOilIp3G0ij8SHI+YO4/Omgaua8OSEUXaKKKdQsheXJ6j6u+o5+tVfEJS/o/wAP3+NanjXAur6cZAf257N8fI1lJi0TaZlK/Efbz+VfO56QmJWK5zqkHPj+12YMRjxdiu8I4N1pQh2Hdj7h5e+k/EvjE1tLaWdg7Qs4Zj08DOSFTPfPZzV9wi5COJF9IdjjyNR3nJjXPE4+IdZDFGoVY9JzsjDc9u7k9q9H7NRJey4nbFcdMvt3oss5atDRfOo+eb17SCJLmTryXLLryNWnREqL27apCflV14j3XELGTqi+bRK5EUabFVjQbkkb+zPvanOXvBuSC5gmkuI3WJw5UIwJ07jGTtvg/KtBzvyHJxC4t5OqqxReshUknMgZ8EHAyFAr2BiQg8UpS/JYUhw3lfiphcvxE65I16eQf/mSys5O25wCvzNZLgN1xO7u5bSLiDgxasyH1T03CZAxncmvtsgODpxnG2e2fZmsb4fcgPw95pJZVleUKAVUjGCzNnPfJI+lVNjCy4mlcrlCkteJXaunD4WjlmhiV7q4n1FQZCdKqq4LMcE7kYApqXniO3zHdEtJGB+0vbxu0UWs+h1Cc6cjB9uKL/l25S7kurKaJDMipMk6MwzHkI6aSCDgkYOxpG+5GmdrmJZ0FtdyiacaD1OyB0Rs4CtoG5G2TSCwce9fRCsLvxDtY5GjbqnRKIHdYmKhyoZV1DuTnAx7a8jxFtsLhZy7O8XSETaw8KqzqV9mzKfnS1pyOyiENIpC3r3suFPpE6xEq+WnK9/8tRWPIkkcrzGZDIUucEKdpLuQMH79lVVX5UUhaoTkHiTaONQMoUxPOrNGwVlhGZQhPdl9o86av+d7eFdUhcD9nF2fQO0ZZVGfJiWAx8ao7rw2Z4UhEwVY7E2iHSfXdkZ5Dv6p0Yx33Ndm5DuJmZ7iaIl/2dCI0YARW0hleNck+sQu599TZhaoVjd87RvDL0meKVXjhAmgYkNcMBEenkFlbfG47U5bc4xSNIsSTyLGG1SRxMUZovWRGHrtnbbuaQueTHkujcNIuDdpclcHOm3gMcSfEMxbNJR8k3S2bWK3EXSVg0J0OrMvV6jR3BVt1Iyp04NRSHqhNcV8RY44ZHSCYypIsJhdCpDS4MevvgMDtjOTtUsnOsaSyF3YKqxIIei3UMs4Lqo39JtI3XHo+01Wx+HkqRt05IVkN3HdgCNhHiFAqxlQc4By2c96YuOR5eo1zHNH1xdm6TWjFNJhEIjcA52UZyPbU0haoVgef7bQr4l1NMbfpdJuoJFXWUZO42wfmK4niDbssfTWZ3k14iSIl16LaZda/wAOk7UpwnkeSO5iuZZlkcPLPLhSA0syJGugZ9FEVNIzk70jH4fT6beMzQjpS9cyqjiUO8xklEZ1YCvkKc5+dFIWvd6Fv6jnt1caXUMD7GGRXKKzEA3FCpbjk6InVEXib+Q7fMGoo+F3cRyjxyj35jb8sg0UVidIS7jaDaHUXK4R34E1T0PFJRtLbyD3phh/xP8ASnYeII3tI9zAr98UUVbR0IbVeKgUflRM0UUVpVSKKKKEIooooQiiiihCKKKKEIooooQiiiihC//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pic>
        <p:nvPicPr>
          <p:cNvPr id="52240" name="Picture 16" descr="http://www.wsta.org/var/plain_site/storage/images/media/images/logos/resource_guide_logos/ntt_communications_logo/515-1-eng-US/ntt_communications_logo_resourceGuideLogo.jpg"/>
          <p:cNvPicPr>
            <a:picLocks noChangeAspect="1" noChangeArrowheads="1"/>
          </p:cNvPicPr>
          <p:nvPr/>
        </p:nvPicPr>
        <p:blipFill>
          <a:blip r:embed="rId5" cstate="print"/>
          <a:srcRect/>
          <a:stretch>
            <a:fillRect/>
          </a:stretch>
        </p:blipFill>
        <p:spPr bwMode="auto">
          <a:xfrm>
            <a:off x="4572000" y="2209800"/>
            <a:ext cx="3048000" cy="762000"/>
          </a:xfrm>
          <a:prstGeom prst="rect">
            <a:avLst/>
          </a:prstGeom>
          <a:noFill/>
        </p:spPr>
      </p:pic>
      <p:sp>
        <p:nvSpPr>
          <p:cNvPr id="52242" name="AutoShape 18" descr="data:image/jpg;base64,/9j/4AAQSkZJRgABAQAAAQABAAD/2wCEAAkGBhISERQUEBQWFRUVFxcWFRQWGB8aFxYVFhYVHRwXFRgdGyYeGBojGRUUHy8gIygpLCwtFSAyNTAqNSYrLCkBCQoKDgwOGg8PGi4jHyQpKSosKSwsLzUsLC0vLC0sLy8vNCo0LSwpLzQqLCwsLCkuKSwsLCksLCwsLCwsLCwsLP/AABEIAGMAiQMBIgACEQEDEQH/xAAcAAABBAMBAAAAAAAAAAAAAAAEAwUGBwABAgj/xABLEAABAgMEBAoECgYLAQAAAAABAgMABBEFEiExBkFRYQcTIjJxgZGTodFDU7HTFBUzQlJicoPB0lSjs8Lh8BYjJTR0gpKisuLxJP/EABoBAAIDAQEAAAAAAAAAAAAAAAMEAQIFAAb/xAAwEQACAQIEBAQFBAMAAAAAAAABAgADEQQSIVExYXHBEyJB0RSBkaGxBTJC8BUz4f/aAAwDAQACEQMRAD8AYJGzmSw0S02SW2ySUJqSUJxJpCgsdk5NN92nygmzJc8QyCPRNEdbaYf5KzUpSVuEJSMyf5zj2IamiAkDhPOgMzHWMsrow0r0Lfdp8odGNBmjiWW+7T5RNJCyxTAU3w7s2YIx636gt/Is0Uwh/kZXh0HZp8iz3aPKA5nQ9pPoWu7T+WLYTZydkJPWOk6oCmPsdVEu2E2Mpp+w2U+ha7tP5YF+LGR6Fru0+UWLbtltocSgkBSwSnfQ5eXQYi0/Z5SThG1h6tKoNBMyqjIeMZRZrPqWu7T5Ro2Yz6lru0+UFERzSG/DTYRbO28FNls+pa7tPlGCy2fUtd2nygukbAici7CdnbeB/FTPqmu7T5Rv4qZ9U13afKDKRsJjsi7CRnbeCCymfUtd2nyjfxUz6lru0+UFxukRkXYTs7bwVNksVH9S1mPRp/LFYU6IttAxHSPbFS0jH/U1AyW59ppYBic1+XeembL0fbds6UWaJKZVhRVqoGEVr1Vhn0lspS2UlsFSEG8UgYlJGCqa6fjDjNzCxYculvBS5WXBpncDTd6nV7Yj+j2lTrACAOMbH0jQgfVV5iEaHisoKm9jwhMS9JGKPpmHGd2RpPMsgJF1SBkleNBsBGI7YkDPCKBz2U1+qv8AApjhdr2W/wD3hsoUczQjtKDj2QVLWTZCuYtPW4U/8qQZvCOr0yOgiiGuNKVZSOZ7ERNfCaimDOO9f/WG97TqbfNyXSgE6kJUtXjh4RJmNHrNGIS0rpWFfvQ5InpRkUC2WxsCkp8AYD4lBf2UyTz/AKYfwsS/+ysAOX9EiFi6DvuOh+dUcwq4VVUojEXjkkbh4QRpNZqQq7hVQUoDaEkVp2jth2ndO5VANxfGq1JRl/qOAhps2UfmnVTUym4kIKWUbjr2036zuEWFSrm8WpoB6ewkqtFR4NHzEnU8fmTIJOsXTAoESO2JLlxH5m35Fk3XX03hmlIKiOm6CBG78SioGYxI0WZrKJyEwQ3JkiDbFVLzQKpZxLgTzgMFJ6UnERDtNtLmFOSok31gIWePu3k4BSc8r2AVAK2PRFzDWEpYR3ax0kiUyRHN2HCWt+SnHSiUcK1AFVCgp5IIFcRvEA2tpNIyrnFPOErFLwQm9d3KOVd0X+Np5cxMGcNUzZQJiUQQmTJGUGyKWnWw80oKaIKrw2JrWozqKHCIRpNpowuck1Sz7gYQU8fQKSPlKmqfncmBVsclMAjW8vSwrVCQdLST8TQjpHtin4umXtyUm1K+CLKwgpKqpKaBRNM+gxTFIRx9QVVRl59o7gkNMspG3eX5NWqthiyiBVHwRu8n6VWmcOnkg9UKjR9mbTfkXUpPzmlaujWnxEbtJptVm2cHDdSuXZRxn0HOIbKCfqkXweqI/NSrktS8CPoKScFb0qECwwuoymzfmBxjZWOcZl+49u8c3NE5hrNlR+snlezHwgZUo6PQvH7tXlBdm6WzjYxdvDYsBQ7Tj4w7M8JTvqUr3glPtrDmauPQHofeZ2XCn+RXqL/iMcvYs0s8mWc6VJujtVSHuS4P3l/KlDY2c5Xhh4wYjhJOuW7HAf3Y5XwnDIMEHVeXh4JgTvijoqgfP/sPTTArq7k/Ijt3j1ZWhEqwQq5fWPnLxodychHWktthpIab5T7vJbQMwTUXjsAhlM9ak18iEsoOayKYbQVVJ6hDgzZLUmhTqyXHTgVnnKUrC6gZ4mg24boRdSDmqtmO3vtNKmwK5aCZV9WIt9N+sYrQkyClOZSAK7aACvhEKmLVsKSdc41pLzqlErSlHGBKtYF43E68BriV6XTDglJgt/KBpRFMwaY03gFVOiI5wVz1lsSSXFuMIfqovKcUkODlKoE3sbt2lLvtgtZyQqHaXpKASwkZsG2ZVVuy67OaWw07yHGlAAVUFBV0AkXeYabRDnwt2PLNPyHEstovuK4y6kC/y2+dtzPbA07pY3PaQyrjNS02pDaFEUvXbxKqb1KNNwEOHDKSDJPUqhtwhVNRqhQHWEq7IUAuhPOMk2cCTRmyJVl4lhhps4iqEhJpUYYasB2RWLVvN2bOWky4w3NuPqIaVVKsVlRurONOeKgY3k0iwLWttt+SmHZB1C3OJWtIQoFaajWnnJUMcxmIiOiVi2NMWOoTDrTUwSpTjq1gOtrClXCkE1Ui7TkjnVOuDVyCFCwNAEXLR/0PsX4tkkNz60NreWpQbWoCl4JFzE0KqUqBlepEb4QLGlmrTs5DbLaELKeMQlIAX/XU5Q14YQ16F2smZtCWFpPlaGEFEoVjkLUlXIvKPgTrSkGH/haVxc7Z8yQS2hVFEDIpcCqdN0k9UUzZqfSXtlqdZJZ6Rl2FkS7TbV4itxN2tDhWnSe2KJi9pmdYmCFy7qHBgeQoEgE4XhmnriiaQ3iguRMvPtFMKW8R83LvPUNn2OmZseWbOuVlyk7FpZbII9kQiUtaYlV8UsBbdDyFpvIVTWmuWOrVrEWXoaf7Pk/8NL/sW4a9KdGnCovSyUrri7LqHJX9dH0V7aZ+1ShVC+VuENiaJbzobEbbd5HG56znzR1pxkjMtqqns/hDrK2BZy+bMnoKkpPikRHG25Mro5xsss5hQvIqOnlCHSX0Vac+TmkKHQK9l6HmZQP3MPuO/wCZnKjMf2K32Pb8STy+iciMTy/tOVHgQIOQqSl8iy3TemvnEaZ0Db+e8T9lAHiSYJ+J7Pl8XCkkesXX/aPKFHKtoXZvl7x1FdNRTVeZPtHJzTFtaiiVQt9f1RdQPtLOUNr6F3y5MrC3ADdQn5NpJ+iNajleOrKO/jsrTdlW7iB6RabqelCMCrpNB05Qy2lNhIKQSScVKJqVHafKCUKOZrKLD7yKtXKLsbn6D3PXhtA5q0SFwwO6I2c4u+tgVJqQlSkpJ+yDSCnVVMcUjbbDowAYTJGJdTdTFnbNlLzSksoSpj5K7UXca5A447YIemEOpUh5IWhWBSoVBgOkYIkYdALASDiHJuTOrEseVk1qXLIKFKF1XKJFK1oAThCEzojZziy4tgXiakJUpKSfsg0haNiB/CU7WtLfF1L3vF7TkJR9tttxlBQ1g2kClwHMJpqOdNuMKzCmnWi08gLboBdVjlljnUbc4EpGRcYemPSUOJqHW84suxJaVKvgyCm+U3qqKq3SaZnDnGKbi6UZjpHtil4zMei0wgXn2mlgKjVC5bl3nrLQ1X/wSf8Ahpf9iiHkPpGFRUZjXFWzWmfESclLtKosysspxQzSCyiiRsJzO6m2N2Zp0GxTMnt7Iz1oMy3E17yw5+ypeYBC0pUegE9kMD+gbROCE9pH4xF7Q01vG8klKhkRgQYmeh+lCZxhSlEBxs3XN9RVKgNQUK9aTElHpi4MG6I/ECN39Ckj0ZP+dVPbBkvovcFUNIB3UvdpxhwetIhygJpTOmFemC2Zs0rWo844mpbU3+sAop38ot0AkLtK0SCUkEEGhGWMMj5vCvti0i+lXOQOmlYFn7CZdBN26o/OAEO0sYqaFbRKrg3fUNeV7ZFil9RBXcSM1UvEk1oEiortzyh/e0ATcvJfIpmXEgJpTVQ4Y7YXasxMvQ1qVHMCmW78YIthRUyjOgV1ZYHpglXE1GcZGsOkpRoIEPiLc9YBZthstoo4G3HAb1+hIFKUSATQgbxjWHhNiS0wFBTSQSAeMQm4qoGY3+EAWcwkUqT/AAiTSrd3m4gwpXqte+Y3jdCmpFiBbaVLMMhK1JBvBKiArK8AaVA30hWUs9x2oabUumd0Vp0nIZHOLTmrLZXTjGkKwu1KRgmtabhWFEywQAG0gDUAKAbctsM/5Ty6Lrzi3+M82racpWs9o0+02HFp5JzocUE/TGrphrpFtTbIdZKClVFgoOogHAnGIXaOhLjYq2rjcaBITQ0OutaQbDY4PpVNjeBxOBKa09RaRtAxHSPbFK0i/laPPpIKm1UqMcNuUUJc3QH9QdWy2O/aG/TkZS9xt3lnaOTS0z0wFFYAspKgUc4JEjLlJTiMRjTfCLFplUhPPNreU6j4MhC3cHkyqjyyCDgku3klQOQArD5pLodMOyMlOWapaZhEnLoeQ0opW62GkEFJBBKkn5usUpimhqj+kc2h/jS+8H0i7xhWrjAMRdJJrTcYz1Nxpym1J3ohpBNrmHUvuO1+BTDgCqgkhhNxw5EqupRRRxwEPXAnPOvvTi3VqWC00FqJqSqpCanWbqVY7oq+zZuemZk/B1vuzDvJUUKUXFg531VwTgK1IAAxyi+tDdFhZkmGVKHHOm++tOpVKBCdqUjCu0k64sdTaUchVuZJJiRvABDyk01XUqx8I0qTcQCAsGo51ACdmGUIy7gTTM78/wDyC1TBKFKIOFaAZk6qRJJGnpFLLx9es7alRTllROuhI68KQJMLbQo85WNcVGgprArCkpMlXJUm6oZ1y6oQtNAVhTLEmm7IGOAOaxkNYrcQCZng4vkpAA15k+UEzTaiyaHZhAbKQSAmHN0cgge2mftgrELa0GgzXJjXITRScDSJBK2oNcR5uynTXkkfzqjaFqQbp/msc6q8shZDJAu0FFeVU9GUH8aSBQCurHZshKWIU2nDMY9UL1oMqQkxHoI4oPEmIm+cyMqkVhJ2YcS2ShF9QySCBSFFoFQVVoNZOHWBgYTlUobvXVUBJIrqJ1CJHSUN78ZDLScmXFBSgogkCiUqoMRUYjDGPO0eqLfadUQppxVBQ3U4UO041xFY8s1VvhqtUzItresVw1PK7g3PDX6yU2bwl2k022ht8BKEISkcU0aJSkACpbqcAM45nNNZqYUTMcQ6o/OXKy6lYby1WMjIQJmmItJcIk/L1Eu400DmG5ZhNabaNYxzM8KFpqPKmK/dNe7jUZEqSNZVgDxiSeEi0Rk/+qb/ACQo3wnWlWpmATvaa93GRkEzNvKFFvwhB4U7U/SB3LPu42vhUtQihmB3LPu4yMgdzL5V2g44TLS9enuWvdwsnhUtSv8AeB3LPu4yMizMZCoo4CLHhbtb9JHcs+7gV/hNtJRqXwcvQtavu4yMiASOEswBGsJb4WrVGUyB9yz7uOzwuWt+k/qWfdxqMipk+k0rhZtU5zI7ln3cYOFa1P0gdwz7uNxkdedYQWZ4TbSUoKL4qKeia1V1cXEE+Fq2+A8oyMi9yQJQKATYT//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52244" name="AutoShape 20" descr="data:image/jpg;base64,/9j/4AAQSkZJRgABAQAAAQABAAD/2wCEAAkGBhISERQUEBQWFRUVFxcWFRQWGB8aFxYVFhYVHRwXFRgdGyYeGBojGRUUHy8gIygpLCwtFSAyNTAqNSYrLCkBCQoKDgwOGg8PGi4jHyQpKSosKSwsLzUsLC0vLC0sLy8vNCo0LSwpLzQqLCwsLCkuKSwsLCksLCwsLCwsLCwsLP/AABEIAGMAiQMBIgACEQEDEQH/xAAcAAABBAMBAAAAAAAAAAAAAAAEAwUGBwABAgj/xABLEAABAgMEBAoECgYLAQAAAAABAgMABBEFEiExBkFRYQcTIjJxgZGTodFDU7HTFBUzQlJicoPB0lSjs8Lh8BYjJTR0gpKisuLxJP/EABoBAAIDAQEAAAAAAAAAAAAAAAMEAQIFAAb/xAAwEQACAQIEBAQFBAMAAAAAAAABAgADEQQSIVExYXHBEyJB0RSBkaGxBTJC8BUz4f/aAAwDAQACEQMRAD8AYJGzmSw0S02SW2ySUJqSUJxJpCgsdk5NN92nygmzJc8QyCPRNEdbaYf5KzUpSVuEJSMyf5zj2IamiAkDhPOgMzHWMsrow0r0Lfdp8odGNBmjiWW+7T5RNJCyxTAU3w7s2YIx636gt/Is0Uwh/kZXh0HZp8iz3aPKA5nQ9pPoWu7T+WLYTZydkJPWOk6oCmPsdVEu2E2Mpp+w2U+ha7tP5YF+LGR6Fru0+UWLbtltocSgkBSwSnfQ5eXQYi0/Z5SThG1h6tKoNBMyqjIeMZRZrPqWu7T5Ro2Yz6lru0+UFERzSG/DTYRbO28FNls+pa7tPlGCy2fUtd2nygukbAici7CdnbeB/FTPqmu7T5Rv4qZ9U13afKDKRsJjsi7CRnbeCCymfUtd2nyjfxUz6lru0+UFxukRkXYTs7bwVNksVH9S1mPRp/LFYU6IttAxHSPbFS0jH/U1AyW59ppYBic1+XeembL0fbds6UWaJKZVhRVqoGEVr1Vhn0lspS2UlsFSEG8UgYlJGCqa6fjDjNzCxYculvBS5WXBpncDTd6nV7Yj+j2lTrACAOMbH0jQgfVV5iEaHisoKm9jwhMS9JGKPpmHGd2RpPMsgJF1SBkleNBsBGI7YkDPCKBz2U1+qv8AApjhdr2W/wD3hsoUczQjtKDj2QVLWTZCuYtPW4U/8qQZvCOr0yOgiiGuNKVZSOZ7ERNfCaimDOO9f/WG97TqbfNyXSgE6kJUtXjh4RJmNHrNGIS0rpWFfvQ5InpRkUC2WxsCkp8AYD4lBf2UyTz/AKYfwsS/+ysAOX9EiFi6DvuOh+dUcwq4VVUojEXjkkbh4QRpNZqQq7hVQUoDaEkVp2jth2ndO5VANxfGq1JRl/qOAhps2UfmnVTUym4kIKWUbjr2036zuEWFSrm8WpoB6ewkqtFR4NHzEnU8fmTIJOsXTAoESO2JLlxH5m35Fk3XX03hmlIKiOm6CBG78SioGYxI0WZrKJyEwQ3JkiDbFVLzQKpZxLgTzgMFJ6UnERDtNtLmFOSok31gIWePu3k4BSc8r2AVAK2PRFzDWEpYR3ax0kiUyRHN2HCWt+SnHSiUcK1AFVCgp5IIFcRvEA2tpNIyrnFPOErFLwQm9d3KOVd0X+Np5cxMGcNUzZQJiUQQmTJGUGyKWnWw80oKaIKrw2JrWozqKHCIRpNpowuck1Sz7gYQU8fQKSPlKmqfncmBVsclMAjW8vSwrVCQdLST8TQjpHtin4umXtyUm1K+CLKwgpKqpKaBRNM+gxTFIRx9QVVRl59o7gkNMspG3eX5NWqthiyiBVHwRu8n6VWmcOnkg9UKjR9mbTfkXUpPzmlaujWnxEbtJptVm2cHDdSuXZRxn0HOIbKCfqkXweqI/NSrktS8CPoKScFb0qECwwuoymzfmBxjZWOcZl+49u8c3NE5hrNlR+snlezHwgZUo6PQvH7tXlBdm6WzjYxdvDYsBQ7Tj4w7M8JTvqUr3glPtrDmauPQHofeZ2XCn+RXqL/iMcvYs0s8mWc6VJujtVSHuS4P3l/KlDY2c5Xhh4wYjhJOuW7HAf3Y5XwnDIMEHVeXh4JgTvijoqgfP/sPTTArq7k/Ijt3j1ZWhEqwQq5fWPnLxodychHWktthpIab5T7vJbQMwTUXjsAhlM9ak18iEsoOayKYbQVVJ6hDgzZLUmhTqyXHTgVnnKUrC6gZ4mg24boRdSDmqtmO3vtNKmwK5aCZV9WIt9N+sYrQkyClOZSAK7aACvhEKmLVsKSdc41pLzqlErSlHGBKtYF43E68BriV6XTDglJgt/KBpRFMwaY03gFVOiI5wVz1lsSSXFuMIfqovKcUkODlKoE3sbt2lLvtgtZyQqHaXpKASwkZsG2ZVVuy67OaWw07yHGlAAVUFBV0AkXeYabRDnwt2PLNPyHEstovuK4y6kC/y2+dtzPbA07pY3PaQyrjNS02pDaFEUvXbxKqb1KNNwEOHDKSDJPUqhtwhVNRqhQHWEq7IUAuhPOMk2cCTRmyJVl4lhhps4iqEhJpUYYasB2RWLVvN2bOWky4w3NuPqIaVVKsVlRurONOeKgY3k0iwLWttt+SmHZB1C3OJWtIQoFaajWnnJUMcxmIiOiVi2NMWOoTDrTUwSpTjq1gOtrClXCkE1Ui7TkjnVOuDVyCFCwNAEXLR/0PsX4tkkNz60NreWpQbWoCl4JFzE0KqUqBlepEb4QLGlmrTs5DbLaELKeMQlIAX/XU5Q14YQ16F2smZtCWFpPlaGEFEoVjkLUlXIvKPgTrSkGH/haVxc7Z8yQS2hVFEDIpcCqdN0k9UUzZqfSXtlqdZJZ6Rl2FkS7TbV4itxN2tDhWnSe2KJi9pmdYmCFy7qHBgeQoEgE4XhmnriiaQ3iguRMvPtFMKW8R83LvPUNn2OmZseWbOuVlyk7FpZbII9kQiUtaYlV8UsBbdDyFpvIVTWmuWOrVrEWXoaf7Pk/8NL/sW4a9KdGnCovSyUrri7LqHJX9dH0V7aZ+1ShVC+VuENiaJbzobEbbd5HG56znzR1pxkjMtqqns/hDrK2BZy+bMnoKkpPikRHG25Mro5xsss5hQvIqOnlCHSX0Vac+TmkKHQK9l6HmZQP3MPuO/wCZnKjMf2K32Pb8STy+iciMTy/tOVHgQIOQqSl8iy3TemvnEaZ0Db+e8T9lAHiSYJ+J7Pl8XCkkesXX/aPKFHKtoXZvl7x1FdNRTVeZPtHJzTFtaiiVQt9f1RdQPtLOUNr6F3y5MrC3ADdQn5NpJ+iNajleOrKO/jsrTdlW7iB6RabqelCMCrpNB05Qy2lNhIKQSScVKJqVHafKCUKOZrKLD7yKtXKLsbn6D3PXhtA5q0SFwwO6I2c4u+tgVJqQlSkpJ+yDSCnVVMcUjbbDowAYTJGJdTdTFnbNlLzSksoSpj5K7UXca5A447YIemEOpUh5IWhWBSoVBgOkYIkYdALASDiHJuTOrEseVk1qXLIKFKF1XKJFK1oAThCEzojZziy4tgXiakJUpKSfsg0haNiB/CU7WtLfF1L3vF7TkJR9tttxlBQ1g2kClwHMJpqOdNuMKzCmnWi08gLboBdVjlljnUbc4EpGRcYemPSUOJqHW84suxJaVKvgyCm+U3qqKq3SaZnDnGKbi6UZjpHtil4zMei0wgXn2mlgKjVC5bl3nrLQ1X/wSf8Ahpf9iiHkPpGFRUZjXFWzWmfESclLtKosysspxQzSCyiiRsJzO6m2N2Zp0GxTMnt7Iz1oMy3E17yw5+ypeYBC0pUegE9kMD+gbROCE9pH4xF7Q01vG8klKhkRgQYmeh+lCZxhSlEBxs3XN9RVKgNQUK9aTElHpi4MG6I/ECN39Ckj0ZP+dVPbBkvovcFUNIB3UvdpxhwetIhygJpTOmFemC2Zs0rWo844mpbU3+sAop38ot0AkLtK0SCUkEEGhGWMMj5vCvti0i+lXOQOmlYFn7CZdBN26o/OAEO0sYqaFbRKrg3fUNeV7ZFil9RBXcSM1UvEk1oEiortzyh/e0ATcvJfIpmXEgJpTVQ4Y7YXasxMvQ1qVHMCmW78YIthRUyjOgV1ZYHpglXE1GcZGsOkpRoIEPiLc9YBZthstoo4G3HAb1+hIFKUSATQgbxjWHhNiS0wFBTSQSAeMQm4qoGY3+EAWcwkUqT/AAiTSrd3m4gwpXqte+Y3jdCmpFiBbaVLMMhK1JBvBKiArK8AaVA30hWUs9x2oabUumd0Vp0nIZHOLTmrLZXTjGkKwu1KRgmtabhWFEywQAG0gDUAKAbctsM/5Ty6Lrzi3+M82racpWs9o0+02HFp5JzocUE/TGrphrpFtTbIdZKClVFgoOogHAnGIXaOhLjYq2rjcaBITQ0OutaQbDY4PpVNjeBxOBKa09RaRtAxHSPbFK0i/laPPpIKm1UqMcNuUUJc3QH9QdWy2O/aG/TkZS9xt3lnaOTS0z0wFFYAspKgUc4JEjLlJTiMRjTfCLFplUhPPNreU6j4MhC3cHkyqjyyCDgku3klQOQArD5pLodMOyMlOWapaZhEnLoeQ0opW62GkEFJBBKkn5usUpimhqj+kc2h/jS+8H0i7xhWrjAMRdJJrTcYz1Nxpym1J3ohpBNrmHUvuO1+BTDgCqgkhhNxw5EqupRRRxwEPXAnPOvvTi3VqWC00FqJqSqpCanWbqVY7oq+zZuemZk/B1vuzDvJUUKUXFg531VwTgK1IAAxyi+tDdFhZkmGVKHHOm++tOpVKBCdqUjCu0k64sdTaUchVuZJJiRvABDyk01XUqx8I0qTcQCAsGo51ACdmGUIy7gTTM78/wDyC1TBKFKIOFaAZk6qRJJGnpFLLx9es7alRTllROuhI68KQJMLbQo85WNcVGgprArCkpMlXJUm6oZ1y6oQtNAVhTLEmm7IGOAOaxkNYrcQCZng4vkpAA15k+UEzTaiyaHZhAbKQSAmHN0cgge2mftgrELa0GgzXJjXITRScDSJBK2oNcR5uynTXkkfzqjaFqQbp/msc6q8shZDJAu0FFeVU9GUH8aSBQCurHZshKWIU2nDMY9UL1oMqQkxHoI4oPEmIm+cyMqkVhJ2YcS2ShF9QySCBSFFoFQVVoNZOHWBgYTlUobvXVUBJIrqJ1CJHSUN78ZDLScmXFBSgogkCiUqoMRUYjDGPO0eqLfadUQppxVBQ3U4UO041xFY8s1VvhqtUzItresVw1PK7g3PDX6yU2bwl2k022ht8BKEISkcU0aJSkACpbqcAM45nNNZqYUTMcQ6o/OXKy6lYby1WMjIQJmmItJcIk/L1Eu400DmG5ZhNabaNYxzM8KFpqPKmK/dNe7jUZEqSNZVgDxiSeEi0Rk/+qb/ACQo3wnWlWpmATvaa93GRkEzNvKFFvwhB4U7U/SB3LPu42vhUtQihmB3LPu4yMgdzL5V2g44TLS9enuWvdwsnhUtSv8AeB3LPu4yMizMZCoo4CLHhbtb9JHcs+7gV/hNtJRqXwcvQtavu4yMiASOEswBGsJb4WrVGUyB9yz7uOzwuWt+k/qWfdxqMipk+k0rhZtU5zI7ln3cYOFa1P0gdwz7uNxkdedYQWZ4TbSUoKL4qKeia1V1cXEE+Fq2+A8oyMi9yQJQKATYT//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pic>
        <p:nvPicPr>
          <p:cNvPr id="52246" name="Picture 22" descr="http://www.technewsworld.com/images/rw570375/cloud-att.jpg"/>
          <p:cNvPicPr>
            <a:picLocks noChangeAspect="1" noChangeArrowheads="1"/>
          </p:cNvPicPr>
          <p:nvPr/>
        </p:nvPicPr>
        <p:blipFill>
          <a:blip r:embed="rId6" cstate="print"/>
          <a:srcRect/>
          <a:stretch>
            <a:fillRect/>
          </a:stretch>
        </p:blipFill>
        <p:spPr bwMode="auto">
          <a:xfrm>
            <a:off x="5257800" y="4800600"/>
            <a:ext cx="1638300" cy="1181101"/>
          </a:xfrm>
          <a:prstGeom prst="rect">
            <a:avLst/>
          </a:prstGeom>
          <a:noFill/>
        </p:spPr>
      </p:pic>
      <p:pic>
        <p:nvPicPr>
          <p:cNvPr id="52248" name="Picture 24" descr="http://profile.ak.fbcdn.net/object3/1343/89/n12731148364_5930.jpg"/>
          <p:cNvPicPr>
            <a:picLocks noChangeAspect="1" noChangeArrowheads="1"/>
          </p:cNvPicPr>
          <p:nvPr/>
        </p:nvPicPr>
        <p:blipFill>
          <a:blip r:embed="rId7" cstate="print"/>
          <a:srcRect/>
          <a:stretch>
            <a:fillRect/>
          </a:stretch>
        </p:blipFill>
        <p:spPr bwMode="auto">
          <a:xfrm>
            <a:off x="1371600" y="3276600"/>
            <a:ext cx="1219200" cy="1219201"/>
          </a:xfrm>
          <a:prstGeom prst="rect">
            <a:avLst/>
          </a:prstGeom>
          <a:noFill/>
        </p:spPr>
      </p:pic>
      <p:pic>
        <p:nvPicPr>
          <p:cNvPr id="24" name="Picture 10"/>
          <p:cNvPicPr>
            <a:picLocks noChangeAspect="1" noChangeArrowheads="1"/>
          </p:cNvPicPr>
          <p:nvPr/>
        </p:nvPicPr>
        <p:blipFill>
          <a:blip r:embed="rId8" cstate="print"/>
          <a:srcRect/>
          <a:stretch>
            <a:fillRect/>
          </a:stretch>
        </p:blipFill>
        <p:spPr bwMode="auto">
          <a:xfrm>
            <a:off x="5486400" y="3505200"/>
            <a:ext cx="1181100" cy="695325"/>
          </a:xfrm>
          <a:prstGeom prst="rect">
            <a:avLst/>
          </a:prstGeom>
          <a:noFill/>
          <a:ln w="9525">
            <a:noFill/>
            <a:miter lim="800000"/>
            <a:headEnd/>
            <a:tailEnd/>
          </a:ln>
        </p:spPr>
      </p:pic>
    </p:spTree>
    <p:extLst>
      <p:ext uri="{BB962C8B-B14F-4D97-AF65-F5344CB8AC3E}">
        <p14:creationId xmlns:p14="http://schemas.microsoft.com/office/powerpoint/2010/main" val="84465204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Platform as a Service (PaaS)</a:t>
            </a:r>
            <a:endParaRPr lang="en-US" dirty="0"/>
          </a:p>
        </p:txBody>
      </p:sp>
      <p:sp>
        <p:nvSpPr>
          <p:cNvPr id="3" name="Content Placeholder 2"/>
          <p:cNvSpPr>
            <a:spLocks noGrp="1"/>
          </p:cNvSpPr>
          <p:nvPr>
            <p:ph idx="1"/>
          </p:nvPr>
        </p:nvSpPr>
        <p:spPr>
          <a:xfrm>
            <a:off x="457200" y="2133600"/>
            <a:ext cx="7620000" cy="4267200"/>
          </a:xfrm>
        </p:spPr>
        <p:txBody>
          <a:bodyPr>
            <a:normAutofit fontScale="92500" lnSpcReduction="10000"/>
          </a:bodyPr>
          <a:lstStyle/>
          <a:p>
            <a:r>
              <a:rPr lang="en-US" sz="3200" dirty="0" smtClean="0"/>
              <a:t>PaaS  provides all of the facilities required to support the complete life cycle of building and delivering web applications and services entirely from the Internet.</a:t>
            </a:r>
            <a:br>
              <a:rPr lang="en-US" sz="3200" dirty="0" smtClean="0"/>
            </a:br>
            <a:endParaRPr lang="en-US" sz="3200" dirty="0" smtClean="0"/>
          </a:p>
          <a:p>
            <a:pPr lvl="1"/>
            <a:r>
              <a:rPr lang="en-US" sz="3000" dirty="0" smtClean="0"/>
              <a:t>Typically applications must be developed with a particular platform in mind</a:t>
            </a:r>
          </a:p>
          <a:p>
            <a:pPr lvl="1"/>
            <a:r>
              <a:rPr lang="en-US" sz="3000" dirty="0" smtClean="0"/>
              <a:t>Multi tenant environments</a:t>
            </a:r>
          </a:p>
          <a:p>
            <a:pPr lvl="1"/>
            <a:r>
              <a:rPr lang="en-US" sz="3000" dirty="0" smtClean="0"/>
              <a:t>Highly scalable multi tier architecture</a:t>
            </a:r>
          </a:p>
          <a:p>
            <a:pPr lvl="1"/>
            <a:endParaRPr lang="en-US" sz="3000" dirty="0" smtClean="0"/>
          </a:p>
        </p:txBody>
      </p:sp>
    </p:spTree>
    <p:extLst>
      <p:ext uri="{BB962C8B-B14F-4D97-AF65-F5344CB8AC3E}">
        <p14:creationId xmlns:p14="http://schemas.microsoft.com/office/powerpoint/2010/main" val="8446520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PaaS Examples</a:t>
            </a:r>
            <a:endParaRPr lang="en-US" dirty="0"/>
          </a:p>
        </p:txBody>
      </p:sp>
      <p:pic>
        <p:nvPicPr>
          <p:cNvPr id="9" name="Picture 6"/>
          <p:cNvPicPr>
            <a:picLocks noChangeAspect="1" noChangeArrowheads="1"/>
          </p:cNvPicPr>
          <p:nvPr/>
        </p:nvPicPr>
        <p:blipFill>
          <a:blip r:embed="rId3" cstate="print"/>
          <a:srcRect/>
          <a:stretch>
            <a:fillRect/>
          </a:stretch>
        </p:blipFill>
        <p:spPr bwMode="auto">
          <a:xfrm>
            <a:off x="685800" y="1676400"/>
            <a:ext cx="2467495" cy="990600"/>
          </a:xfrm>
          <a:prstGeom prst="rect">
            <a:avLst/>
          </a:prstGeom>
          <a:noFill/>
          <a:ln w="9525">
            <a:noFill/>
            <a:miter lim="800000"/>
            <a:headEnd/>
            <a:tailEnd/>
          </a:ln>
        </p:spPr>
      </p:pic>
      <p:pic>
        <p:nvPicPr>
          <p:cNvPr id="10" name="Picture 7"/>
          <p:cNvPicPr>
            <a:picLocks noChangeAspect="1" noChangeArrowheads="1"/>
          </p:cNvPicPr>
          <p:nvPr/>
        </p:nvPicPr>
        <p:blipFill>
          <a:blip r:embed="rId4" cstate="print"/>
          <a:srcRect/>
          <a:stretch>
            <a:fillRect/>
          </a:stretch>
        </p:blipFill>
        <p:spPr bwMode="auto">
          <a:xfrm>
            <a:off x="4953000" y="4800600"/>
            <a:ext cx="1929072" cy="752475"/>
          </a:xfrm>
          <a:prstGeom prst="rect">
            <a:avLst/>
          </a:prstGeom>
          <a:noFill/>
          <a:ln w="9525">
            <a:noFill/>
            <a:miter lim="800000"/>
            <a:headEnd/>
            <a:tailEnd/>
          </a:ln>
        </p:spPr>
      </p:pic>
      <p:sp>
        <p:nvSpPr>
          <p:cNvPr id="52236" name="AutoShape 12" descr="data:image/jpg;base64,/9j/4AAQSkZJRgABAQAAAQABAAD/2wCEAAkGBhQSERQRERMWFRUWFx8UFBgUGBwdIBocFBQVFhUXFB4eJyYqGBwjJRUXHy8sIycqOCwuGB8yOzItQSc3LDUBCQoKDQsOGQ4PGTUhHiI1NS8yLzU1NTQ2LCwpNS4pNCk1LzU1LCw1Lyw0KS8pLDIsKTUpNjUpNCw0MCwsLCksLP/AABEIACgAoAMBIgACEQEDEQH/xAAbAAACAwEBAQAAAAAAAAAAAAAABAMFBgECB//EADoQAAIBAwIEAggDBgcBAAAAAAECAwAEERIhBQYTMQdRIjJBYXGBkbFyodEUM0JiweFDUlSSotLiI//EABsBAAIDAQEBAAAAAAAAAAAAAAACAQMEBQYH/8QAMBEAAQIDBQYDCQAAAAAAAAAAAQACAwQREiExQVEyYXGh0fAFE+EGFCJSYoGRwfH/2gAMAwEAAhEDEQA/APuNGaUvL8Jt3Pl+tVU/EC27HA+grnTPiMGXNmtTormQXPvVzJdqPb9KhbiI9g+tZG95lC7RjUfM7D+9VaPdXLaULHzCeiB+I/qa5jvFnvNlgv3LUJQAVcttc8eVPXdE+JGfpVXPzzCv+IzfgU/1xSlh4d53nkx5hP6sf0q+tOULWPtEGPm/pffatLGT0W8/Dx9EhMBm9Z5/EBScJFK3zA+2a9LzPdP6llIfiW/QVtIrdU2VQo/lAH2qStAk4p2onJIY7MmLFjifET2tAPix/wCwr2Lnif8Ap4/93/qtjXasEkPnPLol8/6QsgL3iY720Z+En96kXjV+PWsifwyCtXRTe6kYRHcuijzgcWhZlea5B+8s7hfgmr7VPFzpbnZyYz5SKV+4q+xXl4wdiAR796byowwifkfxRbYcW81Ba8SjkGUdWHuINM5qun5et2OTCgPmo0n6riuJwhk/dTOP5X9Mfng/nTB0Zu00Hh0PVKQw4HvvcrOilIp3G0ij8SHI+YO4/Omgaua8OSEUXaKKKdQsheXJ6j6u+o5+tVfEJS/o/wAP3+NanjXAur6cZAf257N8fI1lJi0TaZlK/Efbz+VfO56QmJWK5zqkHPj+12YMRjxdiu8I4N1pQh2Hdj7h5e+k/EvjE1tLaWdg7Qs4Zj08DOSFTPfPZzV9wi5COJF9IdjjyNR3nJjXPE4+IdZDFGoVY9JzsjDc9u7k9q9H7NRJey4nbFcdMvt3oss5atDRfOo+eb17SCJLmTryXLLryNWnREqL27apCflV14j3XELGTqi+bRK5EUabFVjQbkkb+zPvanOXvBuSC5gmkuI3WJw5UIwJ07jGTtvg/KtBzvyHJxC4t5OqqxReshUknMgZ8EHAyFAr2BiQg8UpS/JYUhw3lfiphcvxE65I16eQf/mSys5O25wCvzNZLgN1xO7u5bSLiDgxasyH1T03CZAxncmvtsgODpxnG2e2fZmsb4fcgPw95pJZVleUKAVUjGCzNnPfJI+lVNjCy4mlcrlCkteJXaunD4WjlmhiV7q4n1FQZCdKqq4LMcE7kYApqXniO3zHdEtJGB+0vbxu0UWs+h1Cc6cjB9uKL/l25S7kurKaJDMipMk6MwzHkI6aSCDgkYOxpG+5GmdrmJZ0FtdyiacaD1OyB0Rs4CtoG5G2TSCwce9fRCsLvxDtY5GjbqnRKIHdYmKhyoZV1DuTnAx7a8jxFtsLhZy7O8XSETaw8KqzqV9mzKfnS1pyOyiENIpC3r3suFPpE6xEq+WnK9/8tRWPIkkcrzGZDIUucEKdpLuQMH79lVVX5UUhaoTkHiTaONQMoUxPOrNGwVlhGZQhPdl9o86av+d7eFdUhcD9nF2fQO0ZZVGfJiWAx8ao7rw2Z4UhEwVY7E2iHSfXdkZ5Dv6p0Yx33Ndm5DuJmZ7iaIl/2dCI0YARW0hleNck+sQu599TZhaoVjd87RvDL0meKVXjhAmgYkNcMBEenkFlbfG47U5bc4xSNIsSTyLGG1SRxMUZovWRGHrtnbbuaQueTHkujcNIuDdpclcHOm3gMcSfEMxbNJR8k3S2bWK3EXSVg0J0OrMvV6jR3BVt1Iyp04NRSHqhNcV8RY44ZHSCYypIsJhdCpDS4MevvgMDtjOTtUsnOsaSyF3YKqxIIei3UMs4Lqo39JtI3XHo+01Wx+HkqRt05IVkN3HdgCNhHiFAqxlQc4By2c96YuOR5eo1zHNH1xdm6TWjFNJhEIjcA52UZyPbU0haoVgef7bQr4l1NMbfpdJuoJFXWUZO42wfmK4niDbssfTWZ3k14iSIl16LaZda/wAOk7UpwnkeSO5iuZZlkcPLPLhSA0syJGugZ9FEVNIzk70jH4fT6beMzQjpS9cyqjiUO8xklEZ1YCvkKc5+dFIWvd6Fv6jnt1caXUMD7GGRXKKzEA3FCpbjk6InVEXib+Q7fMGoo+F3cRyjxyj35jb8sg0UVidIS7jaDaHUXK4R34E1T0PFJRtLbyD3phh/xP8ASnYeII3tI9zAr98UUVbR0IbVeKgUflRM0UUVpVSKKKKEIooooQiiiihCKKKKEIooooQiiiihC//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52238" name="AutoShape 14" descr="data:image/jpg;base64,/9j/4AAQSkZJRgABAQAAAQABAAD/2wCEAAkGBhQSERQRERMWFRUWFx8UFBgUGBwdIBocFBQVFhUXFB4eJyYqGBwjJRUXHy8sIycqOCwuGB8yOzItQSc3LDUBCQoKDQsOGQ4PGTUhHiI1NS8yLzU1NTQ2LCwpNS4pNCk1LzU1LCw1Lyw0KS8pLDIsKTUpNjUpNCw0MCwsLCksLP/AABEIACgAoAMBIgACEQEDEQH/xAAbAAACAwEBAQAAAAAAAAAAAAAABAMFBgECB//EADoQAAIBAwIEAggDBgcBAAAAAAECAwAEERIhBQYTMQdRIjJBYXGBkbFyodEUM0JiweFDUlSSotLiI//EABsBAAIDAQEBAAAAAAAAAAAAAAACAQMEBQYH/8QAMBEAAQIDBQYDCQAAAAAAAAAAAQACAwQREiExQVEyYXGh0fAFE+EGFCJSYoGRwfH/2gAMAwEAAhEDEQA/APuNGaUvL8Jt3Pl+tVU/EC27HA+grnTPiMGXNmtTormQXPvVzJdqPb9KhbiI9g+tZG95lC7RjUfM7D+9VaPdXLaULHzCeiB+I/qa5jvFnvNlgv3LUJQAVcttc8eVPXdE+JGfpVXPzzCv+IzfgU/1xSlh4d53nkx5hP6sf0q+tOULWPtEGPm/pffatLGT0W8/Dx9EhMBm9Z5/EBScJFK3zA+2a9LzPdP6llIfiW/QVtIrdU2VQo/lAH2qStAk4p2onJIY7MmLFjifET2tAPix/wCwr2Lnif8Ap4/93/qtjXasEkPnPLol8/6QsgL3iY720Z+En96kXjV+PWsifwyCtXRTe6kYRHcuijzgcWhZlea5B+8s7hfgmr7VPFzpbnZyYz5SKV+4q+xXl4wdiAR796byowwifkfxRbYcW81Ba8SjkGUdWHuINM5qun5et2OTCgPmo0n6riuJwhk/dTOP5X9Mfng/nTB0Zu00Hh0PVKQw4HvvcrOilIp3G0ij8SHI+YO4/Omgaua8OSEUXaKKKdQsheXJ6j6u+o5+tVfEJS/o/wAP3+NanjXAur6cZAf257N8fI1lJi0TaZlK/Efbz+VfO56QmJWK5zqkHPj+12YMRjxdiu8I4N1pQh2Hdj7h5e+k/EvjE1tLaWdg7Qs4Zj08DOSFTPfPZzV9wi5COJF9IdjjyNR3nJjXPE4+IdZDFGoVY9JzsjDc9u7k9q9H7NRJey4nbFcdMvt3oss5atDRfOo+eb17SCJLmTryXLLryNWnREqL27apCflV14j3XELGTqi+bRK5EUabFVjQbkkb+zPvanOXvBuSC5gmkuI3WJw5UIwJ07jGTtvg/KtBzvyHJxC4t5OqqxReshUknMgZ8EHAyFAr2BiQg8UpS/JYUhw3lfiphcvxE65I16eQf/mSys5O25wCvzNZLgN1xO7u5bSLiDgxasyH1T03CZAxncmvtsgODpxnG2e2fZmsb4fcgPw95pJZVleUKAVUjGCzNnPfJI+lVNjCy4mlcrlCkteJXaunD4WjlmhiV7q4n1FQZCdKqq4LMcE7kYApqXniO3zHdEtJGB+0vbxu0UWs+h1Cc6cjB9uKL/l25S7kurKaJDMipMk6MwzHkI6aSCDgkYOxpG+5GmdrmJZ0FtdyiacaD1OyB0Rs4CtoG5G2TSCwce9fRCsLvxDtY5GjbqnRKIHdYmKhyoZV1DuTnAx7a8jxFtsLhZy7O8XSETaw8KqzqV9mzKfnS1pyOyiENIpC3r3suFPpE6xEq+WnK9/8tRWPIkkcrzGZDIUucEKdpLuQMH79lVVX5UUhaoTkHiTaONQMoUxPOrNGwVlhGZQhPdl9o86av+d7eFdUhcD9nF2fQO0ZZVGfJiWAx8ao7rw2Z4UhEwVY7E2iHSfXdkZ5Dv6p0Yx33Ndm5DuJmZ7iaIl/2dCI0YARW0hleNck+sQu599TZhaoVjd87RvDL0meKVXjhAmgYkNcMBEenkFlbfG47U5bc4xSNIsSTyLGG1SRxMUZovWRGHrtnbbuaQueTHkujcNIuDdpclcHOm3gMcSfEMxbNJR8k3S2bWK3EXSVg0J0OrMvV6jR3BVt1Iyp04NRSHqhNcV8RY44ZHSCYypIsJhdCpDS4MevvgMDtjOTtUsnOsaSyF3YKqxIIei3UMs4Lqo39JtI3XHo+01Wx+HkqRt05IVkN3HdgCNhHiFAqxlQc4By2c96YuOR5eo1zHNH1xdm6TWjFNJhEIjcA52UZyPbU0haoVgef7bQr4l1NMbfpdJuoJFXWUZO42wfmK4niDbssfTWZ3k14iSIl16LaZda/wAOk7UpwnkeSO5iuZZlkcPLPLhSA0syJGugZ9FEVNIzk70jH4fT6beMzQjpS9cyqjiUO8xklEZ1YCvkKc5+dFIWvd6Fv6jnt1caXUMD7GGRXKKzEA3FCpbjk6InVEXib+Q7fMGoo+F3cRyjxyj35jb8sg0UVidIS7jaDaHUXK4R34E1T0PFJRtLbyD3phh/xP8ASnYeII3tI9zAr98UUVbR0IbVeKgUflRM0UUVpVSKKKKEIooooQiiiihCKKKKEIooooQiiiihC//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52242" name="AutoShape 18" descr="data:image/jpg;base64,/9j/4AAQSkZJRgABAQAAAQABAAD/2wCEAAkGBhISERQUEBQWFRUVFxcWFRQWGB8aFxYVFhYVHRwXFRgdGyYeGBojGRUUHy8gIygpLCwtFSAyNTAqNSYrLCkBCQoKDgwOGg8PGi4jHyQpKSosKSwsLzUsLC0vLC0sLy8vNCo0LSwpLzQqLCwsLCkuKSwsLCksLCwsLCwsLCwsLP/AABEIAGMAiQMBIgACEQEDEQH/xAAcAAABBAMBAAAAAAAAAAAAAAAEAwUGBwABAgj/xABLEAABAgMEBAoECgYLAQAAAAABAgMABBEFEiExBkFRYQcTIjJxgZGTodFDU7HTFBUzQlJicoPB0lSjs8Lh8BYjJTR0gpKisuLxJP/EABoBAAIDAQEAAAAAAAAAAAAAAAMEAQIFAAb/xAAwEQACAQIEBAQFBAMAAAAAAAABAgADEQQSIVExYXHBEyJB0RSBkaGxBTJC8BUz4f/aAAwDAQACEQMRAD8AYJGzmSw0S02SW2ySUJqSUJxJpCgsdk5NN92nygmzJc8QyCPRNEdbaYf5KzUpSVuEJSMyf5zj2IamiAkDhPOgMzHWMsrow0r0Lfdp8odGNBmjiWW+7T5RNJCyxTAU3w7s2YIx636gt/Is0Uwh/kZXh0HZp8iz3aPKA5nQ9pPoWu7T+WLYTZydkJPWOk6oCmPsdVEu2E2Mpp+w2U+ha7tP5YF+LGR6Fru0+UWLbtltocSgkBSwSnfQ5eXQYi0/Z5SThG1h6tKoNBMyqjIeMZRZrPqWu7T5Ro2Yz6lru0+UFERzSG/DTYRbO28FNls+pa7tPlGCy2fUtd2nygukbAici7CdnbeB/FTPqmu7T5Rv4qZ9U13afKDKRsJjsi7CRnbeCCymfUtd2nyjfxUz6lru0+UFxukRkXYTs7bwVNksVH9S1mPRp/LFYU6IttAxHSPbFS0jH/U1AyW59ppYBic1+XeembL0fbds6UWaJKZVhRVqoGEVr1Vhn0lspS2UlsFSEG8UgYlJGCqa6fjDjNzCxYculvBS5WXBpncDTd6nV7Yj+j2lTrACAOMbH0jQgfVV5iEaHisoKm9jwhMS9JGKPpmHGd2RpPMsgJF1SBkleNBsBGI7YkDPCKBz2U1+qv8AApjhdr2W/wD3hsoUczQjtKDj2QVLWTZCuYtPW4U/8qQZvCOr0yOgiiGuNKVZSOZ7ERNfCaimDOO9f/WG97TqbfNyXSgE6kJUtXjh4RJmNHrNGIS0rpWFfvQ5InpRkUC2WxsCkp8AYD4lBf2UyTz/AKYfwsS/+ysAOX9EiFi6DvuOh+dUcwq4VVUojEXjkkbh4QRpNZqQq7hVQUoDaEkVp2jth2ndO5VANxfGq1JRl/qOAhps2UfmnVTUym4kIKWUbjr2036zuEWFSrm8WpoB6ewkqtFR4NHzEnU8fmTIJOsXTAoESO2JLlxH5m35Fk3XX03hmlIKiOm6CBG78SioGYxI0WZrKJyEwQ3JkiDbFVLzQKpZxLgTzgMFJ6UnERDtNtLmFOSok31gIWePu3k4BSc8r2AVAK2PRFzDWEpYR3ax0kiUyRHN2HCWt+SnHSiUcK1AFVCgp5IIFcRvEA2tpNIyrnFPOErFLwQm9d3KOVd0X+Np5cxMGcNUzZQJiUQQmTJGUGyKWnWw80oKaIKrw2JrWozqKHCIRpNpowuck1Sz7gYQU8fQKSPlKmqfncmBVsclMAjW8vSwrVCQdLST8TQjpHtin4umXtyUm1K+CLKwgpKqpKaBRNM+gxTFIRx9QVVRl59o7gkNMspG3eX5NWqthiyiBVHwRu8n6VWmcOnkg9UKjR9mbTfkXUpPzmlaujWnxEbtJptVm2cHDdSuXZRxn0HOIbKCfqkXweqI/NSrktS8CPoKScFb0qECwwuoymzfmBxjZWOcZl+49u8c3NE5hrNlR+snlezHwgZUo6PQvH7tXlBdm6WzjYxdvDYsBQ7Tj4w7M8JTvqUr3glPtrDmauPQHofeZ2XCn+RXqL/iMcvYs0s8mWc6VJujtVSHuS4P3l/KlDY2c5Xhh4wYjhJOuW7HAf3Y5XwnDIMEHVeXh4JgTvijoqgfP/sPTTArq7k/Ijt3j1ZWhEqwQq5fWPnLxodychHWktthpIab5T7vJbQMwTUXjsAhlM9ak18iEsoOayKYbQVVJ6hDgzZLUmhTqyXHTgVnnKUrC6gZ4mg24boRdSDmqtmO3vtNKmwK5aCZV9WIt9N+sYrQkyClOZSAK7aACvhEKmLVsKSdc41pLzqlErSlHGBKtYF43E68BriV6XTDglJgt/KBpRFMwaY03gFVOiI5wVz1lsSSXFuMIfqovKcUkODlKoE3sbt2lLvtgtZyQqHaXpKASwkZsG2ZVVuy67OaWw07yHGlAAVUFBV0AkXeYabRDnwt2PLNPyHEstovuK4y6kC/y2+dtzPbA07pY3PaQyrjNS02pDaFEUvXbxKqb1KNNwEOHDKSDJPUqhtwhVNRqhQHWEq7IUAuhPOMk2cCTRmyJVl4lhhps4iqEhJpUYYasB2RWLVvN2bOWky4w3NuPqIaVVKsVlRurONOeKgY3k0iwLWttt+SmHZB1C3OJWtIQoFaajWnnJUMcxmIiOiVi2NMWOoTDrTUwSpTjq1gOtrClXCkE1Ui7TkjnVOuDVyCFCwNAEXLR/0PsX4tkkNz60NreWpQbWoCl4JFzE0KqUqBlepEb4QLGlmrTs5DbLaELKeMQlIAX/XU5Q14YQ16F2smZtCWFpPlaGEFEoVjkLUlXIvKPgTrSkGH/haVxc7Z8yQS2hVFEDIpcCqdN0k9UUzZqfSXtlqdZJZ6Rl2FkS7TbV4itxN2tDhWnSe2KJi9pmdYmCFy7qHBgeQoEgE4XhmnriiaQ3iguRMvPtFMKW8R83LvPUNn2OmZseWbOuVlyk7FpZbII9kQiUtaYlV8UsBbdDyFpvIVTWmuWOrVrEWXoaf7Pk/8NL/sW4a9KdGnCovSyUrri7LqHJX9dH0V7aZ+1ShVC+VuENiaJbzobEbbd5HG56znzR1pxkjMtqqns/hDrK2BZy+bMnoKkpPikRHG25Mro5xsss5hQvIqOnlCHSX0Vac+TmkKHQK9l6HmZQP3MPuO/wCZnKjMf2K32Pb8STy+iciMTy/tOVHgQIOQqSl8iy3TemvnEaZ0Db+e8T9lAHiSYJ+J7Pl8XCkkesXX/aPKFHKtoXZvl7x1FdNRTVeZPtHJzTFtaiiVQt9f1RdQPtLOUNr6F3y5MrC3ADdQn5NpJ+iNajleOrKO/jsrTdlW7iB6RabqelCMCrpNB05Qy2lNhIKQSScVKJqVHafKCUKOZrKLD7yKtXKLsbn6D3PXhtA5q0SFwwO6I2c4u+tgVJqQlSkpJ+yDSCnVVMcUjbbDowAYTJGJdTdTFnbNlLzSksoSpj5K7UXca5A447YIemEOpUh5IWhWBSoVBgOkYIkYdALASDiHJuTOrEseVk1qXLIKFKF1XKJFK1oAThCEzojZziy4tgXiakJUpKSfsg0haNiB/CU7WtLfF1L3vF7TkJR9tttxlBQ1g2kClwHMJpqOdNuMKzCmnWi08gLboBdVjlljnUbc4EpGRcYemPSUOJqHW84suxJaVKvgyCm+U3qqKq3SaZnDnGKbi6UZjpHtil4zMei0wgXn2mlgKjVC5bl3nrLQ1X/wSf8Ahpf9iiHkPpGFRUZjXFWzWmfESclLtKosysspxQzSCyiiRsJzO6m2N2Zp0GxTMnt7Iz1oMy3E17yw5+ypeYBC0pUegE9kMD+gbROCE9pH4xF7Q01vG8klKhkRgQYmeh+lCZxhSlEBxs3XN9RVKgNQUK9aTElHpi4MG6I/ECN39Ckj0ZP+dVPbBkvovcFUNIB3UvdpxhwetIhygJpTOmFemC2Zs0rWo844mpbU3+sAop38ot0AkLtK0SCUkEEGhGWMMj5vCvti0i+lXOQOmlYFn7CZdBN26o/OAEO0sYqaFbRKrg3fUNeV7ZFil9RBXcSM1UvEk1oEiortzyh/e0ATcvJfIpmXEgJpTVQ4Y7YXasxMvQ1qVHMCmW78YIthRUyjOgV1ZYHpglXE1GcZGsOkpRoIEPiLc9YBZthstoo4G3HAb1+hIFKUSATQgbxjWHhNiS0wFBTSQSAeMQm4qoGY3+EAWcwkUqT/AAiTSrd3m4gwpXqte+Y3jdCmpFiBbaVLMMhK1JBvBKiArK8AaVA30hWUs9x2oabUumd0Vp0nIZHOLTmrLZXTjGkKwu1KRgmtabhWFEywQAG0gDUAKAbctsM/5Ty6Lrzi3+M82racpWs9o0+02HFp5JzocUE/TGrphrpFtTbIdZKClVFgoOogHAnGIXaOhLjYq2rjcaBITQ0OutaQbDY4PpVNjeBxOBKa09RaRtAxHSPbFK0i/laPPpIKm1UqMcNuUUJc3QH9QdWy2O/aG/TkZS9xt3lnaOTS0z0wFFYAspKgUc4JEjLlJTiMRjTfCLFplUhPPNreU6j4MhC3cHkyqjyyCDgku3klQOQArD5pLodMOyMlOWapaZhEnLoeQ0opW62GkEFJBBKkn5usUpimhqj+kc2h/jS+8H0i7xhWrjAMRdJJrTcYz1Nxpym1J3ohpBNrmHUvuO1+BTDgCqgkhhNxw5EqupRRRxwEPXAnPOvvTi3VqWC00FqJqSqpCanWbqVY7oq+zZuemZk/B1vuzDvJUUKUXFg531VwTgK1IAAxyi+tDdFhZkmGVKHHOm++tOpVKBCdqUjCu0k64sdTaUchVuZJJiRvABDyk01XUqx8I0qTcQCAsGo51ACdmGUIy7gTTM78/wDyC1TBKFKIOFaAZk6qRJJGnpFLLx9es7alRTllROuhI68KQJMLbQo85WNcVGgprArCkpMlXJUm6oZ1y6oQtNAVhTLEmm7IGOAOaxkNYrcQCZng4vkpAA15k+UEzTaiyaHZhAbKQSAmHN0cgge2mftgrELa0GgzXJjXITRScDSJBK2oNcR5uynTXkkfzqjaFqQbp/msc6q8shZDJAu0FFeVU9GUH8aSBQCurHZshKWIU2nDMY9UL1oMqQkxHoI4oPEmIm+cyMqkVhJ2YcS2ShF9QySCBSFFoFQVVoNZOHWBgYTlUobvXVUBJIrqJ1CJHSUN78ZDLScmXFBSgogkCiUqoMRUYjDGPO0eqLfadUQppxVBQ3U4UO041xFY8s1VvhqtUzItresVw1PK7g3PDX6yU2bwl2k022ht8BKEISkcU0aJSkACpbqcAM45nNNZqYUTMcQ6o/OXKy6lYby1WMjIQJmmItJcIk/L1Eu400DmG5ZhNabaNYxzM8KFpqPKmK/dNe7jUZEqSNZVgDxiSeEi0Rk/+qb/ACQo3wnWlWpmATvaa93GRkEzNvKFFvwhB4U7U/SB3LPu42vhUtQihmB3LPu4yMgdzL5V2g44TLS9enuWvdwsnhUtSv8AeB3LPu4yMizMZCoo4CLHhbtb9JHcs+7gV/hNtJRqXwcvQtavu4yMiASOEswBGsJb4WrVGUyB9yz7uOzwuWt+k/qWfdxqMipk+k0rhZtU5zI7ln3cYOFa1P0gdwz7uNxkdedYQWZ4TbSUoKL4qKeia1V1cXEE+Fq2+A8oyMi9yQJQKATYT//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sp>
        <p:nvSpPr>
          <p:cNvPr id="52244" name="AutoShape 20" descr="data:image/jpg;base64,/9j/4AAQSkZJRgABAQAAAQABAAD/2wCEAAkGBhISERQUEBQWFRUVFxcWFRQWGB8aFxYVFhYVHRwXFRgdGyYeGBojGRUUHy8gIygpLCwtFSAyNTAqNSYrLCkBCQoKDgwOGg8PGi4jHyQpKSosKSwsLzUsLC0vLC0sLy8vNCo0LSwpLzQqLCwsLCkuKSwsLCksLCwsLCwsLCwsLP/AABEIAGMAiQMBIgACEQEDEQH/xAAcAAABBAMBAAAAAAAAAAAAAAAEAwUGBwABAgj/xABLEAABAgMEBAoECgYLAQAAAAABAgMABBEFEiExBkFRYQcTIjJxgZGTodFDU7HTFBUzQlJicoPB0lSjs8Lh8BYjJTR0gpKisuLxJP/EABoBAAIDAQEAAAAAAAAAAAAAAAMEAQIFAAb/xAAwEQACAQIEBAQFBAMAAAAAAAABAgADEQQSIVExYXHBEyJB0RSBkaGxBTJC8BUz4f/aAAwDAQACEQMRAD8AYJGzmSw0S02SW2ySUJqSUJxJpCgsdk5NN92nygmzJc8QyCPRNEdbaYf5KzUpSVuEJSMyf5zj2IamiAkDhPOgMzHWMsrow0r0Lfdp8odGNBmjiWW+7T5RNJCyxTAU3w7s2YIx636gt/Is0Uwh/kZXh0HZp8iz3aPKA5nQ9pPoWu7T+WLYTZydkJPWOk6oCmPsdVEu2E2Mpp+w2U+ha7tP5YF+LGR6Fru0+UWLbtltocSgkBSwSnfQ5eXQYi0/Z5SThG1h6tKoNBMyqjIeMZRZrPqWu7T5Ro2Yz6lru0+UFERzSG/DTYRbO28FNls+pa7tPlGCy2fUtd2nygukbAici7CdnbeB/FTPqmu7T5Rv4qZ9U13afKDKRsJjsi7CRnbeCCymfUtd2nyjfxUz6lru0+UFxukRkXYTs7bwVNksVH9S1mPRp/LFYU6IttAxHSPbFS0jH/U1AyW59ppYBic1+XeembL0fbds6UWaJKZVhRVqoGEVr1Vhn0lspS2UlsFSEG8UgYlJGCqa6fjDjNzCxYculvBS5WXBpncDTd6nV7Yj+j2lTrACAOMbH0jQgfVV5iEaHisoKm9jwhMS9JGKPpmHGd2RpPMsgJF1SBkleNBsBGI7YkDPCKBz2U1+qv8AApjhdr2W/wD3hsoUczQjtKDj2QVLWTZCuYtPW4U/8qQZvCOr0yOgiiGuNKVZSOZ7ERNfCaimDOO9f/WG97TqbfNyXSgE6kJUtXjh4RJmNHrNGIS0rpWFfvQ5InpRkUC2WxsCkp8AYD4lBf2UyTz/AKYfwsS/+ysAOX9EiFi6DvuOh+dUcwq4VVUojEXjkkbh4QRpNZqQq7hVQUoDaEkVp2jth2ndO5VANxfGq1JRl/qOAhps2UfmnVTUym4kIKWUbjr2036zuEWFSrm8WpoB6ewkqtFR4NHzEnU8fmTIJOsXTAoESO2JLlxH5m35Fk3XX03hmlIKiOm6CBG78SioGYxI0WZrKJyEwQ3JkiDbFVLzQKpZxLgTzgMFJ6UnERDtNtLmFOSok31gIWePu3k4BSc8r2AVAK2PRFzDWEpYR3ax0kiUyRHN2HCWt+SnHSiUcK1AFVCgp5IIFcRvEA2tpNIyrnFPOErFLwQm9d3KOVd0X+Np5cxMGcNUzZQJiUQQmTJGUGyKWnWw80oKaIKrw2JrWozqKHCIRpNpowuck1Sz7gYQU8fQKSPlKmqfncmBVsclMAjW8vSwrVCQdLST8TQjpHtin4umXtyUm1K+CLKwgpKqpKaBRNM+gxTFIRx9QVVRl59o7gkNMspG3eX5NWqthiyiBVHwRu8n6VWmcOnkg9UKjR9mbTfkXUpPzmlaujWnxEbtJptVm2cHDdSuXZRxn0HOIbKCfqkXweqI/NSrktS8CPoKScFb0qECwwuoymzfmBxjZWOcZl+49u8c3NE5hrNlR+snlezHwgZUo6PQvH7tXlBdm6WzjYxdvDYsBQ7Tj4w7M8JTvqUr3glPtrDmauPQHofeZ2XCn+RXqL/iMcvYs0s8mWc6VJujtVSHuS4P3l/KlDY2c5Xhh4wYjhJOuW7HAf3Y5XwnDIMEHVeXh4JgTvijoqgfP/sPTTArq7k/Ijt3j1ZWhEqwQq5fWPnLxodychHWktthpIab5T7vJbQMwTUXjsAhlM9ak18iEsoOayKYbQVVJ6hDgzZLUmhTqyXHTgVnnKUrC6gZ4mg24boRdSDmqtmO3vtNKmwK5aCZV9WIt9N+sYrQkyClOZSAK7aACvhEKmLVsKSdc41pLzqlErSlHGBKtYF43E68BriV6XTDglJgt/KBpRFMwaY03gFVOiI5wVz1lsSSXFuMIfqovKcUkODlKoE3sbt2lLvtgtZyQqHaXpKASwkZsG2ZVVuy67OaWw07yHGlAAVUFBV0AkXeYabRDnwt2PLNPyHEstovuK4y6kC/y2+dtzPbA07pY3PaQyrjNS02pDaFEUvXbxKqb1KNNwEOHDKSDJPUqhtwhVNRqhQHWEq7IUAuhPOMk2cCTRmyJVl4lhhps4iqEhJpUYYasB2RWLVvN2bOWky4w3NuPqIaVVKsVlRurONOeKgY3k0iwLWttt+SmHZB1C3OJWtIQoFaajWnnJUMcxmIiOiVi2NMWOoTDrTUwSpTjq1gOtrClXCkE1Ui7TkjnVOuDVyCFCwNAEXLR/0PsX4tkkNz60NreWpQbWoCl4JFzE0KqUqBlepEb4QLGlmrTs5DbLaELKeMQlIAX/XU5Q14YQ16F2smZtCWFpPlaGEFEoVjkLUlXIvKPgTrSkGH/haVxc7Z8yQS2hVFEDIpcCqdN0k9UUzZqfSXtlqdZJZ6Rl2FkS7TbV4itxN2tDhWnSe2KJi9pmdYmCFy7qHBgeQoEgE4XhmnriiaQ3iguRMvPtFMKW8R83LvPUNn2OmZseWbOuVlyk7FpZbII9kQiUtaYlV8UsBbdDyFpvIVTWmuWOrVrEWXoaf7Pk/8NL/sW4a9KdGnCovSyUrri7LqHJX9dH0V7aZ+1ShVC+VuENiaJbzobEbbd5HG56znzR1pxkjMtqqns/hDrK2BZy+bMnoKkpPikRHG25Mro5xsss5hQvIqOnlCHSX0Vac+TmkKHQK9l6HmZQP3MPuO/wCZnKjMf2K32Pb8STy+iciMTy/tOVHgQIOQqSl8iy3TemvnEaZ0Db+e8T9lAHiSYJ+J7Pl8XCkkesXX/aPKFHKtoXZvl7x1FdNRTVeZPtHJzTFtaiiVQt9f1RdQPtLOUNr6F3y5MrC3ADdQn5NpJ+iNajleOrKO/jsrTdlW7iB6RabqelCMCrpNB05Qy2lNhIKQSScVKJqVHafKCUKOZrKLD7yKtXKLsbn6D3PXhtA5q0SFwwO6I2c4u+tgVJqQlSkpJ+yDSCnVVMcUjbbDowAYTJGJdTdTFnbNlLzSksoSpj5K7UXca5A447YIemEOpUh5IWhWBSoVBgOkYIkYdALASDiHJuTOrEseVk1qXLIKFKF1XKJFK1oAThCEzojZziy4tgXiakJUpKSfsg0haNiB/CU7WtLfF1L3vF7TkJR9tttxlBQ1g2kClwHMJpqOdNuMKzCmnWi08gLboBdVjlljnUbc4EpGRcYemPSUOJqHW84suxJaVKvgyCm+U3qqKq3SaZnDnGKbi6UZjpHtil4zMei0wgXn2mlgKjVC5bl3nrLQ1X/wSf8Ahpf9iiHkPpGFRUZjXFWzWmfESclLtKosysspxQzSCyiiRsJzO6m2N2Zp0GxTMnt7Iz1oMy3E17yw5+ypeYBC0pUegE9kMD+gbROCE9pH4xF7Q01vG8klKhkRgQYmeh+lCZxhSlEBxs3XN9RVKgNQUK9aTElHpi4MG6I/ECN39Ckj0ZP+dVPbBkvovcFUNIB3UvdpxhwetIhygJpTOmFemC2Zs0rWo844mpbU3+sAop38ot0AkLtK0SCUkEEGhGWMMj5vCvti0i+lXOQOmlYFn7CZdBN26o/OAEO0sYqaFbRKrg3fUNeV7ZFil9RBXcSM1UvEk1oEiortzyh/e0ATcvJfIpmXEgJpTVQ4Y7YXasxMvQ1qVHMCmW78YIthRUyjOgV1ZYHpglXE1GcZGsOkpRoIEPiLc9YBZthstoo4G3HAb1+hIFKUSATQgbxjWHhNiS0wFBTSQSAeMQm4qoGY3+EAWcwkUqT/AAiTSrd3m4gwpXqte+Y3jdCmpFiBbaVLMMhK1JBvBKiArK8AaVA30hWUs9x2oabUumd0Vp0nIZHOLTmrLZXTjGkKwu1KRgmtabhWFEywQAG0gDUAKAbctsM/5Ty6Lrzi3+M82racpWs9o0+02HFp5JzocUE/TGrphrpFtTbIdZKClVFgoOogHAnGIXaOhLjYq2rjcaBITQ0OutaQbDY4PpVNjeBxOBKa09RaRtAxHSPbFK0i/laPPpIKm1UqMcNuUUJc3QH9QdWy2O/aG/TkZS9xt3lnaOTS0z0wFFYAspKgUc4JEjLlJTiMRjTfCLFplUhPPNreU6j4MhC3cHkyqjyyCDgku3klQOQArD5pLodMOyMlOWapaZhEnLoeQ0opW62GkEFJBBKkn5usUpimhqj+kc2h/jS+8H0i7xhWrjAMRdJJrTcYz1Nxpym1J3ohpBNrmHUvuO1+BTDgCqgkhhNxw5EqupRRRxwEPXAnPOvvTi3VqWC00FqJqSqpCanWbqVY7oq+zZuemZk/B1vuzDvJUUKUXFg531VwTgK1IAAxyi+tDdFhZkmGVKHHOm++tOpVKBCdqUjCu0k64sdTaUchVuZJJiRvABDyk01XUqx8I0qTcQCAsGo51ACdmGUIy7gTTM78/wDyC1TBKFKIOFaAZk6qRJJGnpFLLx9es7alRTllROuhI68KQJMLbQo85WNcVGgprArCkpMlXJUm6oZ1y6oQtNAVhTLEmm7IGOAOaxkNYrcQCZng4vkpAA15k+UEzTaiyaHZhAbKQSAmHN0cgge2mftgrELa0GgzXJjXITRScDSJBK2oNcR5uynTXkkfzqjaFqQbp/msc6q8shZDJAu0FFeVU9GUH8aSBQCurHZshKWIU2nDMY9UL1oMqQkxHoI4oPEmIm+cyMqkVhJ2YcS2ShF9QySCBSFFoFQVVoNZOHWBgYTlUobvXVUBJIrqJ1CJHSUN78ZDLScmXFBSgogkCiUqoMRUYjDGPO0eqLfadUQppxVBQ3U4UO041xFY8s1VvhqtUzItresVw1PK7g3PDX6yU2bwl2k022ht8BKEISkcU0aJSkACpbqcAM45nNNZqYUTMcQ6o/OXKy6lYby1WMjIQJmmItJcIk/L1Eu400DmG5ZhNabaNYxzM8KFpqPKmK/dNe7jUZEqSNZVgDxiSeEi0Rk/+qb/ACQo3wnWlWpmATvaa93GRkEzNvKFFvwhB4U7U/SB3LPu42vhUtQihmB3LPu4yMgdzL5V2g44TLS9enuWvdwsnhUtSv8AeB3LPu4yMizMZCoo4CLHhbtb9JHcs+7gV/hNtJRqXwcvQtavu4yMiASOEswBGsJb4WrVGUyB9yz7uOzwuWt+k/qWfdxqMipk+k0rhZtU5zI7ln3cYOFa1P0gdwz7uNxkdedYQWZ4TbSUoKL4qKeia1V1cXEE+Fq2+A8oyMi9yQJQKATYT//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dirty="0"/>
          </a:p>
        </p:txBody>
      </p:sp>
      <p:pic>
        <p:nvPicPr>
          <p:cNvPr id="13" name="Picture 2" descr="http://t0.gstatic.com/images?q=tbn:ANd9GcTliclbzYOB1lvqjEnm9WBaDejVwS42psNRbLzsZeF4_sW6hv0&amp;t=1&amp;usg=__cZB_3rGzg8xvJPYY4tc82NblvWI="/>
          <p:cNvPicPr>
            <a:picLocks noChangeAspect="1" noChangeArrowheads="1"/>
          </p:cNvPicPr>
          <p:nvPr/>
        </p:nvPicPr>
        <p:blipFill>
          <a:blip r:embed="rId5" cstate="print"/>
          <a:srcRect/>
          <a:stretch>
            <a:fillRect/>
          </a:stretch>
        </p:blipFill>
        <p:spPr bwMode="auto">
          <a:xfrm>
            <a:off x="4876800" y="1295400"/>
            <a:ext cx="2466975" cy="1847851"/>
          </a:xfrm>
          <a:prstGeom prst="rect">
            <a:avLst/>
          </a:prstGeom>
          <a:noFill/>
        </p:spPr>
      </p:pic>
      <p:pic>
        <p:nvPicPr>
          <p:cNvPr id="56322" name="Picture 2" descr="https://static.fsf.org/fsforg/patrons/joyent-web.png"/>
          <p:cNvPicPr>
            <a:picLocks noChangeAspect="1" noChangeArrowheads="1"/>
          </p:cNvPicPr>
          <p:nvPr/>
        </p:nvPicPr>
        <p:blipFill>
          <a:blip r:embed="rId6" cstate="print"/>
          <a:srcRect/>
          <a:stretch>
            <a:fillRect/>
          </a:stretch>
        </p:blipFill>
        <p:spPr bwMode="auto">
          <a:xfrm>
            <a:off x="5029200" y="3231490"/>
            <a:ext cx="2076450" cy="730911"/>
          </a:xfrm>
          <a:prstGeom prst="rect">
            <a:avLst/>
          </a:prstGeom>
          <a:noFill/>
        </p:spPr>
      </p:pic>
      <p:pic>
        <p:nvPicPr>
          <p:cNvPr id="56324" name="Picture 4" descr="3Tera utility computing logo"/>
          <p:cNvPicPr>
            <a:picLocks noChangeAspect="1" noChangeArrowheads="1"/>
          </p:cNvPicPr>
          <p:nvPr/>
        </p:nvPicPr>
        <p:blipFill>
          <a:blip r:embed="rId7" cstate="print"/>
          <a:srcRect/>
          <a:stretch>
            <a:fillRect/>
          </a:stretch>
        </p:blipFill>
        <p:spPr bwMode="auto">
          <a:xfrm>
            <a:off x="914400" y="5334000"/>
            <a:ext cx="3333750" cy="428626"/>
          </a:xfrm>
          <a:prstGeom prst="rect">
            <a:avLst/>
          </a:prstGeom>
          <a:noFill/>
        </p:spPr>
      </p:pic>
      <p:pic>
        <p:nvPicPr>
          <p:cNvPr id="56326" name="Picture 6" descr="http://www.jackbe.com/enterprise-mashup/sites/default/files/azure-logo_2.jpg"/>
          <p:cNvPicPr>
            <a:picLocks noChangeAspect="1" noChangeArrowheads="1"/>
          </p:cNvPicPr>
          <p:nvPr/>
        </p:nvPicPr>
        <p:blipFill>
          <a:blip r:embed="rId8" cstate="print"/>
          <a:srcRect/>
          <a:stretch>
            <a:fillRect/>
          </a:stretch>
        </p:blipFill>
        <p:spPr bwMode="auto">
          <a:xfrm>
            <a:off x="1447800" y="3048000"/>
            <a:ext cx="1447800" cy="1447800"/>
          </a:xfrm>
          <a:prstGeom prst="rect">
            <a:avLst/>
          </a:prstGeom>
          <a:noFill/>
        </p:spPr>
      </p:pic>
    </p:spTree>
    <p:extLst>
      <p:ext uri="{BB962C8B-B14F-4D97-AF65-F5344CB8AC3E}">
        <p14:creationId xmlns:p14="http://schemas.microsoft.com/office/powerpoint/2010/main" val="8446520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Introductions</a:t>
            </a:r>
            <a:endParaRPr lang="en-US" dirty="0"/>
          </a:p>
        </p:txBody>
      </p:sp>
      <p:sp>
        <p:nvSpPr>
          <p:cNvPr id="3" name="Content Placeholder 2"/>
          <p:cNvSpPr>
            <a:spLocks noGrp="1"/>
          </p:cNvSpPr>
          <p:nvPr>
            <p:ph idx="1"/>
          </p:nvPr>
        </p:nvSpPr>
        <p:spPr>
          <a:xfrm>
            <a:off x="403860" y="1405428"/>
            <a:ext cx="7520940" cy="4919172"/>
          </a:xfrm>
        </p:spPr>
        <p:txBody>
          <a:bodyPr>
            <a:normAutofit/>
          </a:bodyPr>
          <a:lstStyle/>
          <a:p>
            <a:pPr marL="114300" indent="0">
              <a:buNone/>
            </a:pPr>
            <a:endParaRPr lang="en-US" dirty="0" smtClean="0"/>
          </a:p>
          <a:p>
            <a:pPr marL="114300" indent="0"/>
            <a:r>
              <a:rPr lang="en-US" dirty="0" smtClean="0"/>
              <a:t>Nathaniel Gates – President of Cloud49, Anchorage </a:t>
            </a:r>
            <a:r>
              <a:rPr lang="en-US" dirty="0" smtClean="0"/>
              <a:t>AK</a:t>
            </a:r>
          </a:p>
          <a:p>
            <a:pPr marL="114300" indent="0">
              <a:buNone/>
            </a:pPr>
            <a:r>
              <a:rPr lang="en-US" sz="1400" dirty="0"/>
              <a:t>Nathaniel Gates is a lifelong Alaskan who understands the unique challenges businesses face operating in the Last Frontier. Nathaniel has worked in multiple industries including petroleum, oilfield services, government contracting and at Alaska Native Corporations. Nathaniel has held nearly every IT position at some time during his career, from desktop support technician to the Chief Information Officer of a billion-dollar corporation. This diversity of duties and experience has uniquely equipped Nathaniel to accurately gauge business requirements and implement appropriate technological solutions for the benefit of the business. </a:t>
            </a:r>
            <a:endParaRPr lang="en-US" sz="1400" dirty="0" smtClean="0"/>
          </a:p>
          <a:p>
            <a:pPr marL="114300" indent="0">
              <a:buNone/>
            </a:pPr>
            <a:endParaRPr lang="en-US" sz="1400" dirty="0" smtClean="0"/>
          </a:p>
          <a:p>
            <a:pPr marL="114300" indent="0"/>
            <a:r>
              <a:rPr lang="en-US" dirty="0" smtClean="0"/>
              <a:t>Keith Dobson – Vice President of Cloud49, Anchorage, </a:t>
            </a:r>
            <a:r>
              <a:rPr lang="en-US" dirty="0" smtClean="0"/>
              <a:t>AK</a:t>
            </a:r>
          </a:p>
          <a:p>
            <a:pPr marL="114300" indent="0">
              <a:buNone/>
            </a:pPr>
            <a:r>
              <a:rPr lang="en-US" sz="1400" dirty="0"/>
              <a:t>With nearly 25 years of IT industry experience, Keith brings considerable experience and understanding of the unique challenges facing IT professionals today. Keith began his IT career at IBM in Anchorage in 1986, and has since worked for such notable companies as Dell Inc., Brocade Communications, Marconi Communications, Nortel Networks and Bay Networks. At Cloud 49, Keith is responsible for technology and partner strategy, as well as marketing and business development. </a:t>
            </a:r>
          </a:p>
          <a:p>
            <a:pPr marL="114300" indent="0"/>
            <a:endParaRPr lang="en-US" dirty="0" smtClean="0"/>
          </a:p>
          <a:p>
            <a:pPr marL="114300" indent="0"/>
            <a:endParaRPr lang="en-US" dirty="0" smtClean="0"/>
          </a:p>
        </p:txBody>
      </p:sp>
    </p:spTree>
    <p:extLst>
      <p:ext uri="{BB962C8B-B14F-4D97-AF65-F5344CB8AC3E}">
        <p14:creationId xmlns:p14="http://schemas.microsoft.com/office/powerpoint/2010/main" val="4531321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Deployment Models</a:t>
            </a:r>
            <a:endParaRPr lang="en-US" dirty="0"/>
          </a:p>
        </p:txBody>
      </p:sp>
      <p:sp>
        <p:nvSpPr>
          <p:cNvPr id="3" name="Content Placeholder 2"/>
          <p:cNvSpPr>
            <a:spLocks noGrp="1"/>
          </p:cNvSpPr>
          <p:nvPr>
            <p:ph idx="1"/>
          </p:nvPr>
        </p:nvSpPr>
        <p:spPr/>
        <p:txBody>
          <a:bodyPr>
            <a:normAutofit fontScale="70000" lnSpcReduction="20000"/>
          </a:bodyPr>
          <a:lstStyle/>
          <a:p>
            <a:pPr marL="114300" indent="0">
              <a:buNone/>
            </a:pPr>
            <a:r>
              <a:rPr lang="en-US" b="1" dirty="0"/>
              <a:t>Public cloud</a:t>
            </a:r>
          </a:p>
          <a:p>
            <a:r>
              <a:rPr lang="en-US" i="1" dirty="0"/>
              <a:t>Public cloud</a:t>
            </a:r>
            <a:r>
              <a:rPr lang="en-US" dirty="0"/>
              <a:t> (off-site and remote) describes cloud computing where resources are dynamically provisioned on an on-demand, self-service basis over the Internet, via web applications/web services, open API,  from a third-party provider who bills on a utility computing </a:t>
            </a:r>
            <a:r>
              <a:rPr lang="en-US" dirty="0" smtClean="0"/>
              <a:t>basis.</a:t>
            </a:r>
          </a:p>
          <a:p>
            <a:pPr marL="114300" indent="0">
              <a:buNone/>
            </a:pPr>
            <a:endParaRPr lang="en-US" dirty="0" smtClean="0"/>
          </a:p>
          <a:p>
            <a:pPr marL="114300" indent="0">
              <a:buNone/>
            </a:pPr>
            <a:r>
              <a:rPr lang="en-US" b="1" dirty="0" smtClean="0"/>
              <a:t>Private cloud</a:t>
            </a:r>
          </a:p>
          <a:p>
            <a:r>
              <a:rPr lang="en-US" dirty="0" smtClean="0"/>
              <a:t>A </a:t>
            </a:r>
            <a:r>
              <a:rPr lang="en-US" i="1" dirty="0" smtClean="0"/>
              <a:t>private cloud</a:t>
            </a:r>
            <a:r>
              <a:rPr lang="en-US" dirty="0" smtClean="0"/>
              <a:t> environment is often the first step for a corporation prior to adopting a public cloud initiative. Corporations have discovered the benefits of consolidating shared services on virtualized hardware deployed from a primary datacenter to serve local and remote users. </a:t>
            </a:r>
          </a:p>
          <a:p>
            <a:endParaRPr lang="en-US" dirty="0" smtClean="0"/>
          </a:p>
          <a:p>
            <a:pPr marL="114300" indent="0">
              <a:buNone/>
            </a:pPr>
            <a:r>
              <a:rPr lang="en-US" b="1" dirty="0" smtClean="0"/>
              <a:t>Hybrid cloud</a:t>
            </a:r>
          </a:p>
          <a:p>
            <a:r>
              <a:rPr lang="en-US" dirty="0" smtClean="0"/>
              <a:t>A </a:t>
            </a:r>
            <a:r>
              <a:rPr lang="en-US" i="1" dirty="0" smtClean="0"/>
              <a:t>hybrid cloud</a:t>
            </a:r>
            <a:r>
              <a:rPr lang="en-US" dirty="0" smtClean="0"/>
              <a:t> environment consists of some portion of computing resources on-site (on premise) and off-site (</a:t>
            </a:r>
            <a:r>
              <a:rPr lang="en-US" i="1" dirty="0" smtClean="0"/>
              <a:t>public cloud)</a:t>
            </a:r>
            <a:r>
              <a:rPr lang="en-US" dirty="0" smtClean="0"/>
              <a:t>. By integrating public cloud services, users can leverage cloud solutions for specific functions that are too costly to maintain on-premise such as virtual server disaster recovery, backups and test/development environments. </a:t>
            </a:r>
            <a:r>
              <a:rPr lang="en-US" b="1" dirty="0" smtClean="0"/>
              <a:t> </a:t>
            </a:r>
          </a:p>
          <a:p>
            <a:pPr>
              <a:buNone/>
            </a:pPr>
            <a:endParaRPr lang="en-US" b="1" dirty="0" smtClean="0"/>
          </a:p>
          <a:p>
            <a:pPr marL="114300" indent="0">
              <a:buNone/>
            </a:pPr>
            <a:r>
              <a:rPr lang="en-US" b="1" dirty="0" smtClean="0"/>
              <a:t>Community cloud</a:t>
            </a:r>
          </a:p>
          <a:p>
            <a:r>
              <a:rPr lang="en-US" dirty="0" smtClean="0"/>
              <a:t>A </a:t>
            </a:r>
            <a:r>
              <a:rPr lang="en-US" i="1" dirty="0"/>
              <a:t>community cloud</a:t>
            </a:r>
            <a:r>
              <a:rPr lang="en-US" dirty="0"/>
              <a:t> is formed when several organizations with similar requirements share common infrastructure. Costs are spread over fewer users than a </a:t>
            </a:r>
            <a:r>
              <a:rPr lang="en-US" i="1" dirty="0"/>
              <a:t>public cloud</a:t>
            </a:r>
            <a:r>
              <a:rPr lang="en-US" dirty="0"/>
              <a:t> but more than a single tenant. </a:t>
            </a:r>
            <a:endParaRPr lang="en-US" dirty="0" smtClean="0"/>
          </a:p>
          <a:p>
            <a:pPr marL="114300" indent="0">
              <a:buNone/>
            </a:pPr>
            <a:endParaRPr lang="en-US" dirty="0"/>
          </a:p>
          <a:p>
            <a:pPr marL="114300" indent="0">
              <a:buNone/>
            </a:pPr>
            <a:endParaRPr lang="en-US" dirty="0"/>
          </a:p>
          <a:p>
            <a:endParaRPr lang="en-US" dirty="0"/>
          </a:p>
        </p:txBody>
      </p:sp>
    </p:spTree>
    <p:extLst>
      <p:ext uri="{BB962C8B-B14F-4D97-AF65-F5344CB8AC3E}">
        <p14:creationId xmlns:p14="http://schemas.microsoft.com/office/powerpoint/2010/main" val="25078380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Where is the Cloud Going?</a:t>
            </a:r>
            <a:endParaRPr lang="en-US" dirty="0"/>
          </a:p>
        </p:txBody>
      </p:sp>
      <p:sp>
        <p:nvSpPr>
          <p:cNvPr id="3" name="Content Placeholder 2"/>
          <p:cNvSpPr>
            <a:spLocks noGrp="1"/>
          </p:cNvSpPr>
          <p:nvPr>
            <p:ph idx="1"/>
          </p:nvPr>
        </p:nvSpPr>
        <p:spPr/>
        <p:txBody>
          <a:bodyPr/>
          <a:lstStyle/>
          <a:p>
            <a:r>
              <a:rPr lang="en-US" dirty="0" smtClean="0"/>
              <a:t>IDC's </a:t>
            </a:r>
            <a:r>
              <a:rPr lang="en-US" dirty="0"/>
              <a:t>updated IT Cloud Services Forecast </a:t>
            </a:r>
            <a:r>
              <a:rPr lang="en-US" dirty="0" smtClean="0"/>
              <a:t>predicts that </a:t>
            </a:r>
            <a:r>
              <a:rPr lang="en-US" dirty="0"/>
              <a:t>public cloud computing will </a:t>
            </a:r>
            <a:r>
              <a:rPr lang="en-US" dirty="0" smtClean="0"/>
              <a:t>grow from $17.4 </a:t>
            </a:r>
            <a:r>
              <a:rPr lang="en-US" dirty="0"/>
              <a:t>billion </a:t>
            </a:r>
            <a:r>
              <a:rPr lang="en-US" dirty="0" smtClean="0"/>
              <a:t>worth </a:t>
            </a:r>
            <a:r>
              <a:rPr lang="en-US" dirty="0"/>
              <a:t>of IT </a:t>
            </a:r>
            <a:r>
              <a:rPr lang="en-US" dirty="0" smtClean="0"/>
              <a:t>spend in 2009 to </a:t>
            </a:r>
            <a:r>
              <a:rPr lang="en-US" dirty="0"/>
              <a:t>$44 billion </a:t>
            </a:r>
            <a:r>
              <a:rPr lang="en-US" dirty="0" smtClean="0"/>
              <a:t>by 2013. </a:t>
            </a:r>
            <a:r>
              <a:rPr lang="en-US" sz="1400" baseline="60000" dirty="0" smtClean="0"/>
              <a:t>1</a:t>
            </a:r>
            <a:endParaRPr lang="en-US" dirty="0"/>
          </a:p>
          <a:p>
            <a:r>
              <a:rPr lang="en-US" dirty="0" smtClean="0"/>
              <a:t>Additionally, Federal CIO Vivek Kundra has vowed to spend $19 billion of U.S</a:t>
            </a:r>
            <a:r>
              <a:rPr lang="en-US" dirty="0"/>
              <a:t>. government's $70 billion IT </a:t>
            </a:r>
            <a:r>
              <a:rPr lang="en-US" dirty="0" smtClean="0"/>
              <a:t>budget on cloud computing.</a:t>
            </a:r>
          </a:p>
          <a:p>
            <a:r>
              <a:rPr lang="en-US" dirty="0"/>
              <a:t>The five year growth outlook remains strong, with a five-year annual growth rate of 26% – over six times the rate of traditional IT offerings. </a:t>
            </a:r>
          </a:p>
        </p:txBody>
      </p:sp>
      <p:sp>
        <p:nvSpPr>
          <p:cNvPr id="4" name="Footer Placeholder 3"/>
          <p:cNvSpPr>
            <a:spLocks noGrp="1"/>
          </p:cNvSpPr>
          <p:nvPr>
            <p:ph type="ftr" sz="quarter" idx="11"/>
          </p:nvPr>
        </p:nvSpPr>
        <p:spPr/>
        <p:txBody>
          <a:bodyPr/>
          <a:lstStyle/>
          <a:p>
            <a:endParaRPr lang="en-US" dirty="0"/>
          </a:p>
        </p:txBody>
      </p:sp>
      <p:sp>
        <p:nvSpPr>
          <p:cNvPr id="6" name="Rectangle 5"/>
          <p:cNvSpPr/>
          <p:nvPr/>
        </p:nvSpPr>
        <p:spPr>
          <a:xfrm>
            <a:off x="762000" y="5791200"/>
            <a:ext cx="3255807" cy="307777"/>
          </a:xfrm>
          <a:prstGeom prst="rect">
            <a:avLst/>
          </a:prstGeom>
        </p:spPr>
        <p:txBody>
          <a:bodyPr wrap="square">
            <a:spAutoFit/>
          </a:bodyPr>
          <a:lstStyle/>
          <a:p>
            <a:r>
              <a:rPr lang="en-US" sz="1400" baseline="60000" dirty="0" smtClean="0"/>
              <a:t>1</a:t>
            </a:r>
            <a:r>
              <a:rPr lang="en-US" sz="1400" dirty="0" smtClean="0"/>
              <a:t> Public Cloud Only</a:t>
            </a:r>
            <a:endParaRPr lang="en-US" sz="1400" dirty="0"/>
          </a:p>
        </p:txBody>
      </p:sp>
    </p:spTree>
    <p:extLst>
      <p:ext uri="{BB962C8B-B14F-4D97-AF65-F5344CB8AC3E}">
        <p14:creationId xmlns:p14="http://schemas.microsoft.com/office/powerpoint/2010/main" val="113025442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Cloud Distribution Examined</a:t>
            </a:r>
            <a:endParaRPr lang="en-US" dirty="0"/>
          </a:p>
        </p:txBody>
      </p:sp>
      <p:pic>
        <p:nvPicPr>
          <p:cNvPr id="2050"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1901" t="22107" r="27273" b="5365"/>
          <a:stretch/>
        </p:blipFill>
        <p:spPr bwMode="auto">
          <a:xfrm>
            <a:off x="291352" y="1600200"/>
            <a:ext cx="8014448" cy="50292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25170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Now?</a:t>
            </a:r>
            <a:endParaRPr lang="en-US" dirty="0"/>
          </a:p>
        </p:txBody>
      </p:sp>
      <p:sp>
        <p:nvSpPr>
          <p:cNvPr id="4" name="Content Placeholder 2"/>
          <p:cNvSpPr>
            <a:spLocks noGrp="1"/>
          </p:cNvSpPr>
          <p:nvPr>
            <p:ph idx="1"/>
          </p:nvPr>
        </p:nvSpPr>
        <p:spPr/>
        <p:txBody>
          <a:bodyPr>
            <a:normAutofit/>
          </a:bodyPr>
          <a:lstStyle/>
          <a:p>
            <a:r>
              <a:rPr lang="en-US" dirty="0" smtClean="0"/>
              <a:t>The acceptance and proliferation  of hardware virtualization and multi-tenant applications</a:t>
            </a:r>
          </a:p>
          <a:p>
            <a:r>
              <a:rPr lang="en-US" dirty="0" smtClean="0"/>
              <a:t>The Internet has become ubiquitous and an accepted method of connecting providers with consumers</a:t>
            </a:r>
          </a:p>
          <a:p>
            <a:r>
              <a:rPr lang="en-US" dirty="0" smtClean="0"/>
              <a:t>ISPs/Telcos are offering robust, redundant and managed corporate internet service enabling service consolidation efficiencies.</a:t>
            </a:r>
          </a:p>
          <a:p>
            <a:r>
              <a:rPr lang="en-US" dirty="0" smtClean="0"/>
              <a:t>The cost verses risk equation has tipped toward shared solutions</a:t>
            </a:r>
          </a:p>
          <a:p>
            <a:r>
              <a:rPr lang="en-US" dirty="0" smtClean="0"/>
              <a:t>Computing capabilities are being seen as a ongoing service rather than an internal capital expense</a:t>
            </a:r>
          </a:p>
        </p:txBody>
      </p:sp>
    </p:spTree>
    <p:extLst>
      <p:ext uri="{BB962C8B-B14F-4D97-AF65-F5344CB8AC3E}">
        <p14:creationId xmlns:p14="http://schemas.microsoft.com/office/powerpoint/2010/main" val="29885572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Reality</a:t>
            </a:r>
            <a:endParaRPr lang="en-US" dirty="0"/>
          </a:p>
        </p:txBody>
      </p:sp>
      <p:sp>
        <p:nvSpPr>
          <p:cNvPr id="4" name="Content Placeholder 2"/>
          <p:cNvSpPr>
            <a:spLocks noGrp="1"/>
          </p:cNvSpPr>
          <p:nvPr>
            <p:ph idx="1"/>
          </p:nvPr>
        </p:nvSpPr>
        <p:spPr/>
        <p:txBody>
          <a:bodyPr>
            <a:normAutofit/>
          </a:bodyPr>
          <a:lstStyle/>
          <a:p>
            <a:r>
              <a:rPr lang="en-US" sz="3200" dirty="0" smtClean="0"/>
              <a:t>Enterprises will be dragged kicking and screaming through the gates of cloud computing by the economy, consumers, SMBs and emerging markets.</a:t>
            </a:r>
          </a:p>
        </p:txBody>
      </p:sp>
    </p:spTree>
    <p:extLst>
      <p:ext uri="{BB962C8B-B14F-4D97-AF65-F5344CB8AC3E}">
        <p14:creationId xmlns:p14="http://schemas.microsoft.com/office/powerpoint/2010/main" val="298855725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Efficiency Challenges</a:t>
            </a:r>
            <a:endParaRPr lang="en-US" dirty="0"/>
          </a:p>
        </p:txBody>
      </p:sp>
      <p:sp>
        <p:nvSpPr>
          <p:cNvPr id="5" name="Slide Number Placeholder 2"/>
          <p:cNvSpPr>
            <a:spLocks noGrp="1"/>
          </p:cNvSpPr>
          <p:nvPr>
            <p:ph type="sldNum" sz="quarter" idx="10"/>
          </p:nvPr>
        </p:nvSpPr>
        <p:spPr bwMode="auto">
          <a:xfrm>
            <a:off x="228600" y="6416675"/>
            <a:ext cx="2133600" cy="365125"/>
          </a:xfrm>
          <a:noFill/>
          <a:ln>
            <a:miter lim="800000"/>
            <a:headEnd/>
            <a:tailEnd/>
          </a:ln>
        </p:spPr>
        <p:txBody>
          <a:bodyPr wrap="square" numCol="1" anchorCtr="0" compatLnSpc="1">
            <a:prstTxWarp prst="textNoShape">
              <a:avLst/>
            </a:prstTxWarp>
          </a:bodyPr>
          <a:lstStyle/>
          <a:p>
            <a:pPr fontAlgn="base">
              <a:spcBef>
                <a:spcPct val="0"/>
              </a:spcBef>
              <a:spcAft>
                <a:spcPct val="0"/>
              </a:spcAft>
            </a:pPr>
            <a:fld id="{A7E85287-2CF9-4166-9F3A-157F85D46088}" type="slidenum">
              <a:rPr lang="en-US">
                <a:latin typeface="Arial" charset="0"/>
                <a:cs typeface="Arial" charset="0"/>
              </a:rPr>
              <a:pPr fontAlgn="base">
                <a:spcBef>
                  <a:spcPct val="0"/>
                </a:spcBef>
                <a:spcAft>
                  <a:spcPct val="0"/>
                </a:spcAft>
              </a:pPr>
              <a:t>25</a:t>
            </a:fld>
            <a:endParaRPr lang="en-US" dirty="0">
              <a:latin typeface="Arial" charset="0"/>
              <a:cs typeface="Arial" charset="0"/>
            </a:endParaRPr>
          </a:p>
        </p:txBody>
      </p:sp>
      <p:graphicFrame>
        <p:nvGraphicFramePr>
          <p:cNvPr id="6" name="Table 5"/>
          <p:cNvGraphicFramePr>
            <a:graphicFrameLocks noGrp="1"/>
          </p:cNvGraphicFramePr>
          <p:nvPr>
            <p:extLst>
              <p:ext uri="{D42A27DB-BD31-4B8C-83A1-F6EECF244321}">
                <p14:modId xmlns:p14="http://schemas.microsoft.com/office/powerpoint/2010/main" val="4192947578"/>
              </p:ext>
            </p:extLst>
          </p:nvPr>
        </p:nvGraphicFramePr>
        <p:xfrm>
          <a:off x="5257800" y="1728244"/>
          <a:ext cx="1362075" cy="3460077"/>
        </p:xfrm>
        <a:graphic>
          <a:graphicData uri="http://schemas.openxmlformats.org/drawingml/2006/table">
            <a:tbl>
              <a:tblPr/>
              <a:tblGrid>
                <a:gridCol w="1362075"/>
              </a:tblGrid>
              <a:tr h="11652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chemeClr val="tx1"/>
                        </a:solidFill>
                        <a:effectLst/>
                        <a:latin typeface="Arial" charset="0"/>
                      </a:endParaRPr>
                    </a:p>
                  </a:txBody>
                  <a:tcPr marL="81508" marR="81508" marT="40755" marB="40755" horzOverflow="overflow">
                    <a:lnL>
                      <a:noFill/>
                    </a:lnL>
                    <a:lnR>
                      <a:noFill/>
                    </a:lnR>
                    <a:lnT>
                      <a:noFill/>
                    </a:lnT>
                    <a:lnB>
                      <a:noFill/>
                    </a:lnB>
                    <a:lnTlToBr>
                      <a:noFill/>
                    </a:lnTlToBr>
                    <a:lnBlToTr>
                      <a:noFill/>
                    </a:lnBlToTr>
                    <a:solidFill>
                      <a:schemeClr val="tx2">
                        <a:lumMod val="20000"/>
                        <a:lumOff val="80000"/>
                      </a:schemeClr>
                    </a:solidFill>
                  </a:tcPr>
                </a:tc>
              </a:tr>
              <a:tr h="4921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50" b="1" i="0" u="none" strike="noStrike" cap="none" normalizeH="0" baseline="0" dirty="0" smtClean="0">
                          <a:ln>
                            <a:noFill/>
                          </a:ln>
                          <a:solidFill>
                            <a:schemeClr val="tx1"/>
                          </a:solidFill>
                          <a:effectLst/>
                          <a:latin typeface="Arial" charset="0"/>
                        </a:rPr>
                        <a:t>VIRTUALIZATION</a:t>
                      </a:r>
                    </a:p>
                  </a:txBody>
                  <a:tcPr marL="0" marR="0" marT="81508" marB="40755" horzOverflow="overflow">
                    <a:lnL>
                      <a:noFill/>
                    </a:lnL>
                    <a:lnR>
                      <a:noFill/>
                    </a:lnR>
                    <a:lnT>
                      <a:noFill/>
                    </a:lnT>
                    <a:lnB>
                      <a:noFill/>
                    </a:lnB>
                    <a:lnTlToBr>
                      <a:noFill/>
                    </a:lnTlToBr>
                    <a:lnBlToTr>
                      <a:noFill/>
                    </a:lnBlToTr>
                    <a:noFill/>
                  </a:tcPr>
                </a:tc>
              </a:tr>
              <a:tr h="1795463">
                <a:tc>
                  <a:txBody>
                    <a:bodyPr/>
                    <a:lstStyle/>
                    <a:p>
                      <a:pPr algn="l">
                        <a:lnSpc>
                          <a:spcPct val="90000"/>
                        </a:lnSpc>
                        <a:spcAft>
                          <a:spcPts val="500"/>
                        </a:spcAft>
                      </a:pPr>
                      <a:r>
                        <a:rPr lang="en-US" sz="1300" b="0" kern="1200" baseline="0" dirty="0" smtClean="0">
                          <a:solidFill>
                            <a:schemeClr val="tx1"/>
                          </a:solidFill>
                          <a:effectLst/>
                          <a:latin typeface="+mj-lt"/>
                          <a:ea typeface="+mn-ea"/>
                          <a:cs typeface="+mn-cs"/>
                        </a:rPr>
                        <a:t>Server Consolidation</a:t>
                      </a:r>
                      <a:endParaRPr lang="en-US" sz="1300" b="0" kern="1200" baseline="30000" dirty="0" smtClean="0">
                        <a:solidFill>
                          <a:schemeClr val="tx1"/>
                        </a:solidFill>
                        <a:effectLst/>
                        <a:latin typeface="+mj-lt"/>
                        <a:ea typeface="+mn-ea"/>
                        <a:cs typeface="+mn-cs"/>
                      </a:endParaRPr>
                    </a:p>
                    <a:p>
                      <a:pPr algn="l">
                        <a:lnSpc>
                          <a:spcPct val="90000"/>
                        </a:lnSpc>
                        <a:spcAft>
                          <a:spcPts val="500"/>
                        </a:spcAft>
                      </a:pPr>
                      <a:endParaRPr lang="en-US" sz="1300" b="0" kern="1200" dirty="0" smtClean="0">
                        <a:solidFill>
                          <a:schemeClr val="tx1"/>
                        </a:solidFill>
                        <a:latin typeface="+mj-lt"/>
                        <a:ea typeface="+mn-ea"/>
                        <a:cs typeface="+mn-cs"/>
                      </a:endParaRPr>
                    </a:p>
                    <a:p>
                      <a:pPr algn="l">
                        <a:lnSpc>
                          <a:spcPct val="90000"/>
                        </a:lnSpc>
                        <a:spcAft>
                          <a:spcPts val="500"/>
                        </a:spcAft>
                      </a:pPr>
                      <a:r>
                        <a:rPr lang="en-US" sz="1300" b="0" kern="1200" dirty="0" smtClean="0">
                          <a:solidFill>
                            <a:schemeClr val="tx1"/>
                          </a:solidFill>
                          <a:latin typeface="+mj-lt"/>
                          <a:ea typeface="+mn-ea"/>
                          <a:cs typeface="+mn-cs"/>
                        </a:rPr>
                        <a:t>Storage</a:t>
                      </a:r>
                      <a:r>
                        <a:rPr lang="en-US" sz="1300" b="0" kern="1200" baseline="0" dirty="0" smtClean="0">
                          <a:solidFill>
                            <a:schemeClr val="tx1"/>
                          </a:solidFill>
                          <a:latin typeface="+mj-lt"/>
                          <a:ea typeface="+mn-ea"/>
                          <a:cs typeface="+mn-cs"/>
                        </a:rPr>
                        <a:t> Consolidation</a:t>
                      </a:r>
                    </a:p>
                    <a:p>
                      <a:pPr algn="l">
                        <a:lnSpc>
                          <a:spcPct val="90000"/>
                        </a:lnSpc>
                        <a:spcAft>
                          <a:spcPts val="500"/>
                        </a:spcAft>
                      </a:pPr>
                      <a:endParaRPr lang="en-US" sz="1300" b="0" kern="1200" baseline="0" dirty="0" smtClean="0">
                        <a:solidFill>
                          <a:schemeClr val="tx1"/>
                        </a:solidFill>
                        <a:latin typeface="+mj-lt"/>
                        <a:ea typeface="+mn-ea"/>
                        <a:cs typeface="+mn-cs"/>
                      </a:endParaRPr>
                    </a:p>
                    <a:p>
                      <a:pPr algn="l">
                        <a:lnSpc>
                          <a:spcPct val="90000"/>
                        </a:lnSpc>
                        <a:spcAft>
                          <a:spcPts val="500"/>
                        </a:spcAft>
                      </a:pPr>
                      <a:r>
                        <a:rPr lang="en-US" sz="1300" b="0" kern="1200" baseline="0" dirty="0" smtClean="0">
                          <a:solidFill>
                            <a:schemeClr val="tx1"/>
                          </a:solidFill>
                          <a:latin typeface="+mj-lt"/>
                          <a:ea typeface="+mn-ea"/>
                          <a:cs typeface="+mn-cs"/>
                        </a:rPr>
                        <a:t>Desktop Consolidation</a:t>
                      </a:r>
                      <a:endParaRPr lang="en-US" sz="1300" b="0" kern="1200" dirty="0" smtClean="0">
                        <a:solidFill>
                          <a:schemeClr val="tx1"/>
                        </a:solidFill>
                        <a:latin typeface="+mj-lt"/>
                        <a:ea typeface="+mn-ea"/>
                        <a:cs typeface="+mn-cs"/>
                      </a:endParaRPr>
                    </a:p>
                  </a:txBody>
                  <a:tcPr marL="0" marR="0" marT="81508" marB="40755" horzOverflow="overflow">
                    <a:lnL>
                      <a:noFill/>
                    </a:lnL>
                    <a:lnR>
                      <a:noFill/>
                    </a:lnR>
                    <a:lnT>
                      <a:noFill/>
                    </a:lnT>
                    <a:lnB>
                      <a:noFill/>
                    </a:lnB>
                    <a:lnTlToBr>
                      <a:noFill/>
                    </a:lnTlToBr>
                    <a:lnBlToTr>
                      <a:noFill/>
                    </a:lnBlToTr>
                    <a:noFill/>
                  </a:tcPr>
                </a:tc>
              </a:tr>
            </a:tbl>
          </a:graphicData>
        </a:graphic>
      </p:graphicFrame>
      <p:graphicFrame>
        <p:nvGraphicFramePr>
          <p:cNvPr id="7" name="Group 36"/>
          <p:cNvGraphicFramePr>
            <a:graphicFrameLocks noGrp="1"/>
          </p:cNvGraphicFramePr>
          <p:nvPr>
            <p:extLst>
              <p:ext uri="{D42A27DB-BD31-4B8C-83A1-F6EECF244321}">
                <p14:modId xmlns:p14="http://schemas.microsoft.com/office/powerpoint/2010/main" val="2096632143"/>
              </p:ext>
            </p:extLst>
          </p:nvPr>
        </p:nvGraphicFramePr>
        <p:xfrm>
          <a:off x="3683000" y="2117725"/>
          <a:ext cx="1333500" cy="3463951"/>
        </p:xfrm>
        <a:graphic>
          <a:graphicData uri="http://schemas.openxmlformats.org/drawingml/2006/table">
            <a:tbl>
              <a:tblPr/>
              <a:tblGrid>
                <a:gridCol w="1333500"/>
              </a:tblGrid>
              <a:tr h="11652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000000"/>
                        </a:solidFill>
                        <a:effectLst/>
                        <a:latin typeface="Arial" charset="0"/>
                      </a:endParaRPr>
                    </a:p>
                  </a:txBody>
                  <a:tcPr marL="81508" marR="81508" marT="40755" marB="40755" horzOverflow="overflow">
                    <a:lnL>
                      <a:noFill/>
                    </a:lnL>
                    <a:lnR>
                      <a:noFill/>
                    </a:lnR>
                    <a:lnT>
                      <a:noFill/>
                    </a:lnT>
                    <a:lnB>
                      <a:noFill/>
                    </a:lnB>
                    <a:lnTlToBr>
                      <a:noFill/>
                    </a:lnTlToBr>
                    <a:lnBlToTr>
                      <a:noFill/>
                    </a:lnBlToTr>
                    <a:solidFill>
                      <a:schemeClr val="accent2">
                        <a:lumMod val="20000"/>
                        <a:lumOff val="80000"/>
                      </a:schemeClr>
                    </a:solidFill>
                  </a:tcPr>
                </a:tc>
              </a:tr>
              <a:tr h="492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50" b="1" i="0" u="none" strike="noStrike" cap="none" normalizeH="0" baseline="0" dirty="0" smtClean="0">
                          <a:ln>
                            <a:noFill/>
                          </a:ln>
                          <a:solidFill>
                            <a:srgbClr val="000000"/>
                          </a:solidFill>
                          <a:effectLst/>
                          <a:latin typeface="Arial" charset="0"/>
                        </a:rPr>
                        <a:t>STORAGE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250" b="1" i="0" u="none" strike="noStrike" cap="none" normalizeH="0" baseline="0" dirty="0" smtClean="0">
                          <a:ln>
                            <a:noFill/>
                          </a:ln>
                          <a:solidFill>
                            <a:srgbClr val="000000"/>
                          </a:solidFill>
                          <a:effectLst/>
                          <a:latin typeface="Arial" charset="0"/>
                        </a:rPr>
                        <a:t>OPTIMIZATION</a:t>
                      </a:r>
                    </a:p>
                  </a:txBody>
                  <a:tcPr marL="0" marR="0" marT="81508" marB="40755" horzOverflow="overflow">
                    <a:lnL>
                      <a:noFill/>
                    </a:lnL>
                    <a:lnR>
                      <a:noFill/>
                    </a:lnR>
                    <a:lnT>
                      <a:noFill/>
                    </a:lnT>
                    <a:lnB>
                      <a:noFill/>
                    </a:lnB>
                    <a:lnTlToBr>
                      <a:noFill/>
                    </a:lnTlToBr>
                    <a:lnBlToTr>
                      <a:noFill/>
                    </a:lnBlToTr>
                    <a:noFill/>
                  </a:tcPr>
                </a:tc>
              </a:tr>
              <a:tr h="1795463">
                <a:tc>
                  <a:txBody>
                    <a:bodyPr/>
                    <a:lstStyle/>
                    <a:p>
                      <a:pPr algn="l">
                        <a:lnSpc>
                          <a:spcPct val="90000"/>
                        </a:lnSpc>
                        <a:spcAft>
                          <a:spcPts val="500"/>
                        </a:spcAft>
                      </a:pPr>
                      <a:r>
                        <a:rPr lang="en-US" sz="1300" b="0" kern="1200" dirty="0" smtClean="0">
                          <a:solidFill>
                            <a:srgbClr val="000000"/>
                          </a:solidFill>
                          <a:latin typeface="+mj-lt"/>
                          <a:ea typeface="+mn-ea"/>
                          <a:cs typeface="+mn-cs"/>
                        </a:rPr>
                        <a:t>Tiered</a:t>
                      </a:r>
                      <a:r>
                        <a:rPr lang="en-US" sz="1300" b="0" kern="1200" baseline="0" dirty="0" smtClean="0">
                          <a:solidFill>
                            <a:srgbClr val="000000"/>
                          </a:solidFill>
                          <a:latin typeface="+mj-lt"/>
                          <a:ea typeface="+mn-ea"/>
                          <a:cs typeface="+mn-cs"/>
                        </a:rPr>
                        <a:t> Storage</a:t>
                      </a:r>
                    </a:p>
                    <a:p>
                      <a:pPr algn="l">
                        <a:lnSpc>
                          <a:spcPct val="90000"/>
                        </a:lnSpc>
                        <a:spcAft>
                          <a:spcPts val="500"/>
                        </a:spcAft>
                      </a:pPr>
                      <a:endParaRPr lang="en-US" sz="1300" b="0" kern="1200" dirty="0" smtClean="0">
                        <a:solidFill>
                          <a:srgbClr val="000000"/>
                        </a:solidFill>
                        <a:effectLst/>
                        <a:latin typeface="+mj-lt"/>
                        <a:ea typeface="+mn-ea"/>
                        <a:cs typeface="Arial" pitchFamily="34" charset="0"/>
                      </a:endParaRPr>
                    </a:p>
                    <a:p>
                      <a:pPr algn="l">
                        <a:lnSpc>
                          <a:spcPct val="90000"/>
                        </a:lnSpc>
                        <a:spcAft>
                          <a:spcPts val="500"/>
                        </a:spcAft>
                      </a:pPr>
                      <a:r>
                        <a:rPr lang="en-US" sz="1300" b="0" kern="1200" dirty="0" smtClean="0">
                          <a:solidFill>
                            <a:srgbClr val="000000"/>
                          </a:solidFill>
                          <a:effectLst/>
                          <a:latin typeface="+mj-lt"/>
                          <a:ea typeface="+mn-ea"/>
                          <a:cs typeface="+mn-cs"/>
                        </a:rPr>
                        <a:t>Data</a:t>
                      </a:r>
                      <a:r>
                        <a:rPr lang="en-US" sz="1300" b="0" kern="1200" baseline="0" dirty="0" smtClean="0">
                          <a:solidFill>
                            <a:srgbClr val="000000"/>
                          </a:solidFill>
                          <a:effectLst/>
                          <a:latin typeface="+mj-lt"/>
                          <a:ea typeface="+mn-ea"/>
                          <a:cs typeface="+mn-cs"/>
                        </a:rPr>
                        <a:t> Deduplication</a:t>
                      </a:r>
                    </a:p>
                    <a:p>
                      <a:pPr algn="l">
                        <a:lnSpc>
                          <a:spcPct val="90000"/>
                        </a:lnSpc>
                        <a:spcAft>
                          <a:spcPts val="500"/>
                        </a:spcAft>
                      </a:pPr>
                      <a:endParaRPr lang="en-US" sz="1300" b="0" kern="1200" baseline="0" dirty="0" smtClean="0">
                        <a:solidFill>
                          <a:srgbClr val="000000"/>
                        </a:solidFill>
                        <a:effectLst/>
                        <a:latin typeface="+mj-lt"/>
                        <a:ea typeface="+mn-ea"/>
                        <a:cs typeface="+mn-cs"/>
                      </a:endParaRPr>
                    </a:p>
                    <a:p>
                      <a:pPr algn="l">
                        <a:lnSpc>
                          <a:spcPct val="90000"/>
                        </a:lnSpc>
                        <a:spcAft>
                          <a:spcPts val="500"/>
                        </a:spcAft>
                      </a:pPr>
                      <a:r>
                        <a:rPr lang="en-US" sz="1300" b="0" kern="1200" baseline="0" dirty="0" smtClean="0">
                          <a:solidFill>
                            <a:srgbClr val="000000"/>
                          </a:solidFill>
                          <a:effectLst/>
                          <a:latin typeface="+mj-lt"/>
                          <a:ea typeface="+mn-ea"/>
                          <a:cs typeface="+mn-cs"/>
                        </a:rPr>
                        <a:t>Storage Archiving</a:t>
                      </a:r>
                    </a:p>
                    <a:p>
                      <a:pPr algn="l">
                        <a:lnSpc>
                          <a:spcPct val="90000"/>
                        </a:lnSpc>
                        <a:spcAft>
                          <a:spcPts val="500"/>
                        </a:spcAft>
                      </a:pPr>
                      <a:endParaRPr lang="en-US" sz="1300" b="0" kern="1200" dirty="0" smtClean="0">
                        <a:solidFill>
                          <a:srgbClr val="000000"/>
                        </a:solidFill>
                        <a:effectLst/>
                        <a:latin typeface="+mj-lt"/>
                        <a:ea typeface="+mn-ea"/>
                        <a:cs typeface="Arial" pitchFamily="34" charset="0"/>
                      </a:endParaRPr>
                    </a:p>
                  </a:txBody>
                  <a:tcPr marL="0" marR="0" marT="81508" marB="40755" horzOverflow="overflow">
                    <a:lnL>
                      <a:noFill/>
                    </a:lnL>
                    <a:lnR>
                      <a:noFill/>
                    </a:lnR>
                    <a:lnT>
                      <a:noFill/>
                    </a:lnT>
                    <a:lnB>
                      <a:noFill/>
                    </a:lnB>
                    <a:lnTlToBr>
                      <a:noFill/>
                    </a:lnTlToBr>
                    <a:lnBlToTr>
                      <a:noFill/>
                    </a:lnBlToTr>
                    <a:noFill/>
                  </a:tcPr>
                </a:tc>
              </a:tr>
            </a:tbl>
          </a:graphicData>
        </a:graphic>
      </p:graphicFrame>
      <p:graphicFrame>
        <p:nvGraphicFramePr>
          <p:cNvPr id="8" name="Table 7"/>
          <p:cNvGraphicFramePr>
            <a:graphicFrameLocks noGrp="1" noChangeAspect="1"/>
          </p:cNvGraphicFramePr>
          <p:nvPr>
            <p:extLst>
              <p:ext uri="{D42A27DB-BD31-4B8C-83A1-F6EECF244321}">
                <p14:modId xmlns:p14="http://schemas.microsoft.com/office/powerpoint/2010/main" val="3674900865"/>
              </p:ext>
            </p:extLst>
          </p:nvPr>
        </p:nvGraphicFramePr>
        <p:xfrm>
          <a:off x="1981200" y="2498725"/>
          <a:ext cx="1427162" cy="3969831"/>
        </p:xfrm>
        <a:graphic>
          <a:graphicData uri="http://schemas.openxmlformats.org/drawingml/2006/table">
            <a:tbl>
              <a:tblPr firstRow="1" bandRow="1">
                <a:tableStyleId>{2D5ABB26-0587-4C30-8999-92F81FD0307C}</a:tableStyleId>
              </a:tblPr>
              <a:tblGrid>
                <a:gridCol w="1427162"/>
              </a:tblGrid>
              <a:tr h="1164985">
                <a:tc>
                  <a:txBody>
                    <a:bodyPr/>
                    <a:lstStyle/>
                    <a:p>
                      <a:endParaRPr lang="en-US" sz="1500" dirty="0">
                        <a:latin typeface="+mj-lt"/>
                      </a:endParaRPr>
                    </a:p>
                  </a:txBody>
                  <a:tcPr marL="81508" marR="81508" marT="40755" marB="40755">
                    <a:solidFill>
                      <a:schemeClr val="bg1">
                        <a:lumMod val="50000"/>
                      </a:schemeClr>
                    </a:solidFill>
                  </a:tcPr>
                </a:tc>
              </a:tr>
              <a:tr h="492516">
                <a:tc>
                  <a:txBody>
                    <a:bodyPr/>
                    <a:lstStyle/>
                    <a:p>
                      <a:r>
                        <a:rPr lang="en-US" sz="1250" b="1" dirty="0" smtClean="0">
                          <a:solidFill>
                            <a:schemeClr val="tx1"/>
                          </a:solidFill>
                          <a:latin typeface="+mj-lt"/>
                        </a:rPr>
                        <a:t>SECURITY/</a:t>
                      </a:r>
                    </a:p>
                    <a:p>
                      <a:r>
                        <a:rPr lang="en-US" sz="1250" b="1" dirty="0" smtClean="0">
                          <a:solidFill>
                            <a:schemeClr val="tx1"/>
                          </a:solidFill>
                          <a:latin typeface="+mj-lt"/>
                        </a:rPr>
                        <a:t>STANDARDIZATION</a:t>
                      </a:r>
                    </a:p>
                  </a:txBody>
                  <a:tcPr marL="0" marR="0" marT="81508" marB="40755"/>
                </a:tc>
              </a:tr>
              <a:tr h="1796211">
                <a:tc>
                  <a:txBody>
                    <a:bodyPr/>
                    <a:lstStyle/>
                    <a:p>
                      <a:r>
                        <a:rPr lang="en-US" sz="1300" b="0" kern="1200" dirty="0" smtClean="0">
                          <a:solidFill>
                            <a:schemeClr val="tx1"/>
                          </a:solidFill>
                          <a:latin typeface="+mj-lt"/>
                          <a:ea typeface="+mn-ea"/>
                          <a:cs typeface="+mn-cs"/>
                        </a:rPr>
                        <a:t>Change</a:t>
                      </a:r>
                      <a:r>
                        <a:rPr lang="en-US" sz="1300" b="0" kern="1200" baseline="0" dirty="0" smtClean="0">
                          <a:solidFill>
                            <a:schemeClr val="tx1"/>
                          </a:solidFill>
                          <a:latin typeface="+mj-lt"/>
                          <a:ea typeface="+mn-ea"/>
                          <a:cs typeface="+mn-cs"/>
                        </a:rPr>
                        <a:t> Management</a:t>
                      </a:r>
                    </a:p>
                    <a:p>
                      <a:endParaRPr lang="en-US" sz="1300" b="0" kern="1200" baseline="0" dirty="0" smtClean="0">
                        <a:solidFill>
                          <a:schemeClr val="tx1"/>
                        </a:solidFill>
                        <a:latin typeface="+mj-lt"/>
                        <a:ea typeface="+mn-ea"/>
                        <a:cs typeface="+mn-cs"/>
                      </a:endParaRPr>
                    </a:p>
                    <a:p>
                      <a:r>
                        <a:rPr lang="en-US" sz="1300" b="0" kern="1200" baseline="0" dirty="0" smtClean="0">
                          <a:solidFill>
                            <a:schemeClr val="tx1"/>
                          </a:solidFill>
                          <a:latin typeface="+mj-lt"/>
                          <a:ea typeface="+mn-ea"/>
                          <a:cs typeface="+mn-cs"/>
                        </a:rPr>
                        <a:t>Drive Encryption/End-Point Protection</a:t>
                      </a:r>
                    </a:p>
                    <a:p>
                      <a:endParaRPr lang="en-US" sz="1300" b="0" kern="1200" baseline="0" dirty="0" smtClean="0">
                        <a:solidFill>
                          <a:schemeClr val="tx1"/>
                        </a:solidFill>
                        <a:latin typeface="+mj-lt"/>
                        <a:ea typeface="+mn-ea"/>
                        <a:cs typeface="+mn-cs"/>
                      </a:endParaRPr>
                    </a:p>
                    <a:p>
                      <a:r>
                        <a:rPr lang="en-US" sz="1300" b="0" kern="1200" baseline="0" dirty="0" smtClean="0">
                          <a:solidFill>
                            <a:schemeClr val="tx1"/>
                          </a:solidFill>
                          <a:latin typeface="+mj-lt"/>
                          <a:ea typeface="+mn-ea"/>
                          <a:cs typeface="+mn-cs"/>
                        </a:rPr>
                        <a:t>Windows/Linux</a:t>
                      </a:r>
                    </a:p>
                    <a:p>
                      <a:endParaRPr lang="en-US" sz="1300" b="0" kern="1200" baseline="0" dirty="0" smtClean="0">
                        <a:solidFill>
                          <a:schemeClr val="tx1"/>
                        </a:solidFill>
                        <a:latin typeface="+mj-lt"/>
                        <a:ea typeface="+mn-ea"/>
                        <a:cs typeface="+mn-cs"/>
                      </a:endParaRPr>
                    </a:p>
                    <a:p>
                      <a:r>
                        <a:rPr lang="en-US" sz="1300" b="0" kern="1200" baseline="0" dirty="0" smtClean="0">
                          <a:solidFill>
                            <a:schemeClr val="tx1"/>
                          </a:solidFill>
                          <a:latin typeface="+mj-lt"/>
                          <a:ea typeface="+mn-ea"/>
                          <a:cs typeface="+mn-cs"/>
                        </a:rPr>
                        <a:t>Automation/</a:t>
                      </a:r>
                    </a:p>
                    <a:p>
                      <a:r>
                        <a:rPr lang="en-US" sz="1300" b="0" kern="1200" baseline="0" dirty="0" smtClean="0">
                          <a:solidFill>
                            <a:schemeClr val="tx1"/>
                          </a:solidFill>
                          <a:latin typeface="+mj-lt"/>
                          <a:ea typeface="+mn-ea"/>
                          <a:cs typeface="+mn-cs"/>
                        </a:rPr>
                        <a:t>Scripting</a:t>
                      </a:r>
                      <a:endParaRPr lang="en-US" sz="1300" b="0" kern="1200" dirty="0" smtClean="0">
                        <a:solidFill>
                          <a:schemeClr val="tx1"/>
                        </a:solidFill>
                        <a:latin typeface="+mj-lt"/>
                        <a:ea typeface="+mn-ea"/>
                        <a:cs typeface="+mn-cs"/>
                      </a:endParaRPr>
                    </a:p>
                  </a:txBody>
                  <a:tcPr marL="0" marR="0" marT="81508" marB="40755"/>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861480475"/>
              </p:ext>
            </p:extLst>
          </p:nvPr>
        </p:nvGraphicFramePr>
        <p:xfrm>
          <a:off x="7002463" y="1152525"/>
          <a:ext cx="1335087" cy="5555031"/>
        </p:xfrm>
        <a:graphic>
          <a:graphicData uri="http://schemas.openxmlformats.org/drawingml/2006/table">
            <a:tbl>
              <a:tblPr/>
              <a:tblGrid>
                <a:gridCol w="1335087"/>
              </a:tblGrid>
              <a:tr h="116522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000000"/>
                        </a:solidFill>
                        <a:effectLst/>
                        <a:latin typeface="Arial" charset="0"/>
                      </a:endParaRPr>
                    </a:p>
                  </a:txBody>
                  <a:tcPr marL="81508" marR="81508" marT="40755" marB="40755" horzOverflow="overflow">
                    <a:lnL>
                      <a:noFill/>
                    </a:lnL>
                    <a:lnR>
                      <a:noFill/>
                    </a:lnR>
                    <a:lnT>
                      <a:noFill/>
                    </a:lnT>
                    <a:lnB>
                      <a:noFill/>
                    </a:lnB>
                    <a:lnTlToBr>
                      <a:noFill/>
                    </a:lnTlToBr>
                    <a:lnBlToTr>
                      <a:noFill/>
                    </a:lnBlToTr>
                    <a:solidFill>
                      <a:schemeClr val="tx2">
                        <a:lumMod val="60000"/>
                        <a:lumOff val="40000"/>
                      </a:schemeClr>
                    </a:solidFill>
                  </a:tcPr>
                </a:tc>
              </a:tr>
              <a:tr h="49212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50" b="1" i="0" u="none" strike="noStrike" cap="none" normalizeH="0" baseline="0" dirty="0" smtClean="0">
                          <a:ln>
                            <a:noFill/>
                          </a:ln>
                          <a:solidFill>
                            <a:srgbClr val="000000"/>
                          </a:solidFill>
                          <a:effectLst/>
                          <a:latin typeface="Arial" charset="0"/>
                        </a:rPr>
                        <a:t>CLOUD SERVICES</a:t>
                      </a:r>
                    </a:p>
                  </a:txBody>
                  <a:tcPr marL="0" marR="0" marT="81508" marB="40755" horzOverflow="overflow">
                    <a:lnL>
                      <a:noFill/>
                    </a:lnL>
                    <a:lnR>
                      <a:noFill/>
                    </a:lnR>
                    <a:lnT>
                      <a:noFill/>
                    </a:lnT>
                    <a:lnB>
                      <a:noFill/>
                    </a:lnB>
                    <a:lnTlToBr>
                      <a:noFill/>
                    </a:lnTlToBr>
                    <a:lnBlToTr>
                      <a:noFill/>
                    </a:lnBlToTr>
                    <a:noFill/>
                  </a:tcPr>
                </a:tc>
              </a:tr>
              <a:tr h="1795463">
                <a:tc>
                  <a:txBody>
                    <a:bodyPr/>
                    <a:lstStyle/>
                    <a:p>
                      <a:r>
                        <a:rPr lang="en-US" sz="1300" b="0" kern="1200" dirty="0" smtClean="0">
                          <a:solidFill>
                            <a:srgbClr val="000000"/>
                          </a:solidFill>
                          <a:latin typeface="+mj-lt"/>
                          <a:ea typeface="+mn-ea"/>
                          <a:cs typeface="+mn-cs"/>
                        </a:rPr>
                        <a:t>On-Demand IT Infrastructure</a:t>
                      </a:r>
                    </a:p>
                    <a:p>
                      <a:endParaRPr lang="en-US" sz="1300" b="0" kern="1200" dirty="0" smtClean="0">
                        <a:solidFill>
                          <a:srgbClr val="000000"/>
                        </a:solidFill>
                        <a:latin typeface="+mj-lt"/>
                        <a:ea typeface="+mn-ea"/>
                        <a:cs typeface="+mn-cs"/>
                      </a:endParaRPr>
                    </a:p>
                    <a:p>
                      <a:r>
                        <a:rPr lang="en-US" sz="1300" b="0" kern="1200" dirty="0" smtClean="0">
                          <a:solidFill>
                            <a:srgbClr val="000000"/>
                          </a:solidFill>
                          <a:latin typeface="+mj-lt"/>
                          <a:ea typeface="+mn-ea"/>
                          <a:cs typeface="+mn-cs"/>
                        </a:rPr>
                        <a:t>Reliable/Secure</a:t>
                      </a:r>
                    </a:p>
                    <a:p>
                      <a:endParaRPr lang="en-US" sz="1300" b="0" kern="1200" baseline="0" dirty="0" smtClean="0">
                        <a:solidFill>
                          <a:srgbClr val="000000"/>
                        </a:solidFill>
                        <a:latin typeface="+mj-lt"/>
                        <a:ea typeface="+mn-ea"/>
                        <a:cs typeface="+mn-cs"/>
                      </a:endParaRPr>
                    </a:p>
                    <a:p>
                      <a:r>
                        <a:rPr lang="en-US" sz="1300" b="0" kern="1200" baseline="0" dirty="0" smtClean="0">
                          <a:solidFill>
                            <a:srgbClr val="000000"/>
                          </a:solidFill>
                          <a:latin typeface="+mj-lt"/>
                          <a:ea typeface="+mn-ea"/>
                          <a:cs typeface="+mn-cs"/>
                        </a:rPr>
                        <a:t>Scalable/Flexible</a:t>
                      </a:r>
                    </a:p>
                    <a:p>
                      <a:endParaRPr lang="en-US" sz="1300" b="0" kern="1200" baseline="0" dirty="0" smtClean="0">
                        <a:solidFill>
                          <a:srgbClr val="000000"/>
                        </a:solidFill>
                        <a:latin typeface="+mj-lt"/>
                        <a:ea typeface="+mn-ea"/>
                        <a:cs typeface="+mn-cs"/>
                      </a:endParaRPr>
                    </a:p>
                    <a:p>
                      <a:r>
                        <a:rPr lang="en-US" sz="1300" b="0" kern="1200" baseline="0" dirty="0" smtClean="0">
                          <a:solidFill>
                            <a:srgbClr val="000000"/>
                          </a:solidFill>
                          <a:latin typeface="+mj-lt"/>
                          <a:ea typeface="+mn-ea"/>
                          <a:cs typeface="+mn-cs"/>
                        </a:rPr>
                        <a:t>Pay for what you use</a:t>
                      </a:r>
                    </a:p>
                    <a:p>
                      <a:endParaRPr lang="en-US" sz="1300" b="0" kern="1200" baseline="0" dirty="0" smtClean="0">
                        <a:solidFill>
                          <a:srgbClr val="000000"/>
                        </a:solidFill>
                        <a:latin typeface="+mj-lt"/>
                        <a:ea typeface="+mn-ea"/>
                        <a:cs typeface="+mn-cs"/>
                      </a:endParaRPr>
                    </a:p>
                    <a:p>
                      <a:r>
                        <a:rPr lang="en-US" sz="1300" b="0" kern="1200" dirty="0" smtClean="0">
                          <a:solidFill>
                            <a:srgbClr val="000000"/>
                          </a:solidFill>
                          <a:latin typeface="+mj-lt"/>
                          <a:ea typeface="+mn-ea"/>
                          <a:cs typeface="+mn-cs"/>
                        </a:rPr>
                        <a:t>Free Staff Time</a:t>
                      </a:r>
                    </a:p>
                    <a:p>
                      <a:endParaRPr lang="en-US" sz="1300" b="0" kern="1200" dirty="0" smtClean="0">
                        <a:solidFill>
                          <a:srgbClr val="000000"/>
                        </a:solidFill>
                        <a:latin typeface="+mj-lt"/>
                        <a:ea typeface="+mn-ea"/>
                        <a:cs typeface="+mn-cs"/>
                      </a:endParaRPr>
                    </a:p>
                    <a:p>
                      <a:r>
                        <a:rPr lang="en-US" sz="1300" b="0" kern="1200" dirty="0" smtClean="0">
                          <a:solidFill>
                            <a:srgbClr val="000000"/>
                          </a:solidFill>
                          <a:latin typeface="+mj-lt"/>
                          <a:ea typeface="+mn-ea"/>
                          <a:cs typeface="+mn-cs"/>
                        </a:rPr>
                        <a:t>Application</a:t>
                      </a:r>
                      <a:r>
                        <a:rPr lang="en-US" sz="1300" b="0" kern="1200" baseline="0" dirty="0" smtClean="0">
                          <a:solidFill>
                            <a:srgbClr val="000000"/>
                          </a:solidFill>
                          <a:latin typeface="+mj-lt"/>
                          <a:ea typeface="+mn-ea"/>
                          <a:cs typeface="+mn-cs"/>
                        </a:rPr>
                        <a:t> Commoditization</a:t>
                      </a:r>
                    </a:p>
                    <a:p>
                      <a:endParaRPr lang="en-US" sz="1300" b="0" kern="1200" baseline="0" dirty="0" smtClean="0">
                        <a:solidFill>
                          <a:srgbClr val="000000"/>
                        </a:solidFill>
                        <a:latin typeface="+mj-lt"/>
                        <a:ea typeface="+mn-ea"/>
                        <a:cs typeface="+mn-cs"/>
                      </a:endParaRPr>
                    </a:p>
                    <a:p>
                      <a:r>
                        <a:rPr lang="en-US" sz="1300" b="0" kern="1200" baseline="0" dirty="0" smtClean="0">
                          <a:solidFill>
                            <a:srgbClr val="000000"/>
                          </a:solidFill>
                          <a:latin typeface="+mj-lt"/>
                          <a:ea typeface="+mn-ea"/>
                          <a:cs typeface="+mn-cs"/>
                        </a:rPr>
                        <a:t>Cost Savings</a:t>
                      </a:r>
                    </a:p>
                    <a:p>
                      <a:endParaRPr lang="en-US" sz="1300" b="0" kern="1200" baseline="0" dirty="0" smtClean="0">
                        <a:solidFill>
                          <a:srgbClr val="000000"/>
                        </a:solidFill>
                        <a:latin typeface="+mj-lt"/>
                        <a:ea typeface="+mn-ea"/>
                        <a:cs typeface="+mn-cs"/>
                      </a:endParaRPr>
                    </a:p>
                    <a:p>
                      <a:r>
                        <a:rPr lang="en-US" sz="1300" b="0" kern="1200" baseline="0" dirty="0" smtClean="0">
                          <a:solidFill>
                            <a:srgbClr val="000000"/>
                          </a:solidFill>
                          <a:latin typeface="+mj-lt"/>
                          <a:ea typeface="+mn-ea"/>
                          <a:cs typeface="+mn-cs"/>
                        </a:rPr>
                        <a:t>SMB to Enterprise Solutions</a:t>
                      </a:r>
                    </a:p>
                  </a:txBody>
                  <a:tcPr marL="0" marR="0" marT="81508" marB="40755" horzOverflow="overflow">
                    <a:lnL>
                      <a:noFill/>
                    </a:lnL>
                    <a:lnR>
                      <a:noFill/>
                    </a:lnR>
                    <a:lnT>
                      <a:noFill/>
                    </a:lnT>
                    <a:lnB>
                      <a:noFill/>
                    </a:lnB>
                    <a:lnTlToBr>
                      <a:noFill/>
                    </a:lnTlToBr>
                    <a:lnBlToTr>
                      <a:noFill/>
                    </a:lnBlToTr>
                    <a:noFill/>
                  </a:tcPr>
                </a:tc>
              </a:tr>
            </a:tbl>
          </a:graphicData>
        </a:graphic>
      </p:graphicFrame>
      <p:graphicFrame>
        <p:nvGraphicFramePr>
          <p:cNvPr id="10" name="Table 9"/>
          <p:cNvGraphicFramePr>
            <a:graphicFrameLocks noGrp="1" noChangeAspect="1"/>
          </p:cNvGraphicFramePr>
          <p:nvPr>
            <p:extLst>
              <p:ext uri="{D42A27DB-BD31-4B8C-83A1-F6EECF244321}">
                <p14:modId xmlns:p14="http://schemas.microsoft.com/office/powerpoint/2010/main" val="3476485189"/>
              </p:ext>
            </p:extLst>
          </p:nvPr>
        </p:nvGraphicFramePr>
        <p:xfrm>
          <a:off x="361950" y="2920466"/>
          <a:ext cx="1334029" cy="3464459"/>
        </p:xfrm>
        <a:graphic>
          <a:graphicData uri="http://schemas.openxmlformats.org/drawingml/2006/table">
            <a:tbl>
              <a:tblPr firstRow="1" bandRow="1">
                <a:tableStyleId>{2D5ABB26-0587-4C30-8999-92F81FD0307C}</a:tableStyleId>
              </a:tblPr>
              <a:tblGrid>
                <a:gridCol w="1334029"/>
              </a:tblGrid>
              <a:tr h="1164985">
                <a:tc>
                  <a:txBody>
                    <a:bodyPr/>
                    <a:lstStyle/>
                    <a:p>
                      <a:endParaRPr lang="en-US" sz="1500" dirty="0">
                        <a:latin typeface="+mj-lt"/>
                      </a:endParaRPr>
                    </a:p>
                  </a:txBody>
                  <a:tcPr marL="81508" marR="81508" marT="40755" marB="40755">
                    <a:solidFill>
                      <a:schemeClr val="bg2">
                        <a:lumMod val="90000"/>
                      </a:schemeClr>
                    </a:solidFill>
                  </a:tcPr>
                </a:tc>
              </a:tr>
              <a:tr h="492516">
                <a:tc>
                  <a:txBody>
                    <a:bodyPr/>
                    <a:lstStyle/>
                    <a:p>
                      <a:r>
                        <a:rPr lang="en-US" sz="1250" b="1" dirty="0" smtClean="0">
                          <a:solidFill>
                            <a:schemeClr val="tx1"/>
                          </a:solidFill>
                          <a:latin typeface="+mj-lt"/>
                        </a:rPr>
                        <a:t>DATA</a:t>
                      </a:r>
                      <a:r>
                        <a:rPr lang="en-US" sz="1250" b="1" baseline="0" dirty="0" smtClean="0">
                          <a:solidFill>
                            <a:schemeClr val="tx1"/>
                          </a:solidFill>
                          <a:latin typeface="+mj-lt"/>
                        </a:rPr>
                        <a:t> MANAGEMENT</a:t>
                      </a:r>
                      <a:endParaRPr lang="en-US" sz="1250" b="1" dirty="0">
                        <a:solidFill>
                          <a:schemeClr val="tx1"/>
                        </a:solidFill>
                        <a:latin typeface="+mj-lt"/>
                      </a:endParaRPr>
                    </a:p>
                  </a:txBody>
                  <a:tcPr marL="0" marR="0" marT="81508" marB="40755"/>
                </a:tc>
              </a:tr>
              <a:tr h="1796211">
                <a:tc>
                  <a:txBody>
                    <a:bodyPr/>
                    <a:lstStyle/>
                    <a:p>
                      <a:r>
                        <a:rPr lang="en-US" sz="1300" b="0" kern="1200" dirty="0" smtClean="0">
                          <a:solidFill>
                            <a:schemeClr val="tx1"/>
                          </a:solidFill>
                          <a:latin typeface="+mj-lt"/>
                          <a:ea typeface="+mn-ea"/>
                          <a:cs typeface="+mn-cs"/>
                        </a:rPr>
                        <a:t>Software</a:t>
                      </a:r>
                      <a:r>
                        <a:rPr lang="en-US" sz="1300" b="0" kern="1200" baseline="0" dirty="0" smtClean="0">
                          <a:solidFill>
                            <a:schemeClr val="tx1"/>
                          </a:solidFill>
                          <a:latin typeface="+mj-lt"/>
                          <a:ea typeface="+mn-ea"/>
                          <a:cs typeface="+mn-cs"/>
                        </a:rPr>
                        <a:t> Deployment</a:t>
                      </a:r>
                    </a:p>
                    <a:p>
                      <a:endParaRPr lang="en-US" sz="1300" b="0" kern="1200" baseline="0" dirty="0" smtClean="0">
                        <a:solidFill>
                          <a:schemeClr val="tx1"/>
                        </a:solidFill>
                        <a:latin typeface="+mj-lt"/>
                        <a:ea typeface="+mn-ea"/>
                        <a:cs typeface="+mn-cs"/>
                      </a:endParaRPr>
                    </a:p>
                    <a:p>
                      <a:r>
                        <a:rPr lang="en-US" sz="1300" b="0" kern="1200" dirty="0" smtClean="0">
                          <a:solidFill>
                            <a:schemeClr val="tx1"/>
                          </a:solidFill>
                          <a:latin typeface="+mj-lt"/>
                          <a:ea typeface="+mn-ea"/>
                          <a:cs typeface="+mn-cs"/>
                        </a:rPr>
                        <a:t>Licenses tracking</a:t>
                      </a:r>
                    </a:p>
                    <a:p>
                      <a:endParaRPr lang="en-US" sz="1300" b="0" kern="1200" dirty="0" smtClean="0">
                        <a:solidFill>
                          <a:schemeClr val="tx1"/>
                        </a:solidFill>
                        <a:latin typeface="+mj-lt"/>
                        <a:ea typeface="+mn-ea"/>
                        <a:cs typeface="+mn-cs"/>
                      </a:endParaRPr>
                    </a:p>
                    <a:p>
                      <a:r>
                        <a:rPr lang="en-US" sz="1300" b="0" kern="1200" dirty="0" smtClean="0">
                          <a:solidFill>
                            <a:schemeClr val="tx1"/>
                          </a:solidFill>
                          <a:latin typeface="+mj-lt"/>
                          <a:ea typeface="+mn-ea"/>
                          <a:cs typeface="+mn-cs"/>
                        </a:rPr>
                        <a:t>Managed</a:t>
                      </a:r>
                      <a:r>
                        <a:rPr lang="en-US" sz="1300" b="0" kern="1200" baseline="0" dirty="0" smtClean="0">
                          <a:solidFill>
                            <a:schemeClr val="tx1"/>
                          </a:solidFill>
                          <a:latin typeface="+mj-lt"/>
                          <a:ea typeface="+mn-ea"/>
                          <a:cs typeface="+mn-cs"/>
                        </a:rPr>
                        <a:t> Mobility</a:t>
                      </a:r>
                      <a:endParaRPr lang="en-US" sz="1300" b="0" kern="1200" dirty="0" smtClean="0">
                        <a:solidFill>
                          <a:schemeClr val="tx1"/>
                        </a:solidFill>
                        <a:latin typeface="+mj-lt"/>
                        <a:ea typeface="+mn-ea"/>
                        <a:cs typeface="+mn-cs"/>
                      </a:endParaRPr>
                    </a:p>
                  </a:txBody>
                  <a:tcPr marL="0" marR="0" marT="81508" marB="40755"/>
                </a:tc>
              </a:tr>
            </a:tbl>
          </a:graphicData>
        </a:graphic>
      </p:graphicFrame>
      <p:pic>
        <p:nvPicPr>
          <p:cNvPr id="1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0" y="1127125"/>
            <a:ext cx="1524000" cy="11906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12" name="Diagram 11"/>
          <p:cNvGraphicFramePr/>
          <p:nvPr>
            <p:extLst>
              <p:ext uri="{D42A27DB-BD31-4B8C-83A1-F6EECF244321}">
                <p14:modId xmlns:p14="http://schemas.microsoft.com/office/powerpoint/2010/main" val="4171312229"/>
              </p:ext>
            </p:extLst>
          </p:nvPr>
        </p:nvGraphicFramePr>
        <p:xfrm>
          <a:off x="381000" y="2895067"/>
          <a:ext cx="1295400" cy="11906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3" name="Diagram 12"/>
          <p:cNvGraphicFramePr/>
          <p:nvPr>
            <p:extLst>
              <p:ext uri="{D42A27DB-BD31-4B8C-83A1-F6EECF244321}">
                <p14:modId xmlns:p14="http://schemas.microsoft.com/office/powerpoint/2010/main" val="4250801775"/>
              </p:ext>
            </p:extLst>
          </p:nvPr>
        </p:nvGraphicFramePr>
        <p:xfrm>
          <a:off x="5245100" y="1702844"/>
          <a:ext cx="1371600" cy="119062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4" name="Diagram 13"/>
          <p:cNvGraphicFramePr/>
          <p:nvPr>
            <p:extLst>
              <p:ext uri="{D42A27DB-BD31-4B8C-83A1-F6EECF244321}">
                <p14:modId xmlns:p14="http://schemas.microsoft.com/office/powerpoint/2010/main" val="1952444056"/>
              </p:ext>
            </p:extLst>
          </p:nvPr>
        </p:nvGraphicFramePr>
        <p:xfrm>
          <a:off x="3657600" y="2120899"/>
          <a:ext cx="1371600" cy="119062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5" name="Diagram 14"/>
          <p:cNvGraphicFramePr/>
          <p:nvPr>
            <p:extLst>
              <p:ext uri="{D42A27DB-BD31-4B8C-83A1-F6EECF244321}">
                <p14:modId xmlns:p14="http://schemas.microsoft.com/office/powerpoint/2010/main" val="2997813705"/>
              </p:ext>
            </p:extLst>
          </p:nvPr>
        </p:nvGraphicFramePr>
        <p:xfrm>
          <a:off x="1971675" y="2501899"/>
          <a:ext cx="1447800" cy="113347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cxnSp>
        <p:nvCxnSpPr>
          <p:cNvPr id="16" name="Straight Arrow Connector 15"/>
          <p:cNvCxnSpPr/>
          <p:nvPr/>
        </p:nvCxnSpPr>
        <p:spPr>
          <a:xfrm flipV="1">
            <a:off x="76200" y="974725"/>
            <a:ext cx="8153400" cy="19812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4056543"/>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Re-allocate IT expenditures</a:t>
            </a:r>
            <a:endParaRPr lang="en-US" dirty="0"/>
          </a:p>
        </p:txBody>
      </p:sp>
      <p:pic>
        <p:nvPicPr>
          <p:cNvPr id="3" name="Picture 2"/>
          <p:cNvPicPr>
            <a:picLocks noChangeAspect="1"/>
          </p:cNvPicPr>
          <p:nvPr/>
        </p:nvPicPr>
        <p:blipFill>
          <a:blip r:embed="rId2" cstate="print"/>
          <a:stretch>
            <a:fillRect/>
          </a:stretch>
        </p:blipFill>
        <p:spPr>
          <a:xfrm>
            <a:off x="679450" y="3202028"/>
            <a:ext cx="7626350" cy="3448144"/>
          </a:xfrm>
          <a:prstGeom prst="rect">
            <a:avLst/>
          </a:prstGeom>
        </p:spPr>
      </p:pic>
      <p:sp>
        <p:nvSpPr>
          <p:cNvPr id="4" name="TextBox 3"/>
          <p:cNvSpPr txBox="1"/>
          <p:nvPr/>
        </p:nvSpPr>
        <p:spPr>
          <a:xfrm>
            <a:off x="2388648" y="2614612"/>
            <a:ext cx="2308845" cy="518091"/>
          </a:xfrm>
          <a:prstGeom prst="rect">
            <a:avLst/>
          </a:prstGeom>
          <a:noFill/>
        </p:spPr>
        <p:txBody>
          <a:bodyPr wrap="none">
            <a:spAutoFit/>
          </a:bodyPr>
          <a:lstStyle/>
          <a:p>
            <a:pPr fontAlgn="auto">
              <a:lnSpc>
                <a:spcPts val="3570"/>
              </a:lnSpc>
              <a:spcBef>
                <a:spcPts val="0"/>
              </a:spcBef>
              <a:spcAft>
                <a:spcPts val="0"/>
              </a:spcAft>
              <a:defRPr/>
            </a:pPr>
            <a:r>
              <a:rPr lang="en-US" sz="1600" kern="600" dirty="0">
                <a:latin typeface="+mj-lt"/>
              </a:rPr>
              <a:t>DATACENTER COSTS</a:t>
            </a:r>
            <a:endParaRPr lang="en-US" sz="1600" b="1" kern="600" dirty="0">
              <a:latin typeface="+mj-lt"/>
            </a:endParaRPr>
          </a:p>
        </p:txBody>
      </p:sp>
      <p:sp>
        <p:nvSpPr>
          <p:cNvPr id="5" name="TextBox 4"/>
          <p:cNvSpPr txBox="1"/>
          <p:nvPr/>
        </p:nvSpPr>
        <p:spPr>
          <a:xfrm>
            <a:off x="2525713" y="3283571"/>
            <a:ext cx="1727200" cy="381000"/>
          </a:xfrm>
          <a:prstGeom prst="rect">
            <a:avLst/>
          </a:prstGeom>
          <a:noFill/>
        </p:spPr>
        <p:txBody>
          <a:bodyPr lIns="0" tIns="0" rIns="0" bIns="0" anchor="ctr"/>
          <a:lstStyle/>
          <a:p>
            <a:pPr>
              <a:tabLst>
                <a:tab pos="1376363" algn="l"/>
              </a:tabLst>
            </a:pPr>
            <a:r>
              <a:rPr lang="en-US" sz="900" dirty="0"/>
              <a:t>Deploy	10</a:t>
            </a:r>
            <a:r>
              <a:rPr lang="en-US" sz="900" dirty="0" smtClean="0"/>
              <a:t>%</a:t>
            </a:r>
            <a:endParaRPr lang="en-US" sz="900" b="1" dirty="0"/>
          </a:p>
        </p:txBody>
      </p:sp>
      <p:sp>
        <p:nvSpPr>
          <p:cNvPr id="6" name="TextBox 5"/>
          <p:cNvSpPr txBox="1"/>
          <p:nvPr/>
        </p:nvSpPr>
        <p:spPr>
          <a:xfrm>
            <a:off x="2525713" y="3745067"/>
            <a:ext cx="1727200" cy="355459"/>
          </a:xfrm>
          <a:prstGeom prst="rect">
            <a:avLst/>
          </a:prstGeom>
          <a:noFill/>
        </p:spPr>
        <p:txBody>
          <a:bodyPr lIns="0" rIns="0" bIns="0"/>
          <a:lstStyle/>
          <a:p>
            <a:pPr>
              <a:tabLst>
                <a:tab pos="1376363" algn="l"/>
              </a:tabLst>
            </a:pPr>
            <a:r>
              <a:rPr lang="en-US" sz="900" dirty="0"/>
              <a:t>Operate	25%</a:t>
            </a:r>
            <a:endParaRPr lang="en-US" sz="900" b="1" dirty="0"/>
          </a:p>
        </p:txBody>
      </p:sp>
      <p:sp>
        <p:nvSpPr>
          <p:cNvPr id="7" name="TextBox 6"/>
          <p:cNvSpPr txBox="1"/>
          <p:nvPr/>
        </p:nvSpPr>
        <p:spPr>
          <a:xfrm>
            <a:off x="2525713" y="4528597"/>
            <a:ext cx="1727200" cy="315912"/>
          </a:xfrm>
          <a:prstGeom prst="rect">
            <a:avLst/>
          </a:prstGeom>
          <a:noFill/>
        </p:spPr>
        <p:txBody>
          <a:bodyPr lIns="0" tIns="0" rIns="0" bIns="0" anchor="ctr"/>
          <a:lstStyle/>
          <a:p>
            <a:pPr>
              <a:tabLst>
                <a:tab pos="1376363" algn="l"/>
              </a:tabLst>
            </a:pPr>
            <a:r>
              <a:rPr lang="en-US" sz="900" dirty="0"/>
              <a:t>Support	10%</a:t>
            </a:r>
            <a:endParaRPr lang="en-US" sz="900" b="1" dirty="0"/>
          </a:p>
        </p:txBody>
      </p:sp>
      <p:sp>
        <p:nvSpPr>
          <p:cNvPr id="8" name="TextBox 7"/>
          <p:cNvSpPr txBox="1"/>
          <p:nvPr/>
        </p:nvSpPr>
        <p:spPr>
          <a:xfrm>
            <a:off x="2525713" y="4907117"/>
            <a:ext cx="1727200" cy="315913"/>
          </a:xfrm>
          <a:prstGeom prst="rect">
            <a:avLst/>
          </a:prstGeom>
          <a:noFill/>
        </p:spPr>
        <p:txBody>
          <a:bodyPr lIns="0" tIns="0" rIns="0" bIns="0" anchor="ctr"/>
          <a:lstStyle/>
          <a:p>
            <a:pPr>
              <a:tabLst>
                <a:tab pos="1376363" algn="l"/>
              </a:tabLst>
            </a:pPr>
            <a:r>
              <a:rPr lang="en-US" sz="900" dirty="0"/>
              <a:t>Facilities	7%</a:t>
            </a:r>
            <a:endParaRPr lang="en-US" sz="900" b="1" dirty="0"/>
          </a:p>
        </p:txBody>
      </p:sp>
      <p:sp>
        <p:nvSpPr>
          <p:cNvPr id="9" name="TextBox 8"/>
          <p:cNvSpPr txBox="1"/>
          <p:nvPr/>
        </p:nvSpPr>
        <p:spPr>
          <a:xfrm>
            <a:off x="2525713" y="5151478"/>
            <a:ext cx="1727200" cy="314325"/>
          </a:xfrm>
          <a:prstGeom prst="rect">
            <a:avLst/>
          </a:prstGeom>
          <a:noFill/>
        </p:spPr>
        <p:txBody>
          <a:bodyPr lIns="0" tIns="0" rIns="0" bIns="0" anchor="ctr"/>
          <a:lstStyle/>
          <a:p>
            <a:pPr>
              <a:tabLst>
                <a:tab pos="1376363" algn="l"/>
              </a:tabLst>
            </a:pPr>
            <a:r>
              <a:rPr lang="en-US" sz="900" dirty="0"/>
              <a:t>Network 	11%</a:t>
            </a:r>
            <a:endParaRPr lang="en-US" sz="900" b="1" dirty="0"/>
          </a:p>
        </p:txBody>
      </p:sp>
      <p:sp>
        <p:nvSpPr>
          <p:cNvPr id="10" name="TextBox 9"/>
          <p:cNvSpPr txBox="1"/>
          <p:nvPr/>
        </p:nvSpPr>
        <p:spPr>
          <a:xfrm>
            <a:off x="2525713" y="5537355"/>
            <a:ext cx="1727200" cy="315912"/>
          </a:xfrm>
          <a:prstGeom prst="rect">
            <a:avLst/>
          </a:prstGeom>
          <a:noFill/>
        </p:spPr>
        <p:txBody>
          <a:bodyPr lIns="0" tIns="0" rIns="0" bIns="0" anchor="ctr"/>
          <a:lstStyle/>
          <a:p>
            <a:pPr>
              <a:tabLst>
                <a:tab pos="1376363" algn="l"/>
              </a:tabLst>
            </a:pPr>
            <a:r>
              <a:rPr lang="en-US" sz="900" dirty="0"/>
              <a:t>SW	9%</a:t>
            </a:r>
            <a:endParaRPr lang="en-US" sz="900" b="1" dirty="0"/>
          </a:p>
        </p:txBody>
      </p:sp>
      <p:sp>
        <p:nvSpPr>
          <p:cNvPr id="11" name="TextBox 10"/>
          <p:cNvSpPr txBox="1"/>
          <p:nvPr/>
        </p:nvSpPr>
        <p:spPr>
          <a:xfrm>
            <a:off x="2525713" y="5878667"/>
            <a:ext cx="1727200" cy="773113"/>
          </a:xfrm>
          <a:prstGeom prst="rect">
            <a:avLst/>
          </a:prstGeom>
          <a:noFill/>
        </p:spPr>
        <p:txBody>
          <a:bodyPr lIns="0" rIns="0" bIns="0"/>
          <a:lstStyle/>
          <a:p>
            <a:pPr>
              <a:tabLst>
                <a:tab pos="1376363" algn="l"/>
              </a:tabLst>
            </a:pPr>
            <a:r>
              <a:rPr lang="en-US" sz="900" dirty="0"/>
              <a:t>HW	23%</a:t>
            </a:r>
            <a:endParaRPr lang="en-US" sz="900" b="1" dirty="0"/>
          </a:p>
        </p:txBody>
      </p:sp>
      <p:sp>
        <p:nvSpPr>
          <p:cNvPr id="12" name="TextBox 11"/>
          <p:cNvSpPr txBox="1"/>
          <p:nvPr/>
        </p:nvSpPr>
        <p:spPr>
          <a:xfrm>
            <a:off x="863600" y="3745067"/>
            <a:ext cx="1843088" cy="1162050"/>
          </a:xfrm>
          <a:prstGeom prst="rect">
            <a:avLst/>
          </a:prstGeom>
          <a:noFill/>
        </p:spPr>
        <p:txBody>
          <a:bodyPr lIns="457200" anchor="ctr"/>
          <a:lstStyle/>
          <a:p>
            <a:pPr fontAlgn="auto">
              <a:spcBef>
                <a:spcPts val="0"/>
              </a:spcBef>
              <a:spcAft>
                <a:spcPts val="0"/>
              </a:spcAft>
              <a:defRPr/>
            </a:pPr>
            <a:r>
              <a:rPr lang="en-US" sz="2000" b="1" kern="600" dirty="0">
                <a:latin typeface="+mj-lt"/>
              </a:rPr>
              <a:t>50%</a:t>
            </a:r>
          </a:p>
          <a:p>
            <a:pPr fontAlgn="auto">
              <a:spcBef>
                <a:spcPts val="0"/>
              </a:spcBef>
              <a:spcAft>
                <a:spcPts val="0"/>
              </a:spcAft>
              <a:defRPr/>
            </a:pPr>
            <a:r>
              <a:rPr lang="en-US" sz="2000" b="1" kern="600" dirty="0" smtClean="0">
                <a:latin typeface="+mj-lt"/>
              </a:rPr>
              <a:t>Labor Expense</a:t>
            </a:r>
            <a:endParaRPr lang="en-US" sz="2000" b="1" kern="600" dirty="0">
              <a:latin typeface="+mj-lt"/>
            </a:endParaRPr>
          </a:p>
        </p:txBody>
      </p:sp>
      <p:sp>
        <p:nvSpPr>
          <p:cNvPr id="13" name="TextBox 12"/>
          <p:cNvSpPr txBox="1"/>
          <p:nvPr/>
        </p:nvSpPr>
        <p:spPr>
          <a:xfrm>
            <a:off x="4205288" y="3184680"/>
            <a:ext cx="4100512" cy="1722437"/>
          </a:xfrm>
          <a:prstGeom prst="rect">
            <a:avLst/>
          </a:prstGeom>
          <a:noFill/>
        </p:spPr>
        <p:txBody>
          <a:bodyPr lIns="457200" tIns="137160" rIns="274320"/>
          <a:lstStyle/>
          <a:p>
            <a:pPr algn="r" fontAlgn="auto">
              <a:spcBef>
                <a:spcPts val="0"/>
              </a:spcBef>
              <a:spcAft>
                <a:spcPts val="0"/>
              </a:spcAft>
              <a:defRPr/>
            </a:pPr>
            <a:r>
              <a:rPr lang="en-US" sz="2100" kern="600" dirty="0" smtClean="0">
                <a:latin typeface="+mj-lt"/>
              </a:rPr>
              <a:t>Cloud Computing reduces</a:t>
            </a:r>
          </a:p>
          <a:p>
            <a:pPr algn="r" fontAlgn="auto">
              <a:spcBef>
                <a:spcPts val="0"/>
              </a:spcBef>
              <a:spcAft>
                <a:spcPts val="0"/>
              </a:spcAft>
              <a:defRPr/>
            </a:pPr>
            <a:r>
              <a:rPr lang="en-US" sz="2100" kern="600" dirty="0" smtClean="0">
                <a:latin typeface="+mj-lt"/>
              </a:rPr>
              <a:t>Labor costs</a:t>
            </a:r>
            <a:endParaRPr lang="en-US" sz="2100" kern="600" dirty="0">
              <a:latin typeface="+mj-lt"/>
            </a:endParaRPr>
          </a:p>
        </p:txBody>
      </p:sp>
      <p:sp>
        <p:nvSpPr>
          <p:cNvPr id="14" name="TextBox 13"/>
          <p:cNvSpPr txBox="1"/>
          <p:nvPr/>
        </p:nvSpPr>
        <p:spPr>
          <a:xfrm>
            <a:off x="4205288" y="4931511"/>
            <a:ext cx="4100512" cy="1720850"/>
          </a:xfrm>
          <a:prstGeom prst="rect">
            <a:avLst/>
          </a:prstGeom>
          <a:noFill/>
        </p:spPr>
        <p:txBody>
          <a:bodyPr lIns="457200" tIns="137160" rIns="274320"/>
          <a:lstStyle/>
          <a:p>
            <a:pPr algn="r" fontAlgn="auto">
              <a:spcBef>
                <a:spcPts val="0"/>
              </a:spcBef>
              <a:spcAft>
                <a:spcPts val="0"/>
              </a:spcAft>
              <a:defRPr/>
            </a:pPr>
            <a:r>
              <a:rPr lang="en-US" sz="2100" kern="600" dirty="0" smtClean="0">
                <a:latin typeface="+mj-lt"/>
              </a:rPr>
              <a:t>Cloud Computing reduces</a:t>
            </a:r>
          </a:p>
          <a:p>
            <a:pPr algn="r" fontAlgn="auto">
              <a:spcBef>
                <a:spcPts val="0"/>
              </a:spcBef>
              <a:spcAft>
                <a:spcPts val="0"/>
              </a:spcAft>
              <a:defRPr/>
            </a:pPr>
            <a:r>
              <a:rPr lang="en-US" sz="2100" kern="600" dirty="0" smtClean="0">
                <a:latin typeface="+mj-lt"/>
              </a:rPr>
              <a:t>Facilities, Network,</a:t>
            </a:r>
          </a:p>
          <a:p>
            <a:pPr algn="r" fontAlgn="auto">
              <a:spcBef>
                <a:spcPts val="0"/>
              </a:spcBef>
              <a:spcAft>
                <a:spcPts val="0"/>
              </a:spcAft>
              <a:defRPr/>
            </a:pPr>
            <a:r>
              <a:rPr lang="en-US" sz="2100" kern="600" dirty="0" smtClean="0">
                <a:latin typeface="+mj-lt"/>
              </a:rPr>
              <a:t>Hardware, Software maintenance costs</a:t>
            </a:r>
            <a:endParaRPr lang="en-US" sz="2100" kern="600" dirty="0">
              <a:latin typeface="+mj-lt"/>
            </a:endParaRPr>
          </a:p>
        </p:txBody>
      </p:sp>
      <p:sp>
        <p:nvSpPr>
          <p:cNvPr id="15" name="TextBox 15"/>
          <p:cNvSpPr txBox="1"/>
          <p:nvPr/>
        </p:nvSpPr>
        <p:spPr>
          <a:xfrm>
            <a:off x="2525713" y="3079479"/>
            <a:ext cx="1727200" cy="381000"/>
          </a:xfrm>
          <a:prstGeom prst="rect">
            <a:avLst/>
          </a:prstGeom>
          <a:noFill/>
        </p:spPr>
        <p:txBody>
          <a:bodyPr lIns="0" tIns="0" rIns="0" bIns="0" anchor="ctr"/>
          <a:lstStyle/>
          <a:p>
            <a:pPr>
              <a:tabLst>
                <a:tab pos="1376363" algn="l"/>
              </a:tabLst>
            </a:pPr>
            <a:r>
              <a:rPr lang="en-US" sz="900" dirty="0" smtClean="0"/>
              <a:t>Plan	5</a:t>
            </a:r>
            <a:r>
              <a:rPr lang="en-US" sz="900" dirty="0"/>
              <a:t>%</a:t>
            </a:r>
            <a:endParaRPr lang="en-US" sz="900" b="1" dirty="0"/>
          </a:p>
        </p:txBody>
      </p:sp>
      <p:graphicFrame>
        <p:nvGraphicFramePr>
          <p:cNvPr id="16" name="Table 15"/>
          <p:cNvGraphicFramePr>
            <a:graphicFrameLocks noGrp="1"/>
          </p:cNvGraphicFramePr>
          <p:nvPr>
            <p:extLst>
              <p:ext uri="{D42A27DB-BD31-4B8C-83A1-F6EECF244321}">
                <p14:modId xmlns:p14="http://schemas.microsoft.com/office/powerpoint/2010/main" val="1029384191"/>
              </p:ext>
            </p:extLst>
          </p:nvPr>
        </p:nvGraphicFramePr>
        <p:xfrm>
          <a:off x="326723" y="3914504"/>
          <a:ext cx="751182" cy="1924476"/>
        </p:xfrm>
        <a:graphic>
          <a:graphicData uri="http://schemas.openxmlformats.org/drawingml/2006/table">
            <a:tbl>
              <a:tblPr firstRow="1" bandRow="1">
                <a:tableStyleId>{5C22544A-7EE6-4342-B048-85BDC9FD1C3A}</a:tableStyleId>
              </a:tblPr>
              <a:tblGrid>
                <a:gridCol w="751182"/>
              </a:tblGrid>
              <a:tr h="323802">
                <a:tc>
                  <a:txBody>
                    <a:bodyPr/>
                    <a:lstStyle/>
                    <a:p>
                      <a:pPr algn="ctr"/>
                      <a:r>
                        <a:rPr lang="en-US" sz="900" b="0" dirty="0" smtClean="0">
                          <a:solidFill>
                            <a:schemeClr val="bg1"/>
                          </a:solidFill>
                          <a:latin typeface="+mj-lt"/>
                        </a:rPr>
                        <a:t>20%</a:t>
                      </a:r>
                      <a:endParaRPr lang="en-US" sz="900" b="0" dirty="0">
                        <a:solidFill>
                          <a:schemeClr val="bg1"/>
                        </a:solidFill>
                        <a:latin typeface="+mj-lt"/>
                      </a:endParaRPr>
                    </a:p>
                  </a:txBody>
                  <a:tcPr marL="57242" marR="57242" marT="28621" marB="28621"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1C79C0"/>
                    </a:solidFill>
                  </a:tcPr>
                </a:tc>
              </a:tr>
              <a:tr h="1600674">
                <a:tc>
                  <a:txBody>
                    <a:bodyPr/>
                    <a:lstStyle/>
                    <a:p>
                      <a:pPr algn="ctr"/>
                      <a:r>
                        <a:rPr lang="en-US" sz="900" b="0" dirty="0" smtClean="0">
                          <a:solidFill>
                            <a:schemeClr val="bg1"/>
                          </a:solidFill>
                          <a:latin typeface="+mj-lt"/>
                        </a:rPr>
                        <a:t>80%</a:t>
                      </a:r>
                      <a:endParaRPr lang="en-US" sz="900" b="0" dirty="0">
                        <a:solidFill>
                          <a:schemeClr val="bg1"/>
                        </a:solidFill>
                        <a:latin typeface="+mj-lt"/>
                      </a:endParaRPr>
                    </a:p>
                  </a:txBody>
                  <a:tcPr marL="57242" marR="57242" marT="28621" marB="28621" anchor="ctr">
                    <a:lnL w="12700" cmpd="sng">
                      <a:noFill/>
                    </a:lnL>
                    <a:lnR w="12700" cmpd="sng">
                      <a:noFill/>
                    </a:lnR>
                    <a:lnT w="38100" cmpd="sng">
                      <a:noFill/>
                    </a:lnT>
                    <a:lnB w="12700" cmpd="sng">
                      <a:noFill/>
                    </a:lnB>
                    <a:lnTlToBr w="12700" cmpd="sng">
                      <a:noFill/>
                      <a:prstDash val="solid"/>
                    </a:lnTlToBr>
                    <a:lnBlToTr w="12700" cmpd="sng">
                      <a:noFill/>
                      <a:prstDash val="solid"/>
                    </a:lnBlToTr>
                    <a:solidFill>
                      <a:srgbClr val="000000"/>
                    </a:solidFill>
                  </a:tcPr>
                </a:tc>
              </a:tr>
            </a:tbl>
          </a:graphicData>
        </a:graphic>
      </p:graphicFrame>
      <p:sp>
        <p:nvSpPr>
          <p:cNvPr id="18" name="TextBox 17"/>
          <p:cNvSpPr txBox="1"/>
          <p:nvPr/>
        </p:nvSpPr>
        <p:spPr>
          <a:xfrm>
            <a:off x="812800" y="4792817"/>
            <a:ext cx="1843088" cy="1162050"/>
          </a:xfrm>
          <a:prstGeom prst="rect">
            <a:avLst/>
          </a:prstGeom>
          <a:noFill/>
        </p:spPr>
        <p:txBody>
          <a:bodyPr lIns="457200" anchor="ctr"/>
          <a:lstStyle/>
          <a:p>
            <a:pPr fontAlgn="auto">
              <a:spcBef>
                <a:spcPts val="0"/>
              </a:spcBef>
              <a:spcAft>
                <a:spcPts val="0"/>
              </a:spcAft>
              <a:defRPr/>
            </a:pPr>
            <a:r>
              <a:rPr lang="en-US" sz="2000" b="1" kern="600" dirty="0">
                <a:latin typeface="+mj-lt"/>
              </a:rPr>
              <a:t>50%</a:t>
            </a:r>
          </a:p>
          <a:p>
            <a:pPr fontAlgn="auto">
              <a:spcBef>
                <a:spcPts val="0"/>
              </a:spcBef>
              <a:spcAft>
                <a:spcPts val="0"/>
              </a:spcAft>
              <a:defRPr/>
            </a:pPr>
            <a:r>
              <a:rPr lang="en-US" sz="2000" b="1" kern="600" dirty="0" smtClean="0">
                <a:latin typeface="+mj-lt"/>
              </a:rPr>
              <a:t>Other Expenses</a:t>
            </a:r>
            <a:endParaRPr lang="en-US" sz="2000" b="1" kern="600" dirty="0">
              <a:latin typeface="+mj-lt"/>
            </a:endParaRPr>
          </a:p>
        </p:txBody>
      </p:sp>
      <p:sp>
        <p:nvSpPr>
          <p:cNvPr id="19" name="Content Placeholder 2"/>
          <p:cNvSpPr txBox="1">
            <a:spLocks/>
          </p:cNvSpPr>
          <p:nvPr/>
        </p:nvSpPr>
        <p:spPr>
          <a:xfrm>
            <a:off x="457200" y="1600200"/>
            <a:ext cx="7620000" cy="990600"/>
          </a:xfrm>
          <a:prstGeom prst="rect">
            <a:avLst/>
          </a:prstGeom>
        </p:spPr>
        <p:txBody>
          <a:bodyPr/>
          <a:lst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a:lstStyle>
          <a:p>
            <a:r>
              <a:rPr lang="en-US" dirty="0" smtClean="0"/>
              <a:t>Most companies today spend roughly 80% of their IT budget on operations and maintenance. </a:t>
            </a:r>
            <a:endParaRPr lang="en-US" dirty="0"/>
          </a:p>
        </p:txBody>
      </p:sp>
    </p:spTree>
    <p:extLst>
      <p:ext uri="{BB962C8B-B14F-4D97-AF65-F5344CB8AC3E}">
        <p14:creationId xmlns:p14="http://schemas.microsoft.com/office/powerpoint/2010/main" val="2382205444"/>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 or Rent?</a:t>
            </a:r>
            <a:endParaRPr lang="en-US" dirty="0"/>
          </a:p>
        </p:txBody>
      </p:sp>
      <p:sp>
        <p:nvSpPr>
          <p:cNvPr id="3" name="Content Placeholder 2"/>
          <p:cNvSpPr>
            <a:spLocks noGrp="1"/>
          </p:cNvSpPr>
          <p:nvPr>
            <p:ph idx="1"/>
          </p:nvPr>
        </p:nvSpPr>
        <p:spPr>
          <a:xfrm>
            <a:off x="457200" y="1600200"/>
            <a:ext cx="7620000" cy="2051050"/>
          </a:xfrm>
        </p:spPr>
        <p:txBody>
          <a:bodyPr>
            <a:normAutofit/>
          </a:bodyPr>
          <a:lstStyle/>
          <a:p>
            <a:r>
              <a:rPr lang="en-US" dirty="0" smtClean="0"/>
              <a:t>The total cost of ownership to build and maintain datacenter infrastructure includes both hard and soft costs. </a:t>
            </a:r>
          </a:p>
          <a:p>
            <a:r>
              <a:rPr lang="en-US" dirty="0" smtClean="0"/>
              <a:t>An accurate comparison requires knowledge of all variables over the life of the project or hardware.</a:t>
            </a:r>
          </a:p>
        </p:txBody>
      </p:sp>
      <p:sp>
        <p:nvSpPr>
          <p:cNvPr id="5" name="Rectangle 1"/>
          <p:cNvSpPr>
            <a:spLocks noChangeArrowheads="1"/>
          </p:cNvSpPr>
          <p:nvPr/>
        </p:nvSpPr>
        <p:spPr bwMode="auto">
          <a:xfrm>
            <a:off x="1914525" y="291465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307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85800" y="3352800"/>
            <a:ext cx="6768249"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91346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Soft Costs?</a:t>
            </a:r>
            <a:endParaRPr lang="en-US" dirty="0"/>
          </a:p>
        </p:txBody>
      </p:sp>
      <p:graphicFrame>
        <p:nvGraphicFramePr>
          <p:cNvPr id="9" name="Table 8"/>
          <p:cNvGraphicFramePr>
            <a:graphicFrameLocks noGrp="1"/>
          </p:cNvGraphicFramePr>
          <p:nvPr/>
        </p:nvGraphicFramePr>
        <p:xfrm>
          <a:off x="533401" y="1397000"/>
          <a:ext cx="6629399" cy="4147340"/>
        </p:xfrm>
        <a:graphic>
          <a:graphicData uri="http://schemas.openxmlformats.org/drawingml/2006/table">
            <a:tbl>
              <a:tblPr/>
              <a:tblGrid>
                <a:gridCol w="2586556"/>
                <a:gridCol w="1293278"/>
                <a:gridCol w="387365"/>
                <a:gridCol w="1509445"/>
                <a:gridCol w="852755"/>
              </a:tblGrid>
              <a:tr h="279400">
                <a:tc>
                  <a:txBody>
                    <a:bodyPr/>
                    <a:lstStyle/>
                    <a:p>
                      <a:pPr algn="l" fontAlgn="b"/>
                      <a:r>
                        <a:rPr lang="en-US" sz="800" b="1" i="0" u="none" strike="noStrike" dirty="0">
                          <a:solidFill>
                            <a:srgbClr val="000000"/>
                          </a:solidFill>
                          <a:latin typeface="Calibri"/>
                        </a:rPr>
                        <a:t>Hardware or Service Item</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800" b="1" i="0" u="none" strike="noStrike" dirty="0">
                          <a:solidFill>
                            <a:srgbClr val="000000"/>
                          </a:solidFill>
                          <a:latin typeface="Calibri"/>
                        </a:rPr>
                        <a:t>5yr Total Costs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ctr" fontAlgn="b"/>
                      <a:r>
                        <a:rPr lang="en-US" sz="800" b="1" i="0" u="none" strike="noStrike" dirty="0">
                          <a:solidFill>
                            <a:srgbClr val="000000"/>
                          </a:solidFill>
                          <a:latin typeface="Calibri"/>
                        </a:rPr>
                        <a:t>% of Solution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algn="l"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800" b="0" i="0" u="none" strike="noStrike" dirty="0">
                          <a:solidFill>
                            <a:srgbClr val="000000"/>
                          </a:solidFill>
                          <a:latin typeface="Calibri"/>
                        </a:rPr>
                        <a:t> </a:t>
                      </a:r>
                    </a:p>
                  </a:txBody>
                  <a:tcPr marL="0" marR="0" marT="0" marB="0" anchor="b">
                    <a:lnL>
                      <a:noFill/>
                    </a:lnL>
                    <a:lnR>
                      <a:noFill/>
                    </a:lnR>
                    <a:lnT>
                      <a:noFill/>
                    </a:lnT>
                    <a:lnB>
                      <a:noFill/>
                    </a:lnB>
                    <a:solidFill>
                      <a:srgbClr val="FFFFFF"/>
                    </a:solidFill>
                  </a:tcPr>
                </a:tc>
              </a:tr>
              <a:tr h="156369">
                <a:tc>
                  <a:txBody>
                    <a:bodyPr/>
                    <a:lstStyle/>
                    <a:p>
                      <a:pPr algn="l" fontAlgn="b"/>
                      <a:r>
                        <a:rPr lang="en-US" sz="800" b="0" i="0" u="none" strike="noStrike" dirty="0">
                          <a:solidFill>
                            <a:srgbClr val="000000"/>
                          </a:solidFill>
                          <a:latin typeface="Calibri"/>
                        </a:rPr>
                        <a:t>Server Hardware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BE5F1"/>
                    </a:solidFill>
                  </a:tcPr>
                </a:tc>
                <a:tc>
                  <a:txBody>
                    <a:bodyPr/>
                    <a:lstStyle/>
                    <a:p>
                      <a:pPr algn="ctr" fontAlgn="b"/>
                      <a:r>
                        <a:rPr lang="en-US" sz="800" b="0" i="0" u="none" strike="noStrike" dirty="0">
                          <a:solidFill>
                            <a:srgbClr val="000000"/>
                          </a:solidFill>
                          <a:latin typeface="Calibri"/>
                        </a:rPr>
                        <a:t> $         128,571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BE5F1"/>
                    </a:solidFill>
                  </a:tcPr>
                </a:tc>
                <a:tc>
                  <a:txBody>
                    <a:bodyPr/>
                    <a:lstStyle/>
                    <a:p>
                      <a:pPr algn="ctr" fontAlgn="b"/>
                      <a:r>
                        <a:rPr lang="en-US" sz="800" b="0" i="0" u="none" strike="noStrike" dirty="0">
                          <a:solidFill>
                            <a:srgbClr val="000000"/>
                          </a:solidFill>
                          <a:latin typeface="Calibri"/>
                        </a:rPr>
                        <a:t>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BE5F1"/>
                    </a:solidFill>
                  </a:tcPr>
                </a:tc>
                <a:tc>
                  <a:txBody>
                    <a:bodyPr/>
                    <a:lstStyle/>
                    <a:p>
                      <a:pPr algn="ctr" fontAlgn="b"/>
                      <a:r>
                        <a:rPr lang="en-US" sz="800" b="0" i="0" u="none" strike="noStrike" dirty="0">
                          <a:solidFill>
                            <a:srgbClr val="000000"/>
                          </a:solidFill>
                          <a:latin typeface="Calibri"/>
                        </a:rPr>
                        <a:t>Total Hard Costs</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DBE5F1"/>
                    </a:solidFill>
                  </a:tcPr>
                </a:tc>
                <a:tc>
                  <a:txBody>
                    <a:bodyPr/>
                    <a:lstStyle/>
                    <a:p>
                      <a:pPr algn="ctr" fontAlgn="b"/>
                      <a:r>
                        <a:rPr lang="en-US" sz="800" b="0" i="0" u="none" strike="noStrike" dirty="0">
                          <a:solidFill>
                            <a:srgbClr val="000000"/>
                          </a:solidFill>
                          <a:latin typeface="Calibri"/>
                        </a:rPr>
                        <a:t>47%</a:t>
                      </a:r>
                    </a:p>
                  </a:txBody>
                  <a:tcPr marL="0" marR="0" marT="0" marB="0" anchor="b">
                    <a:lnL>
                      <a:noFill/>
                    </a:lnL>
                    <a:lnR>
                      <a:noFill/>
                    </a:lnR>
                    <a:lnT>
                      <a:noFill/>
                    </a:lnT>
                    <a:lnB>
                      <a:noFill/>
                    </a:lnB>
                    <a:solidFill>
                      <a:srgbClr val="DBE5F1"/>
                    </a:solidFill>
                  </a:tcPr>
                </a:tc>
              </a:tr>
              <a:tr h="156369">
                <a:tc>
                  <a:txBody>
                    <a:bodyPr/>
                    <a:lstStyle/>
                    <a:p>
                      <a:pPr algn="l" fontAlgn="b"/>
                      <a:r>
                        <a:rPr lang="en-US" sz="800" b="0" i="0" u="none" strike="noStrike" dirty="0">
                          <a:solidFill>
                            <a:srgbClr val="000000"/>
                          </a:solidFill>
                          <a:latin typeface="Calibri"/>
                        </a:rPr>
                        <a:t>Server Network Ports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b"/>
                      <a:r>
                        <a:rPr lang="en-US" sz="800" b="0" i="0" u="none" strike="noStrike" dirty="0">
                          <a:solidFill>
                            <a:srgbClr val="000000"/>
                          </a:solidFill>
                          <a:latin typeface="Calibri"/>
                        </a:rPr>
                        <a:t> $           33,429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b"/>
                      <a:r>
                        <a:rPr lang="en-US" sz="800" b="0" i="0" u="none" strike="noStrike" dirty="0">
                          <a:solidFill>
                            <a:srgbClr val="000000"/>
                          </a:solidFill>
                          <a:latin typeface="Calibri"/>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b"/>
                      <a:r>
                        <a:rPr lang="en-US" sz="800" b="0" i="0" u="none" strike="noStrike" dirty="0">
                          <a:solidFill>
                            <a:srgbClr val="000000"/>
                          </a:solidFill>
                          <a:latin typeface="Calibri"/>
                        </a:rPr>
                        <a:t>Total Soft Costs</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AC090"/>
                    </a:solidFill>
                  </a:tcPr>
                </a:tc>
                <a:tc>
                  <a:txBody>
                    <a:bodyPr/>
                    <a:lstStyle/>
                    <a:p>
                      <a:pPr algn="ctr" fontAlgn="b"/>
                      <a:r>
                        <a:rPr lang="en-US" sz="800" b="0" i="0" u="none" strike="noStrike" dirty="0">
                          <a:solidFill>
                            <a:srgbClr val="000000"/>
                          </a:solidFill>
                          <a:latin typeface="Calibri"/>
                        </a:rPr>
                        <a:t>53%</a:t>
                      </a:r>
                    </a:p>
                  </a:txBody>
                  <a:tcPr marL="0" marR="0" marT="0" marB="0" anchor="b">
                    <a:lnL>
                      <a:noFill/>
                    </a:lnL>
                    <a:lnR>
                      <a:noFill/>
                    </a:lnR>
                    <a:lnT>
                      <a:noFill/>
                    </a:lnT>
                    <a:lnB>
                      <a:noFill/>
                    </a:lnB>
                    <a:solidFill>
                      <a:srgbClr val="FAC090"/>
                    </a:solidFill>
                  </a:tcPr>
                </a:tc>
              </a:tr>
              <a:tr h="156369">
                <a:tc>
                  <a:txBody>
                    <a:bodyPr/>
                    <a:lstStyle/>
                    <a:p>
                      <a:pPr algn="l" fontAlgn="b"/>
                      <a:r>
                        <a:rPr lang="en-US" sz="800" b="0" i="0" u="none" strike="noStrike" dirty="0">
                          <a:solidFill>
                            <a:srgbClr val="000000"/>
                          </a:solidFill>
                          <a:latin typeface="Calibri"/>
                        </a:rPr>
                        <a:t>Storage Hardware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b"/>
                      <a:r>
                        <a:rPr lang="en-US" sz="800" b="0" i="0" u="none" strike="noStrike" dirty="0">
                          <a:solidFill>
                            <a:srgbClr val="000000"/>
                          </a:solidFill>
                          <a:latin typeface="Calibri"/>
                        </a:rPr>
                        <a:t> $         180,000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b"/>
                      <a:r>
                        <a:rPr lang="en-US" sz="800" b="0" i="0" u="none" strike="noStrike" dirty="0">
                          <a:solidFill>
                            <a:srgbClr val="000000"/>
                          </a:solidFill>
                          <a:latin typeface="Calibri"/>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b"/>
                      <a:r>
                        <a:rPr lang="en-US" sz="800" b="0" i="0" u="none" strike="noStrike" dirty="0">
                          <a:solidFill>
                            <a:srgbClr val="000000"/>
                          </a:solidFill>
                          <a:latin typeface="Calibri"/>
                        </a:rPr>
                        <a:t>Total Grey Costs</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A5A5A5"/>
                    </a:solidFill>
                  </a:tcPr>
                </a:tc>
                <a:tc>
                  <a:txBody>
                    <a:bodyPr/>
                    <a:lstStyle/>
                    <a:p>
                      <a:pPr algn="ctr" fontAlgn="b"/>
                      <a:r>
                        <a:rPr lang="en-US" sz="800" b="0" i="0" u="none" strike="noStrike" dirty="0">
                          <a:solidFill>
                            <a:srgbClr val="000000"/>
                          </a:solidFill>
                          <a:latin typeface="Calibri"/>
                        </a:rPr>
                        <a:t>unknown</a:t>
                      </a:r>
                    </a:p>
                  </a:txBody>
                  <a:tcPr marL="0" marR="0" marT="0" marB="0" anchor="b">
                    <a:lnL>
                      <a:noFill/>
                    </a:lnL>
                    <a:lnR>
                      <a:noFill/>
                    </a:lnR>
                    <a:lnT>
                      <a:noFill/>
                    </a:lnT>
                    <a:lnB>
                      <a:noFill/>
                    </a:lnB>
                    <a:solidFill>
                      <a:srgbClr val="A5A5A5"/>
                    </a:solidFill>
                  </a:tcPr>
                </a:tc>
              </a:tr>
              <a:tr h="140493">
                <a:tc>
                  <a:txBody>
                    <a:bodyPr/>
                    <a:lstStyle/>
                    <a:p>
                      <a:pPr algn="l" fontAlgn="b"/>
                      <a:r>
                        <a:rPr lang="en-US" sz="800" b="0" i="0" u="none" strike="noStrike" dirty="0">
                          <a:solidFill>
                            <a:srgbClr val="000000"/>
                          </a:solidFill>
                          <a:latin typeface="Calibri"/>
                        </a:rPr>
                        <a:t>Storage (Back End)  Network Switches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b"/>
                      <a:r>
                        <a:rPr lang="en-US" sz="800" b="0" i="0" u="none" strike="noStrike" dirty="0">
                          <a:solidFill>
                            <a:srgbClr val="000000"/>
                          </a:solidFill>
                          <a:latin typeface="Calibri"/>
                        </a:rPr>
                        <a:t> $           60,000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b"/>
                      <a:r>
                        <a:rPr lang="en-US" sz="800" b="0" i="0" u="none" strike="noStrike" dirty="0">
                          <a:solidFill>
                            <a:srgbClr val="000000"/>
                          </a:solidFill>
                          <a:latin typeface="Calibri"/>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l"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800" b="0" i="0" u="none" strike="noStrike" dirty="0">
                          <a:solidFill>
                            <a:srgbClr val="000000"/>
                          </a:solidFill>
                          <a:latin typeface="Calibri"/>
                        </a:rPr>
                        <a:t> </a:t>
                      </a:r>
                    </a:p>
                  </a:txBody>
                  <a:tcPr marL="0" marR="0" marT="0" marB="0" anchor="b">
                    <a:lnL>
                      <a:noFill/>
                    </a:lnL>
                    <a:lnR>
                      <a:noFill/>
                    </a:lnR>
                    <a:lnT>
                      <a:noFill/>
                    </a:lnT>
                    <a:lnB>
                      <a:noFill/>
                    </a:lnB>
                    <a:solidFill>
                      <a:srgbClr val="FFFFFF"/>
                    </a:solidFill>
                  </a:tcPr>
                </a:tc>
              </a:tr>
              <a:tr h="156369">
                <a:tc>
                  <a:txBody>
                    <a:bodyPr/>
                    <a:lstStyle/>
                    <a:p>
                      <a:pPr algn="l" fontAlgn="b"/>
                      <a:r>
                        <a:rPr lang="en-US" sz="800" b="0" i="0" u="none" strike="noStrike" dirty="0">
                          <a:solidFill>
                            <a:srgbClr val="000000"/>
                          </a:solidFill>
                          <a:latin typeface="Calibri"/>
                        </a:rPr>
                        <a:t>Backup SAN Storage</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b"/>
                      <a:r>
                        <a:rPr lang="en-US" sz="800" b="0" i="0" u="none" strike="noStrike" dirty="0">
                          <a:solidFill>
                            <a:srgbClr val="000000"/>
                          </a:solidFill>
                          <a:latin typeface="Calibri"/>
                        </a:rPr>
                        <a:t> $         100,000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b"/>
                      <a:r>
                        <a:rPr lang="en-US" sz="800" b="0" i="0" u="none" strike="noStrike" dirty="0">
                          <a:solidFill>
                            <a:srgbClr val="000000"/>
                          </a:solidFill>
                          <a:latin typeface="Calibri"/>
                        </a:rPr>
                        <a:t>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l"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800" b="0" i="0" u="none" strike="noStrike" dirty="0">
                          <a:solidFill>
                            <a:srgbClr val="000000"/>
                          </a:solidFill>
                          <a:latin typeface="Calibri"/>
                        </a:rPr>
                        <a:t> </a:t>
                      </a:r>
                    </a:p>
                  </a:txBody>
                  <a:tcPr marL="0" marR="0" marT="0" marB="0" anchor="b">
                    <a:lnL>
                      <a:noFill/>
                    </a:lnL>
                    <a:lnR>
                      <a:noFill/>
                    </a:lnR>
                    <a:lnT>
                      <a:noFill/>
                    </a:lnT>
                    <a:lnB>
                      <a:noFill/>
                    </a:lnB>
                    <a:solidFill>
                      <a:srgbClr val="FFFFFF"/>
                    </a:solidFill>
                  </a:tcPr>
                </a:tc>
              </a:tr>
              <a:tr h="156369">
                <a:tc>
                  <a:txBody>
                    <a:bodyPr/>
                    <a:lstStyle/>
                    <a:p>
                      <a:pPr algn="l" fontAlgn="b"/>
                      <a:r>
                        <a:rPr lang="en-US" sz="800" b="0" i="0" u="none" strike="noStrike" dirty="0">
                          <a:solidFill>
                            <a:srgbClr val="000000"/>
                          </a:solidFill>
                          <a:latin typeface="Calibri"/>
                        </a:rPr>
                        <a:t>OS Licensing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b"/>
                      <a:r>
                        <a:rPr lang="en-US" sz="800" b="0" i="0" u="none" strike="noStrike" dirty="0">
                          <a:solidFill>
                            <a:srgbClr val="000000"/>
                          </a:solidFill>
                          <a:latin typeface="Calibri"/>
                        </a:rPr>
                        <a:t> $           21,429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b"/>
                      <a:r>
                        <a:rPr lang="en-US" sz="800" b="0" i="0" u="none" strike="noStrike" dirty="0">
                          <a:solidFill>
                            <a:srgbClr val="000000"/>
                          </a:solidFill>
                          <a:latin typeface="Calibri"/>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l"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800" b="0" i="0" u="none" strike="noStrike" dirty="0">
                          <a:solidFill>
                            <a:srgbClr val="000000"/>
                          </a:solidFill>
                          <a:latin typeface="Calibri"/>
                        </a:rPr>
                        <a:t> </a:t>
                      </a:r>
                    </a:p>
                  </a:txBody>
                  <a:tcPr marL="0" marR="0" marT="0" marB="0" anchor="b">
                    <a:lnL>
                      <a:noFill/>
                    </a:lnL>
                    <a:lnR>
                      <a:noFill/>
                    </a:lnR>
                    <a:lnT>
                      <a:noFill/>
                    </a:lnT>
                    <a:lnB>
                      <a:noFill/>
                    </a:lnB>
                    <a:solidFill>
                      <a:srgbClr val="FFFFFF"/>
                    </a:solidFill>
                  </a:tcPr>
                </a:tc>
              </a:tr>
              <a:tr h="163511">
                <a:tc>
                  <a:txBody>
                    <a:bodyPr/>
                    <a:lstStyle/>
                    <a:p>
                      <a:pPr algn="l" fontAlgn="b"/>
                      <a:r>
                        <a:rPr lang="en-US" sz="800" b="0" i="0" u="none" strike="noStrike" dirty="0">
                          <a:solidFill>
                            <a:srgbClr val="000000"/>
                          </a:solidFill>
                          <a:latin typeface="Calibri"/>
                        </a:rPr>
                        <a:t>VM Licensing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b"/>
                      <a:r>
                        <a:rPr lang="en-US" sz="800" b="0" i="0" u="none" strike="noStrike" dirty="0">
                          <a:solidFill>
                            <a:srgbClr val="000000"/>
                          </a:solidFill>
                          <a:latin typeface="Calibri"/>
                        </a:rPr>
                        <a:t> $           42,857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b"/>
                      <a:r>
                        <a:rPr lang="en-US" sz="800" b="0" i="0" u="none" strike="noStrike" dirty="0">
                          <a:solidFill>
                            <a:srgbClr val="000000"/>
                          </a:solidFill>
                          <a:latin typeface="Calibri"/>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l"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800" b="0" i="0" u="none" strike="noStrike" dirty="0">
                          <a:solidFill>
                            <a:srgbClr val="000000"/>
                          </a:solidFill>
                          <a:latin typeface="Calibri"/>
                        </a:rPr>
                        <a:t> </a:t>
                      </a:r>
                    </a:p>
                  </a:txBody>
                  <a:tcPr marL="0" marR="0" marT="0" marB="0" anchor="b">
                    <a:lnL>
                      <a:noFill/>
                    </a:lnL>
                    <a:lnR>
                      <a:noFill/>
                    </a:lnR>
                    <a:lnT>
                      <a:noFill/>
                    </a:lnT>
                    <a:lnB>
                      <a:noFill/>
                    </a:lnB>
                    <a:solidFill>
                      <a:srgbClr val="FFFFFF"/>
                    </a:solidFill>
                  </a:tcPr>
                </a:tc>
              </a:tr>
              <a:tr h="156369">
                <a:tc>
                  <a:txBody>
                    <a:bodyPr/>
                    <a:lstStyle/>
                    <a:p>
                      <a:pPr algn="l" fontAlgn="b"/>
                      <a:r>
                        <a:rPr lang="en-US" sz="800" b="0" i="0" u="none" strike="noStrike" dirty="0">
                          <a:solidFill>
                            <a:srgbClr val="000000"/>
                          </a:solidFill>
                          <a:latin typeface="Calibri"/>
                        </a:rPr>
                        <a:t>Load Balancing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b"/>
                      <a:r>
                        <a:rPr lang="en-US" sz="800" b="0" i="0" u="none" strike="noStrike" dirty="0">
                          <a:solidFill>
                            <a:srgbClr val="000000"/>
                          </a:solidFill>
                          <a:latin typeface="Calibri"/>
                        </a:rPr>
                        <a:t> $           70,000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b"/>
                      <a:r>
                        <a:rPr lang="en-US" sz="800" b="0" i="0" u="none" strike="noStrike" dirty="0">
                          <a:solidFill>
                            <a:srgbClr val="000000"/>
                          </a:solidFill>
                          <a:latin typeface="Calibri"/>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l"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800" b="0" i="0" u="none" strike="noStrike" dirty="0">
                          <a:solidFill>
                            <a:srgbClr val="000000"/>
                          </a:solidFill>
                          <a:latin typeface="Calibri"/>
                        </a:rPr>
                        <a:t> </a:t>
                      </a:r>
                    </a:p>
                  </a:txBody>
                  <a:tcPr marL="0" marR="0" marT="0" marB="0" anchor="b">
                    <a:lnL>
                      <a:noFill/>
                    </a:lnL>
                    <a:lnR>
                      <a:noFill/>
                    </a:lnR>
                    <a:lnT>
                      <a:noFill/>
                    </a:lnT>
                    <a:lnB>
                      <a:noFill/>
                    </a:lnB>
                    <a:solidFill>
                      <a:srgbClr val="FFFFFF"/>
                    </a:solidFill>
                  </a:tcPr>
                </a:tc>
              </a:tr>
              <a:tr h="156369">
                <a:tc>
                  <a:txBody>
                    <a:bodyPr/>
                    <a:lstStyle/>
                    <a:p>
                      <a:pPr algn="l" fontAlgn="b"/>
                      <a:r>
                        <a:rPr lang="en-US" sz="800" b="0" i="0" u="none" strike="noStrike" dirty="0">
                          <a:solidFill>
                            <a:srgbClr val="000000"/>
                          </a:solidFill>
                          <a:latin typeface="Calibri"/>
                        </a:rPr>
                        <a:t>Firewalls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b"/>
                      <a:r>
                        <a:rPr lang="en-US" sz="800" b="0" i="0" u="none" strike="noStrike" dirty="0">
                          <a:solidFill>
                            <a:srgbClr val="000000"/>
                          </a:solidFill>
                          <a:latin typeface="Calibri"/>
                        </a:rPr>
                        <a:t> $           60,000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ctr" fontAlgn="b"/>
                      <a:r>
                        <a:rPr lang="en-US" sz="800" b="0" i="0" u="none" strike="noStrike" dirty="0">
                          <a:solidFill>
                            <a:srgbClr val="000000"/>
                          </a:solidFill>
                          <a:latin typeface="Calibri"/>
                        </a:rPr>
                        <a:t>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DBE5F1"/>
                    </a:solidFill>
                  </a:tcPr>
                </a:tc>
                <a:tc>
                  <a:txBody>
                    <a:bodyPr/>
                    <a:lstStyle/>
                    <a:p>
                      <a:pPr algn="l"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800" b="0" i="0" u="none" strike="noStrike" dirty="0">
                          <a:solidFill>
                            <a:srgbClr val="000000"/>
                          </a:solidFill>
                          <a:latin typeface="Calibri"/>
                        </a:rPr>
                        <a:t> </a:t>
                      </a:r>
                    </a:p>
                  </a:txBody>
                  <a:tcPr marL="0" marR="0" marT="0" marB="0" anchor="b">
                    <a:lnL>
                      <a:noFill/>
                    </a:lnL>
                    <a:lnR>
                      <a:noFill/>
                    </a:lnR>
                    <a:lnT>
                      <a:noFill/>
                    </a:lnT>
                    <a:lnB>
                      <a:noFill/>
                    </a:lnB>
                    <a:solidFill>
                      <a:srgbClr val="FFFFFF"/>
                    </a:solidFill>
                  </a:tcPr>
                </a:tc>
              </a:tr>
              <a:tr h="156369">
                <a:tc>
                  <a:txBody>
                    <a:bodyPr/>
                    <a:lstStyle/>
                    <a:p>
                      <a:pPr algn="l" fontAlgn="b"/>
                      <a:r>
                        <a:rPr lang="en-US" sz="800" b="0" i="0" u="none" strike="noStrike" dirty="0">
                          <a:solidFill>
                            <a:srgbClr val="000000"/>
                          </a:solidFill>
                          <a:latin typeface="Calibri"/>
                        </a:rPr>
                        <a:t>Miscellaneous Costs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fontAlgn="b"/>
                      <a:r>
                        <a:rPr lang="en-US" sz="800" b="0" i="0" u="none" strike="noStrike" dirty="0">
                          <a:solidFill>
                            <a:srgbClr val="000000"/>
                          </a:solidFill>
                          <a:latin typeface="Calibri"/>
                        </a:rPr>
                        <a:t> $           50,000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fontAlgn="b"/>
                      <a:r>
                        <a:rPr lang="en-US" sz="800" b="0" i="0" u="none" strike="noStrike" dirty="0">
                          <a:solidFill>
                            <a:srgbClr val="000000"/>
                          </a:solidFill>
                          <a:latin typeface="Calibri"/>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l"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800" b="0" i="0" u="none" strike="noStrike" dirty="0">
                          <a:solidFill>
                            <a:srgbClr val="000000"/>
                          </a:solidFill>
                          <a:latin typeface="Calibri"/>
                        </a:rPr>
                        <a:t> </a:t>
                      </a:r>
                    </a:p>
                  </a:txBody>
                  <a:tcPr marL="0" marR="0" marT="0" marB="0" anchor="b">
                    <a:lnL>
                      <a:noFill/>
                    </a:lnL>
                    <a:lnR>
                      <a:noFill/>
                    </a:lnR>
                    <a:lnT>
                      <a:noFill/>
                    </a:lnT>
                    <a:lnB>
                      <a:noFill/>
                    </a:lnB>
                    <a:solidFill>
                      <a:srgbClr val="FFFFFF"/>
                    </a:solidFill>
                  </a:tcPr>
                </a:tc>
              </a:tr>
              <a:tr h="156369">
                <a:tc>
                  <a:txBody>
                    <a:bodyPr/>
                    <a:lstStyle/>
                    <a:p>
                      <a:pPr algn="l" fontAlgn="b"/>
                      <a:r>
                        <a:rPr lang="en-US" sz="800" b="0" i="0" u="none" strike="noStrike" dirty="0">
                          <a:solidFill>
                            <a:srgbClr val="000000"/>
                          </a:solidFill>
                          <a:latin typeface="Calibri"/>
                        </a:rPr>
                        <a:t>Internet Access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fontAlgn="b"/>
                      <a:r>
                        <a:rPr lang="en-US" sz="800" b="0" i="0" u="none" strike="noStrike" dirty="0">
                          <a:solidFill>
                            <a:srgbClr val="000000"/>
                          </a:solidFill>
                          <a:latin typeface="Calibri"/>
                        </a:rPr>
                        <a:t> $         180,000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fontAlgn="b"/>
                      <a:r>
                        <a:rPr lang="en-US" sz="800" b="0" i="0" u="none" strike="noStrike" dirty="0">
                          <a:solidFill>
                            <a:srgbClr val="000000"/>
                          </a:solidFill>
                          <a:latin typeface="Calibri"/>
                        </a:rPr>
                        <a:t>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l"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800" b="0" i="0" u="none" strike="noStrike" dirty="0">
                          <a:solidFill>
                            <a:srgbClr val="000000"/>
                          </a:solidFill>
                          <a:latin typeface="Calibri"/>
                        </a:rPr>
                        <a:t> </a:t>
                      </a:r>
                    </a:p>
                  </a:txBody>
                  <a:tcPr marL="0" marR="0" marT="0" marB="0" anchor="b">
                    <a:lnL>
                      <a:noFill/>
                    </a:lnL>
                    <a:lnR>
                      <a:noFill/>
                    </a:lnR>
                    <a:lnT>
                      <a:noFill/>
                    </a:lnT>
                    <a:lnB>
                      <a:noFill/>
                    </a:lnB>
                    <a:solidFill>
                      <a:srgbClr val="FFFFFF"/>
                    </a:solidFill>
                  </a:tcPr>
                </a:tc>
              </a:tr>
              <a:tr h="156369">
                <a:tc>
                  <a:txBody>
                    <a:bodyPr/>
                    <a:lstStyle/>
                    <a:p>
                      <a:pPr algn="l" fontAlgn="b"/>
                      <a:r>
                        <a:rPr lang="en-US" sz="800" b="0" i="0" u="none" strike="noStrike" dirty="0">
                          <a:solidFill>
                            <a:srgbClr val="000000"/>
                          </a:solidFill>
                          <a:latin typeface="Calibri"/>
                        </a:rPr>
                        <a:t>Design Consulting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fontAlgn="b"/>
                      <a:r>
                        <a:rPr lang="en-US" sz="800" b="0" i="0" u="none" strike="noStrike" dirty="0">
                          <a:solidFill>
                            <a:srgbClr val="000000"/>
                          </a:solidFill>
                          <a:latin typeface="Calibri"/>
                        </a:rPr>
                        <a:t> $             5,000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fontAlgn="b"/>
                      <a:r>
                        <a:rPr lang="en-US" sz="800" b="0"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l"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800" b="0" i="0" u="none" strike="noStrike" dirty="0">
                          <a:solidFill>
                            <a:srgbClr val="000000"/>
                          </a:solidFill>
                          <a:latin typeface="Calibri"/>
                        </a:rPr>
                        <a:t> </a:t>
                      </a:r>
                    </a:p>
                  </a:txBody>
                  <a:tcPr marL="0" marR="0" marT="0" marB="0" anchor="b">
                    <a:lnL>
                      <a:noFill/>
                    </a:lnL>
                    <a:lnR>
                      <a:noFill/>
                    </a:lnR>
                    <a:lnT>
                      <a:noFill/>
                    </a:lnT>
                    <a:lnB>
                      <a:noFill/>
                    </a:lnB>
                    <a:solidFill>
                      <a:srgbClr val="FFFFFF"/>
                    </a:solidFill>
                  </a:tcPr>
                </a:tc>
              </a:tr>
              <a:tr h="156369">
                <a:tc>
                  <a:txBody>
                    <a:bodyPr/>
                    <a:lstStyle/>
                    <a:p>
                      <a:pPr algn="l" fontAlgn="b"/>
                      <a:r>
                        <a:rPr lang="en-US" sz="800" b="0" i="0" u="none" strike="noStrike" dirty="0">
                          <a:solidFill>
                            <a:srgbClr val="000000"/>
                          </a:solidFill>
                          <a:latin typeface="Calibri"/>
                        </a:rPr>
                        <a:t>Implementation Consulting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fontAlgn="b"/>
                      <a:r>
                        <a:rPr lang="en-US" sz="800" b="0" i="0" u="none" strike="noStrike" dirty="0">
                          <a:solidFill>
                            <a:srgbClr val="000000"/>
                          </a:solidFill>
                          <a:latin typeface="Calibri"/>
                        </a:rPr>
                        <a:t> $           40,000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fontAlgn="b"/>
                      <a:r>
                        <a:rPr lang="en-US" sz="800" b="0" i="0" u="none" strike="noStrike" dirty="0">
                          <a:solidFill>
                            <a:srgbClr val="000000"/>
                          </a:solidFill>
                          <a:latin typeface="Calibri"/>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l"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800" b="0" i="0" u="none" strike="noStrike" dirty="0">
                          <a:solidFill>
                            <a:srgbClr val="000000"/>
                          </a:solidFill>
                          <a:latin typeface="Calibri"/>
                        </a:rPr>
                        <a:t> </a:t>
                      </a:r>
                    </a:p>
                  </a:txBody>
                  <a:tcPr marL="0" marR="0" marT="0" marB="0" anchor="b">
                    <a:lnL>
                      <a:noFill/>
                    </a:lnL>
                    <a:lnR>
                      <a:noFill/>
                    </a:lnR>
                    <a:lnT>
                      <a:noFill/>
                    </a:lnT>
                    <a:lnB>
                      <a:noFill/>
                    </a:lnB>
                    <a:solidFill>
                      <a:srgbClr val="FFFFFF"/>
                    </a:solidFill>
                  </a:tcPr>
                </a:tc>
              </a:tr>
              <a:tr h="156369">
                <a:tc>
                  <a:txBody>
                    <a:bodyPr/>
                    <a:lstStyle/>
                    <a:p>
                      <a:pPr algn="l" fontAlgn="b"/>
                      <a:r>
                        <a:rPr lang="en-US" sz="800" b="0" i="0" u="none" strike="noStrike" dirty="0">
                          <a:solidFill>
                            <a:srgbClr val="000000"/>
                          </a:solidFill>
                          <a:latin typeface="Calibri"/>
                        </a:rPr>
                        <a:t>Maintenance/Consulting (5 yrs)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fontAlgn="b"/>
                      <a:r>
                        <a:rPr lang="en-US" sz="800" b="0" i="0" u="none" strike="noStrike" dirty="0">
                          <a:solidFill>
                            <a:srgbClr val="000000"/>
                          </a:solidFill>
                          <a:latin typeface="Calibri"/>
                        </a:rPr>
                        <a:t> $           50,000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fontAlgn="b"/>
                      <a:r>
                        <a:rPr lang="en-US" sz="800" b="0" i="0" u="none" strike="noStrike" dirty="0">
                          <a:solidFill>
                            <a:srgbClr val="000000"/>
                          </a:solidFill>
                          <a:latin typeface="Calibri"/>
                        </a:rPr>
                        <a:t>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l"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800" b="0" i="0" u="none" strike="noStrike" dirty="0">
                          <a:solidFill>
                            <a:srgbClr val="000000"/>
                          </a:solidFill>
                          <a:latin typeface="Calibri"/>
                        </a:rPr>
                        <a:t> </a:t>
                      </a:r>
                    </a:p>
                  </a:txBody>
                  <a:tcPr marL="0" marR="0" marT="0" marB="0" anchor="b">
                    <a:lnL>
                      <a:noFill/>
                    </a:lnL>
                    <a:lnR>
                      <a:noFill/>
                    </a:lnR>
                    <a:lnT>
                      <a:noFill/>
                    </a:lnT>
                    <a:lnB>
                      <a:noFill/>
                    </a:lnB>
                    <a:solidFill>
                      <a:srgbClr val="FFFFFF"/>
                    </a:solidFill>
                  </a:tcPr>
                </a:tc>
              </a:tr>
              <a:tr h="156369">
                <a:tc>
                  <a:txBody>
                    <a:bodyPr/>
                    <a:lstStyle/>
                    <a:p>
                      <a:pPr algn="l" fontAlgn="b"/>
                      <a:r>
                        <a:rPr lang="en-US" sz="800" b="0" i="0" u="none" strike="noStrike" dirty="0">
                          <a:solidFill>
                            <a:srgbClr val="000000"/>
                          </a:solidFill>
                          <a:latin typeface="Calibri"/>
                        </a:rPr>
                        <a:t>Staff Labor Design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fontAlgn="b"/>
                      <a:r>
                        <a:rPr lang="en-US" sz="800" b="0" i="0" u="none" strike="noStrike" dirty="0">
                          <a:solidFill>
                            <a:srgbClr val="000000"/>
                          </a:solidFill>
                          <a:latin typeface="Calibri"/>
                        </a:rPr>
                        <a:t> $             5,000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fontAlgn="b"/>
                      <a:r>
                        <a:rPr lang="en-US" sz="800" b="0"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l"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800" b="0" i="0" u="none" strike="noStrike" dirty="0">
                          <a:solidFill>
                            <a:srgbClr val="000000"/>
                          </a:solidFill>
                          <a:latin typeface="Calibri"/>
                        </a:rPr>
                        <a:t> </a:t>
                      </a:r>
                    </a:p>
                  </a:txBody>
                  <a:tcPr marL="0" marR="0" marT="0" marB="0" anchor="b">
                    <a:lnL>
                      <a:noFill/>
                    </a:lnL>
                    <a:lnR>
                      <a:noFill/>
                    </a:lnR>
                    <a:lnT>
                      <a:noFill/>
                    </a:lnT>
                    <a:lnB>
                      <a:noFill/>
                    </a:lnB>
                    <a:solidFill>
                      <a:srgbClr val="FFFFFF"/>
                    </a:solidFill>
                  </a:tcPr>
                </a:tc>
              </a:tr>
              <a:tr h="156369">
                <a:tc>
                  <a:txBody>
                    <a:bodyPr/>
                    <a:lstStyle/>
                    <a:p>
                      <a:pPr algn="l" fontAlgn="b"/>
                      <a:r>
                        <a:rPr lang="en-US" sz="800" b="0" i="0" u="none" strike="noStrike" dirty="0">
                          <a:solidFill>
                            <a:srgbClr val="000000"/>
                          </a:solidFill>
                          <a:latin typeface="Calibri"/>
                        </a:rPr>
                        <a:t>Staff Labor Implementation</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fontAlgn="b"/>
                      <a:r>
                        <a:rPr lang="en-US" sz="800" b="0" i="0" u="none" strike="noStrike" dirty="0">
                          <a:solidFill>
                            <a:srgbClr val="000000"/>
                          </a:solidFill>
                          <a:latin typeface="Calibri"/>
                        </a:rPr>
                        <a:t> $           10,000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fontAlgn="b"/>
                      <a:r>
                        <a:rPr lang="en-US" sz="800" b="0" i="0" u="none" strike="noStrike" dirty="0">
                          <a:solidFill>
                            <a:srgbClr val="000000"/>
                          </a:solidFill>
                          <a:latin typeface="Calibri"/>
                        </a:rPr>
                        <a:t>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l"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800" b="0" i="0" u="none" strike="noStrike" dirty="0">
                          <a:solidFill>
                            <a:srgbClr val="000000"/>
                          </a:solidFill>
                          <a:latin typeface="Calibri"/>
                        </a:rPr>
                        <a:t> </a:t>
                      </a:r>
                    </a:p>
                  </a:txBody>
                  <a:tcPr marL="0" marR="0" marT="0" marB="0" anchor="b">
                    <a:lnL>
                      <a:noFill/>
                    </a:lnL>
                    <a:lnR>
                      <a:noFill/>
                    </a:lnR>
                    <a:lnT>
                      <a:noFill/>
                    </a:lnT>
                    <a:lnB>
                      <a:noFill/>
                    </a:lnB>
                    <a:solidFill>
                      <a:srgbClr val="FFFFFF"/>
                    </a:solidFill>
                  </a:tcPr>
                </a:tc>
              </a:tr>
              <a:tr h="156369">
                <a:tc>
                  <a:txBody>
                    <a:bodyPr/>
                    <a:lstStyle/>
                    <a:p>
                      <a:pPr algn="l" fontAlgn="b"/>
                      <a:r>
                        <a:rPr lang="en-US" sz="800" b="0" i="0" u="none" strike="noStrike" dirty="0">
                          <a:solidFill>
                            <a:srgbClr val="000000"/>
                          </a:solidFill>
                          <a:latin typeface="Calibri"/>
                        </a:rPr>
                        <a:t>Staff Labor Maintenance (5 yrs)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fontAlgn="b"/>
                      <a:r>
                        <a:rPr lang="en-US" sz="800" b="0" i="0" u="none" strike="noStrike" dirty="0">
                          <a:solidFill>
                            <a:srgbClr val="000000"/>
                          </a:solidFill>
                          <a:latin typeface="Calibri"/>
                        </a:rPr>
                        <a:t> $           68,000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fontAlgn="b"/>
                      <a:r>
                        <a:rPr lang="en-US" sz="800" b="0" i="0" u="none" strike="noStrike" dirty="0">
                          <a:solidFill>
                            <a:srgbClr val="000000"/>
                          </a:solidFill>
                          <a:latin typeface="Calibri"/>
                        </a:rPr>
                        <a:t>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l"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800" b="0" i="0" u="none" strike="noStrike" dirty="0">
                          <a:solidFill>
                            <a:srgbClr val="000000"/>
                          </a:solidFill>
                          <a:latin typeface="Calibri"/>
                        </a:rPr>
                        <a:t> </a:t>
                      </a:r>
                    </a:p>
                  </a:txBody>
                  <a:tcPr marL="0" marR="0" marT="0" marB="0" anchor="b">
                    <a:lnL>
                      <a:noFill/>
                    </a:lnL>
                    <a:lnR>
                      <a:noFill/>
                    </a:lnR>
                    <a:lnT>
                      <a:noFill/>
                    </a:lnT>
                    <a:lnB>
                      <a:noFill/>
                    </a:lnB>
                    <a:solidFill>
                      <a:srgbClr val="FFFFFF"/>
                    </a:solidFill>
                  </a:tcPr>
                </a:tc>
              </a:tr>
              <a:tr h="156369">
                <a:tc>
                  <a:txBody>
                    <a:bodyPr/>
                    <a:lstStyle/>
                    <a:p>
                      <a:pPr algn="l" fontAlgn="b"/>
                      <a:r>
                        <a:rPr lang="en-US" sz="800" b="0" i="0" u="none" strike="noStrike" dirty="0">
                          <a:solidFill>
                            <a:srgbClr val="000000"/>
                          </a:solidFill>
                          <a:latin typeface="Calibri"/>
                        </a:rPr>
                        <a:t>Staff Training</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fontAlgn="b"/>
                      <a:r>
                        <a:rPr lang="en-US" sz="800" b="0" i="0" u="none" strike="noStrike" dirty="0">
                          <a:solidFill>
                            <a:srgbClr val="000000"/>
                          </a:solidFill>
                          <a:latin typeface="Calibri"/>
                        </a:rPr>
                        <a:t> $           25,000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fontAlgn="b"/>
                      <a:r>
                        <a:rPr lang="en-US" sz="800" b="0" i="0" u="none" strike="noStrike" dirty="0">
                          <a:solidFill>
                            <a:srgbClr val="000000"/>
                          </a:solidFill>
                          <a:latin typeface="Calibri"/>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l"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800" b="0" i="0" u="none" strike="noStrike" dirty="0">
                          <a:solidFill>
                            <a:srgbClr val="000000"/>
                          </a:solidFill>
                          <a:latin typeface="Calibri"/>
                        </a:rPr>
                        <a:t> </a:t>
                      </a:r>
                    </a:p>
                  </a:txBody>
                  <a:tcPr marL="0" marR="0" marT="0" marB="0" anchor="b">
                    <a:lnL>
                      <a:noFill/>
                    </a:lnL>
                    <a:lnR>
                      <a:noFill/>
                    </a:lnR>
                    <a:lnT>
                      <a:noFill/>
                    </a:lnT>
                    <a:lnB>
                      <a:noFill/>
                    </a:lnB>
                    <a:solidFill>
                      <a:srgbClr val="FFFFFF"/>
                    </a:solidFill>
                  </a:tcPr>
                </a:tc>
              </a:tr>
              <a:tr h="146047">
                <a:tc>
                  <a:txBody>
                    <a:bodyPr/>
                    <a:lstStyle/>
                    <a:p>
                      <a:pPr algn="l" fontAlgn="b"/>
                      <a:r>
                        <a:rPr lang="en-US" sz="800" b="0" i="0" u="none" strike="noStrike" dirty="0">
                          <a:solidFill>
                            <a:srgbClr val="000000"/>
                          </a:solidFill>
                          <a:latin typeface="Calibri"/>
                        </a:rPr>
                        <a:t>Performance Monitoring / Configuration Mgmt</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fontAlgn="b"/>
                      <a:r>
                        <a:rPr lang="en-US" sz="800" b="0" i="0" u="none" strike="noStrike" dirty="0">
                          <a:solidFill>
                            <a:srgbClr val="000000"/>
                          </a:solidFill>
                          <a:latin typeface="Calibri"/>
                        </a:rPr>
                        <a:t> $           25,000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ctr" fontAlgn="b"/>
                      <a:r>
                        <a:rPr lang="en-US" sz="800" b="0" i="0" u="none" strike="noStrike" dirty="0">
                          <a:solidFill>
                            <a:srgbClr val="000000"/>
                          </a:solidFill>
                          <a:latin typeface="Calibri"/>
                        </a:rPr>
                        <a:t>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AC090"/>
                    </a:solidFill>
                  </a:tcPr>
                </a:tc>
                <a:tc>
                  <a:txBody>
                    <a:bodyPr/>
                    <a:lstStyle/>
                    <a:p>
                      <a:pPr algn="l"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800" b="0" i="0" u="none" strike="noStrike" dirty="0">
                          <a:solidFill>
                            <a:srgbClr val="000000"/>
                          </a:solidFill>
                          <a:latin typeface="Calibri"/>
                        </a:rPr>
                        <a:t> </a:t>
                      </a:r>
                    </a:p>
                  </a:txBody>
                  <a:tcPr marL="0" marR="0" marT="0" marB="0" anchor="b">
                    <a:lnL>
                      <a:noFill/>
                    </a:lnL>
                    <a:lnR>
                      <a:noFill/>
                    </a:lnR>
                    <a:lnT>
                      <a:noFill/>
                    </a:lnT>
                    <a:lnB>
                      <a:noFill/>
                    </a:lnB>
                    <a:solidFill>
                      <a:srgbClr val="FFFFFF"/>
                    </a:solidFill>
                  </a:tcPr>
                </a:tc>
              </a:tr>
              <a:tr h="138109">
                <a:tc>
                  <a:txBody>
                    <a:bodyPr/>
                    <a:lstStyle/>
                    <a:p>
                      <a:pPr algn="l" fontAlgn="b"/>
                      <a:r>
                        <a:rPr lang="en-US" sz="800" b="0" i="0" u="none" strike="noStrike" dirty="0">
                          <a:solidFill>
                            <a:srgbClr val="000000"/>
                          </a:solidFill>
                          <a:latin typeface="Calibri"/>
                        </a:rPr>
                        <a:t>Cost of Over Utilization / Service Deficits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A5A5A5"/>
                    </a:solidFill>
                  </a:tcPr>
                </a:tc>
                <a:tc>
                  <a:txBody>
                    <a:bodyPr/>
                    <a:lstStyle/>
                    <a:p>
                      <a:pPr algn="ctr" fontAlgn="b"/>
                      <a:r>
                        <a:rPr lang="en-US" sz="800" b="0" i="0" u="none" strike="noStrike" dirty="0">
                          <a:solidFill>
                            <a:srgbClr val="000000"/>
                          </a:solidFill>
                          <a:latin typeface="Calibri"/>
                        </a:rPr>
                        <a:t> </a:t>
                      </a:r>
                      <a:r>
                        <a:rPr lang="en-US" sz="800" b="0" i="0" u="none" strike="noStrike" dirty="0" smtClean="0">
                          <a:solidFill>
                            <a:srgbClr val="000000"/>
                          </a:solidFill>
                          <a:latin typeface="Calibri"/>
                        </a:rPr>
                        <a:t>unknown </a:t>
                      </a:r>
                      <a:endParaRPr lang="en-US" sz="8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A5A5A5"/>
                    </a:solidFill>
                  </a:tcPr>
                </a:tc>
                <a:tc>
                  <a:txBody>
                    <a:bodyPr/>
                    <a:lstStyle/>
                    <a:p>
                      <a:pPr algn="ctr"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A5A5A5"/>
                    </a:solidFill>
                  </a:tcPr>
                </a:tc>
                <a:tc>
                  <a:txBody>
                    <a:bodyPr/>
                    <a:lstStyle/>
                    <a:p>
                      <a:pPr algn="l"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800" b="0" i="0" u="none" strike="noStrike" dirty="0">
                          <a:solidFill>
                            <a:srgbClr val="000000"/>
                          </a:solidFill>
                          <a:latin typeface="Calibri"/>
                        </a:rPr>
                        <a:t> </a:t>
                      </a:r>
                    </a:p>
                  </a:txBody>
                  <a:tcPr marL="0" marR="0" marT="0" marB="0" anchor="b">
                    <a:lnL>
                      <a:noFill/>
                    </a:lnL>
                    <a:lnR>
                      <a:noFill/>
                    </a:lnR>
                    <a:lnT>
                      <a:noFill/>
                    </a:lnT>
                    <a:lnB>
                      <a:noFill/>
                    </a:lnB>
                    <a:solidFill>
                      <a:srgbClr val="FFFFFF"/>
                    </a:solidFill>
                  </a:tcPr>
                </a:tc>
              </a:tr>
              <a:tr h="152400">
                <a:tc>
                  <a:txBody>
                    <a:bodyPr/>
                    <a:lstStyle/>
                    <a:p>
                      <a:pPr algn="l" fontAlgn="b"/>
                      <a:r>
                        <a:rPr lang="en-US" sz="800" b="0" i="0" u="none" strike="noStrike" dirty="0">
                          <a:solidFill>
                            <a:srgbClr val="000000"/>
                          </a:solidFill>
                          <a:latin typeface="Calibri"/>
                        </a:rPr>
                        <a:t>Cost of Under Utilization / Service Surplus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A5A5A5"/>
                    </a:solidFill>
                  </a:tcPr>
                </a:tc>
                <a:tc>
                  <a:txBody>
                    <a:bodyPr/>
                    <a:lstStyle/>
                    <a:p>
                      <a:pPr algn="ctr" fontAlgn="b"/>
                      <a:r>
                        <a:rPr lang="en-US" sz="800" b="0" i="0" u="none" strike="noStrike" dirty="0">
                          <a:solidFill>
                            <a:srgbClr val="000000"/>
                          </a:solidFill>
                          <a:latin typeface="Calibri"/>
                        </a:rPr>
                        <a:t> </a:t>
                      </a:r>
                      <a:r>
                        <a:rPr lang="en-US" sz="800" b="0" i="0" u="none" strike="noStrike" dirty="0" smtClean="0">
                          <a:solidFill>
                            <a:srgbClr val="000000"/>
                          </a:solidFill>
                          <a:latin typeface="Calibri"/>
                        </a:rPr>
                        <a:t>unknown </a:t>
                      </a:r>
                      <a:endParaRPr lang="en-US" sz="8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A5A5A5"/>
                    </a:solidFill>
                  </a:tcPr>
                </a:tc>
                <a:tc>
                  <a:txBody>
                    <a:bodyPr/>
                    <a:lstStyle/>
                    <a:p>
                      <a:pPr algn="ctr"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A5A5A5"/>
                    </a:solidFill>
                  </a:tcPr>
                </a:tc>
                <a:tc>
                  <a:txBody>
                    <a:bodyPr/>
                    <a:lstStyle/>
                    <a:p>
                      <a:pPr algn="l"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r>
                        <a:rPr lang="en-US" sz="800" b="0" i="0" u="none" strike="noStrike" dirty="0">
                          <a:solidFill>
                            <a:srgbClr val="000000"/>
                          </a:solidFill>
                          <a:latin typeface="Calibri"/>
                        </a:rPr>
                        <a:t> </a:t>
                      </a:r>
                    </a:p>
                  </a:txBody>
                  <a:tcPr marL="0" marR="0" marT="0" marB="0" anchor="b">
                    <a:lnL>
                      <a:noFill/>
                    </a:lnL>
                    <a:lnR>
                      <a:noFill/>
                    </a:lnR>
                    <a:lnT>
                      <a:noFill/>
                    </a:lnT>
                    <a:lnB>
                      <a:noFill/>
                    </a:lnB>
                    <a:solidFill>
                      <a:srgbClr val="FFFFFF"/>
                    </a:solidFill>
                  </a:tcPr>
                </a:tc>
              </a:tr>
              <a:tr h="156369">
                <a:tc>
                  <a:txBody>
                    <a:bodyPr/>
                    <a:lstStyle/>
                    <a:p>
                      <a:pPr algn="l"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BE5F1"/>
                    </a:solidFill>
                  </a:tcPr>
                </a:tc>
                <a:tc>
                  <a:txBody>
                    <a:bodyPr/>
                    <a:lstStyle/>
                    <a:p>
                      <a:pPr algn="ctr" fontAlgn="b"/>
                      <a:r>
                        <a:rPr lang="en-US" sz="800" b="0"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DBE5F1"/>
                    </a:solidFill>
                  </a:tcPr>
                </a:tc>
                <a:tc>
                  <a:txBody>
                    <a:bodyPr/>
                    <a:lstStyle/>
                    <a:p>
                      <a:pPr algn="l" fontAlgn="b"/>
                      <a:endParaRPr lang="en-US" sz="8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latin typeface="Calibri"/>
                      </a:endParaRPr>
                    </a:p>
                  </a:txBody>
                  <a:tcPr marL="0" marR="0" marT="0" marB="0" anchor="b">
                    <a:lnL>
                      <a:noFill/>
                    </a:lnL>
                    <a:lnR>
                      <a:noFill/>
                    </a:lnR>
                    <a:lnT>
                      <a:noFill/>
                    </a:lnT>
                    <a:lnB>
                      <a:noFill/>
                    </a:lnB>
                  </a:tcPr>
                </a:tc>
              </a:tr>
              <a:tr h="156369">
                <a:tc>
                  <a:txBody>
                    <a:bodyPr/>
                    <a:lstStyle/>
                    <a:p>
                      <a:pPr algn="l" fontAlgn="b"/>
                      <a:r>
                        <a:rPr lang="en-US" sz="800" b="1" i="0" u="none" strike="noStrike" dirty="0">
                          <a:solidFill>
                            <a:srgbClr val="000000"/>
                          </a:solidFill>
                          <a:latin typeface="Calibri"/>
                        </a:rPr>
                        <a:t>5 year capital costs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8CCE4"/>
                    </a:solidFill>
                  </a:tcPr>
                </a:tc>
                <a:tc>
                  <a:txBody>
                    <a:bodyPr/>
                    <a:lstStyle/>
                    <a:p>
                      <a:pPr algn="ctr" fontAlgn="b"/>
                      <a:r>
                        <a:rPr lang="en-US" sz="800" b="1" i="0" u="none" strike="noStrike" dirty="0">
                          <a:solidFill>
                            <a:srgbClr val="000000"/>
                          </a:solidFill>
                          <a:latin typeface="Calibri"/>
                        </a:rPr>
                        <a:t> $      1,154,286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8CCE4"/>
                    </a:solidFill>
                  </a:tcPr>
                </a:tc>
                <a:tc>
                  <a:txBody>
                    <a:bodyPr/>
                    <a:lstStyle/>
                    <a:p>
                      <a:pPr algn="ctr" fontAlgn="b"/>
                      <a:r>
                        <a:rPr lang="en-US" sz="800" b="1"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B8CCE4"/>
                    </a:solidFill>
                  </a:tcPr>
                </a:tc>
                <a:tc>
                  <a:txBody>
                    <a:bodyPr/>
                    <a:lstStyle/>
                    <a:p>
                      <a:pPr algn="l" fontAlgn="b"/>
                      <a:r>
                        <a:rPr lang="en-US" sz="800" b="1"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endParaRPr lang="en-US" sz="800" b="1" i="0" u="none" strike="noStrike" dirty="0">
                        <a:solidFill>
                          <a:srgbClr val="000000"/>
                        </a:solidFill>
                        <a:latin typeface="Calibri"/>
                      </a:endParaRPr>
                    </a:p>
                  </a:txBody>
                  <a:tcPr marL="0" marR="0" marT="0" marB="0" anchor="b">
                    <a:lnL>
                      <a:noFill/>
                    </a:lnL>
                    <a:lnR>
                      <a:noFill/>
                    </a:lnR>
                    <a:lnT>
                      <a:noFill/>
                    </a:lnT>
                    <a:lnB>
                      <a:noFill/>
                    </a:lnB>
                  </a:tcPr>
                </a:tc>
              </a:tr>
              <a:tr h="156369">
                <a:tc>
                  <a:txBody>
                    <a:bodyPr/>
                    <a:lstStyle/>
                    <a:p>
                      <a:pPr algn="l" fontAlgn="b"/>
                      <a:r>
                        <a:rPr lang="en-US" sz="800" b="1" i="0" u="none" strike="noStrike" dirty="0">
                          <a:solidFill>
                            <a:srgbClr val="000000"/>
                          </a:solidFill>
                          <a:latin typeface="Calibri"/>
                        </a:rPr>
                        <a:t>Space, Power, Cooling (5 years)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800" b="1" i="0" u="none" strike="noStrike" dirty="0">
                          <a:solidFill>
                            <a:srgbClr val="000000"/>
                          </a:solidFill>
                          <a:latin typeface="Calibri"/>
                        </a:rPr>
                        <a:t> $         337,200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AC090"/>
                    </a:solidFill>
                  </a:tcPr>
                </a:tc>
                <a:tc>
                  <a:txBody>
                    <a:bodyPr/>
                    <a:lstStyle/>
                    <a:p>
                      <a:pPr algn="ctr" fontAlgn="b"/>
                      <a:r>
                        <a:rPr lang="en-US" sz="800" b="1" i="0" u="none" strike="noStrike" dirty="0">
                          <a:solidFill>
                            <a:srgbClr val="000000"/>
                          </a:solidFill>
                          <a:latin typeface="Calibri"/>
                        </a:rPr>
                        <a:t>23%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AC090"/>
                    </a:solidFill>
                  </a:tcPr>
                </a:tc>
                <a:tc>
                  <a:txBody>
                    <a:bodyPr/>
                    <a:lstStyle/>
                    <a:p>
                      <a:pPr algn="l" fontAlgn="b"/>
                      <a:r>
                        <a:rPr lang="en-US" sz="800" b="1"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a:noFill/>
                    </a:lnT>
                    <a:lnB>
                      <a:noFill/>
                    </a:lnB>
                    <a:solidFill>
                      <a:srgbClr val="FFFFFF"/>
                    </a:solidFill>
                  </a:tcPr>
                </a:tc>
                <a:tc>
                  <a:txBody>
                    <a:bodyPr/>
                    <a:lstStyle/>
                    <a:p>
                      <a:pPr algn="l" fontAlgn="b"/>
                      <a:endParaRPr lang="en-US" sz="800" b="1" i="0" u="none" strike="noStrike" dirty="0">
                        <a:solidFill>
                          <a:srgbClr val="000000"/>
                        </a:solidFill>
                        <a:latin typeface="Calibri"/>
                      </a:endParaRPr>
                    </a:p>
                  </a:txBody>
                  <a:tcPr marL="0" marR="0" marT="0" marB="0" anchor="b">
                    <a:lnL>
                      <a:noFill/>
                    </a:lnL>
                    <a:lnR>
                      <a:noFill/>
                    </a:lnR>
                    <a:lnT>
                      <a:noFill/>
                    </a:lnT>
                    <a:lnB>
                      <a:noFill/>
                    </a:lnB>
                  </a:tcPr>
                </a:tc>
              </a:tr>
              <a:tr h="156369">
                <a:tc>
                  <a:txBody>
                    <a:bodyPr/>
                    <a:lstStyle/>
                    <a:p>
                      <a:pPr algn="l" fontAlgn="b"/>
                      <a:r>
                        <a:rPr lang="en-US" sz="800" b="1" i="0" u="none" strike="noStrike" dirty="0">
                          <a:solidFill>
                            <a:srgbClr val="000000"/>
                          </a:solidFill>
                          <a:latin typeface="Calibri"/>
                        </a:rPr>
                        <a:t>Total TCO over 5 years</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800" b="1" i="0" u="none" strike="noStrike" dirty="0">
                          <a:solidFill>
                            <a:srgbClr val="000000"/>
                          </a:solidFill>
                          <a:latin typeface="Calibri"/>
                        </a:rPr>
                        <a:t> $      1,491,486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ctr" fontAlgn="b"/>
                      <a:r>
                        <a:rPr lang="en-US" sz="800" b="1"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5B3D7"/>
                    </a:solidFill>
                  </a:tcPr>
                </a:tc>
                <a:tc>
                  <a:txBody>
                    <a:bodyPr/>
                    <a:lstStyle/>
                    <a:p>
                      <a:pPr algn="l" fontAlgn="b"/>
                      <a:r>
                        <a:rPr lang="en-US" sz="800" b="1" i="0" u="none" strike="noStrike" dirty="0">
                          <a:solidFill>
                            <a:srgbClr val="000000"/>
                          </a:solidFill>
                          <a:latin typeface="Calibri"/>
                        </a:rPr>
                        <a:t> </a:t>
                      </a:r>
                    </a:p>
                  </a:txBody>
                  <a:tcPr marL="0" marR="0" marT="0" marB="0" anchor="b">
                    <a:lnL>
                      <a:noFill/>
                    </a:lnL>
                    <a:lnR>
                      <a:noFill/>
                    </a:lnR>
                    <a:lnT>
                      <a:noFill/>
                    </a:lnT>
                    <a:lnB>
                      <a:noFill/>
                    </a:lnB>
                    <a:solidFill>
                      <a:srgbClr val="FFFFFF"/>
                    </a:solidFill>
                  </a:tcPr>
                </a:tc>
                <a:tc>
                  <a:txBody>
                    <a:bodyPr/>
                    <a:lstStyle/>
                    <a:p>
                      <a:pPr algn="l" fontAlgn="b"/>
                      <a:endParaRPr lang="en-US" sz="800" b="1" i="0" u="none" strike="noStrike" dirty="0">
                        <a:solidFill>
                          <a:srgbClr val="000000"/>
                        </a:solidFill>
                        <a:latin typeface="Calibri"/>
                      </a:endParaRPr>
                    </a:p>
                  </a:txBody>
                  <a:tcPr marL="0" marR="0" marT="0" marB="0" anchor="b">
                    <a:lnL>
                      <a:noFill/>
                    </a:lnL>
                    <a:lnR>
                      <a:noFill/>
                    </a:lnR>
                    <a:lnT>
                      <a:noFill/>
                    </a:lnT>
                    <a:lnB>
                      <a:noFill/>
                    </a:lnB>
                  </a:tcPr>
                </a:tc>
              </a:tr>
            </a:tbl>
          </a:graphicData>
        </a:graphic>
      </p:graphicFrame>
    </p:spTree>
    <p:extLst>
      <p:ext uri="{BB962C8B-B14F-4D97-AF65-F5344CB8AC3E}">
        <p14:creationId xmlns:p14="http://schemas.microsoft.com/office/powerpoint/2010/main" val="2691346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Enterprise Cloud Solutions</a:t>
            </a:r>
            <a:endParaRPr lang="en-US" dirty="0"/>
          </a:p>
        </p:txBody>
      </p:sp>
      <p:sp>
        <p:nvSpPr>
          <p:cNvPr id="3" name="Content Placeholder 2"/>
          <p:cNvSpPr>
            <a:spLocks noGrp="1"/>
          </p:cNvSpPr>
          <p:nvPr>
            <p:ph idx="1"/>
          </p:nvPr>
        </p:nvSpPr>
        <p:spPr>
          <a:xfrm>
            <a:off x="457200" y="1752600"/>
            <a:ext cx="7620000" cy="4800600"/>
          </a:xfrm>
        </p:spPr>
        <p:txBody>
          <a:bodyPr>
            <a:normAutofit lnSpcReduction="10000"/>
          </a:bodyPr>
          <a:lstStyle/>
          <a:p>
            <a:pPr marL="571500" indent="-457200">
              <a:buFont typeface="+mj-lt"/>
              <a:buAutoNum type="arabicPeriod"/>
            </a:pPr>
            <a:r>
              <a:rPr lang="en-US" dirty="0" smtClean="0"/>
              <a:t>Hybrid Cloud</a:t>
            </a:r>
          </a:p>
          <a:p>
            <a:pPr marL="868680" lvl="1" indent="-457200"/>
            <a:r>
              <a:rPr lang="en-US" dirty="0" smtClean="0"/>
              <a:t>Scalability of the Public Cloud with the control and security of a private cloud</a:t>
            </a:r>
          </a:p>
          <a:p>
            <a:pPr marL="571500" indent="-457200">
              <a:buFont typeface="+mj-lt"/>
              <a:buAutoNum type="arabicPeriod"/>
            </a:pPr>
            <a:r>
              <a:rPr lang="en-US" dirty="0" smtClean="0"/>
              <a:t>Test / Development / QA Platform</a:t>
            </a:r>
          </a:p>
          <a:p>
            <a:pPr marL="868680" lvl="1" indent="-457200"/>
            <a:r>
              <a:rPr lang="en-US" dirty="0" smtClean="0"/>
              <a:t>Use cloud infrastructure servers as your test and development platform</a:t>
            </a:r>
          </a:p>
          <a:p>
            <a:pPr marL="571500" indent="-457200">
              <a:buFont typeface="+mj-lt"/>
              <a:buAutoNum type="arabicPeriod"/>
            </a:pPr>
            <a:r>
              <a:rPr lang="en-US" dirty="0" smtClean="0"/>
              <a:t>Disaster Recovery</a:t>
            </a:r>
          </a:p>
          <a:p>
            <a:pPr marL="868680" lvl="1" indent="-457200"/>
            <a:r>
              <a:rPr lang="en-US" dirty="0" smtClean="0"/>
              <a:t>Keep </a:t>
            </a:r>
            <a:r>
              <a:rPr lang="en-US" dirty="0"/>
              <a:t>images of your servers on </a:t>
            </a:r>
            <a:r>
              <a:rPr lang="en-US" dirty="0" smtClean="0"/>
              <a:t>cloud infrastructure </a:t>
            </a:r>
            <a:r>
              <a:rPr lang="en-US" dirty="0"/>
              <a:t>ready to go in case of a disaster </a:t>
            </a:r>
          </a:p>
          <a:p>
            <a:pPr marL="571500" indent="-457200">
              <a:buFont typeface="+mj-lt"/>
              <a:buAutoNum type="arabicPeriod"/>
            </a:pPr>
            <a:r>
              <a:rPr lang="en-US" dirty="0" smtClean="0"/>
              <a:t>Cloud File Storage</a:t>
            </a:r>
          </a:p>
          <a:p>
            <a:pPr marL="868680" lvl="1" indent="-457200"/>
            <a:r>
              <a:rPr lang="en-US" dirty="0" smtClean="0"/>
              <a:t>Backup or Archive your company data to cloud file storage</a:t>
            </a:r>
          </a:p>
          <a:p>
            <a:pPr marL="571500" indent="-457200">
              <a:buFont typeface="+mj-lt"/>
              <a:buAutoNum type="arabicPeriod"/>
            </a:pPr>
            <a:r>
              <a:rPr lang="en-US" dirty="0" smtClean="0"/>
              <a:t>Load Balancing</a:t>
            </a:r>
          </a:p>
          <a:p>
            <a:pPr marL="868680" lvl="1" indent="-457200"/>
            <a:r>
              <a:rPr lang="en-US" dirty="0" smtClean="0"/>
              <a:t>Use cloud infrastructure </a:t>
            </a:r>
            <a:r>
              <a:rPr lang="en-US" dirty="0"/>
              <a:t>for overflow management during peak usage times</a:t>
            </a:r>
          </a:p>
          <a:p>
            <a:pPr marL="571500" indent="-457200">
              <a:buFont typeface="+mj-lt"/>
              <a:buAutoNum type="arabicPeriod"/>
            </a:pPr>
            <a:endParaRPr lang="en-US" dirty="0"/>
          </a:p>
        </p:txBody>
      </p:sp>
    </p:spTree>
    <p:extLst>
      <p:ext uri="{BB962C8B-B14F-4D97-AF65-F5344CB8AC3E}">
        <p14:creationId xmlns:p14="http://schemas.microsoft.com/office/powerpoint/2010/main" val="70408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a:xfrm>
            <a:off x="403860" y="1405428"/>
            <a:ext cx="7520940" cy="4919172"/>
          </a:xfrm>
        </p:spPr>
        <p:txBody>
          <a:bodyPr>
            <a:normAutofit/>
          </a:bodyPr>
          <a:lstStyle/>
          <a:p>
            <a:pPr marL="114300" indent="0"/>
            <a:r>
              <a:rPr lang="en-US" dirty="0" smtClean="0"/>
              <a:t>Cloud Computing Overview</a:t>
            </a:r>
          </a:p>
          <a:p>
            <a:pPr marL="114300" indent="0"/>
            <a:r>
              <a:rPr lang="en-US" dirty="0" smtClean="0"/>
              <a:t>Why Now?</a:t>
            </a:r>
          </a:p>
          <a:p>
            <a:pPr marL="114300" indent="0"/>
            <a:r>
              <a:rPr lang="en-US" dirty="0" smtClean="0"/>
              <a:t>Getting Started in the Cloud</a:t>
            </a:r>
          </a:p>
          <a:p>
            <a:pPr marL="114300" indent="0"/>
            <a:r>
              <a:rPr lang="en-US" dirty="0" smtClean="0"/>
              <a:t>The Future of IT in Alaska</a:t>
            </a:r>
            <a:r>
              <a:rPr lang="en-US" dirty="0" smtClean="0"/>
              <a:t>?</a:t>
            </a:r>
            <a:endParaRPr lang="en-US" dirty="0" smtClean="0"/>
          </a:p>
          <a:p>
            <a:pPr marL="114300" indent="0"/>
            <a:r>
              <a:rPr lang="en-US" dirty="0" smtClean="0"/>
              <a:t>Questions</a:t>
            </a:r>
            <a:endParaRPr lang="en-US" dirty="0" smtClean="0"/>
          </a:p>
        </p:txBody>
      </p:sp>
    </p:spTree>
    <p:extLst>
      <p:ext uri="{BB962C8B-B14F-4D97-AF65-F5344CB8AC3E}">
        <p14:creationId xmlns:p14="http://schemas.microsoft.com/office/powerpoint/2010/main" val="45313217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Enterprise Cloud Solutions (cont)</a:t>
            </a:r>
            <a:endParaRPr lang="en-US" dirty="0"/>
          </a:p>
        </p:txBody>
      </p:sp>
      <p:sp>
        <p:nvSpPr>
          <p:cNvPr id="3" name="Content Placeholder 2"/>
          <p:cNvSpPr>
            <a:spLocks noGrp="1"/>
          </p:cNvSpPr>
          <p:nvPr>
            <p:ph idx="1"/>
          </p:nvPr>
        </p:nvSpPr>
        <p:spPr>
          <a:xfrm>
            <a:off x="457200" y="1752600"/>
            <a:ext cx="7620000" cy="4800600"/>
          </a:xfrm>
        </p:spPr>
        <p:txBody>
          <a:bodyPr>
            <a:normAutofit/>
          </a:bodyPr>
          <a:lstStyle/>
          <a:p>
            <a:pPr marL="571500" indent="-457200">
              <a:buFont typeface="+mj-lt"/>
              <a:buAutoNum type="arabicPeriod" startAt="6"/>
            </a:pPr>
            <a:r>
              <a:rPr lang="en-US" dirty="0" smtClean="0"/>
              <a:t>Overhead Control</a:t>
            </a:r>
          </a:p>
          <a:p>
            <a:pPr marL="868680" lvl="1" indent="-457200"/>
            <a:r>
              <a:rPr lang="en-US" dirty="0" smtClean="0"/>
              <a:t>Lower overhead costs and make your bids more competitive</a:t>
            </a:r>
          </a:p>
          <a:p>
            <a:pPr marL="571500" indent="-457200">
              <a:buFont typeface="+mj-lt"/>
              <a:buAutoNum type="arabicPeriod" startAt="7"/>
            </a:pPr>
            <a:r>
              <a:rPr lang="en-US" dirty="0" smtClean="0"/>
              <a:t>Distributed Network Control and Cost Reporting</a:t>
            </a:r>
          </a:p>
          <a:p>
            <a:pPr marL="868680" lvl="1" indent="-457200"/>
            <a:r>
              <a:rPr lang="en-US" dirty="0" smtClean="0"/>
              <a:t>Create an individual private networks for each of your subsidiaries or contracts</a:t>
            </a:r>
          </a:p>
          <a:p>
            <a:pPr marL="571500" indent="-457200">
              <a:buFont typeface="+mj-lt"/>
              <a:buAutoNum type="arabicPeriod" startAt="8"/>
            </a:pPr>
            <a:r>
              <a:rPr lang="en-US" dirty="0" smtClean="0"/>
              <a:t>Messaging Alternatives</a:t>
            </a:r>
          </a:p>
          <a:p>
            <a:pPr marL="868680" lvl="1" indent="-457200"/>
            <a:r>
              <a:rPr lang="en-US" dirty="0" smtClean="0"/>
              <a:t>Replace Microsoft Exchange and SharePoint with Google Apps</a:t>
            </a:r>
          </a:p>
          <a:p>
            <a:pPr marL="571500" indent="-457200">
              <a:buFont typeface="+mj-lt"/>
              <a:buAutoNum type="arabicPeriod" startAt="9"/>
            </a:pPr>
            <a:r>
              <a:rPr lang="en-US" dirty="0" smtClean="0"/>
              <a:t>Rapid Deployment</a:t>
            </a:r>
          </a:p>
          <a:p>
            <a:pPr marL="868680" lvl="1" indent="-457200"/>
            <a:r>
              <a:rPr lang="en-US" dirty="0" smtClean="0"/>
              <a:t>Turn up servers immediately to fulfill project timelines</a:t>
            </a:r>
          </a:p>
          <a:p>
            <a:pPr marL="571500" indent="-457200">
              <a:buFont typeface="+mj-lt"/>
              <a:buAutoNum type="arabicPeriod" startAt="10"/>
            </a:pPr>
            <a:r>
              <a:rPr lang="en-US" dirty="0" smtClean="0"/>
              <a:t>Functional IT Labor Shift</a:t>
            </a:r>
          </a:p>
          <a:p>
            <a:pPr marL="868680" lvl="1" indent="-457200"/>
            <a:r>
              <a:rPr lang="en-US" dirty="0" smtClean="0"/>
              <a:t>Refocus your IT labor expense on revenue producing activities</a:t>
            </a:r>
          </a:p>
          <a:p>
            <a:pPr marL="571500" indent="-457200">
              <a:buFont typeface="+mj-lt"/>
              <a:buAutoNum type="arabicPeriod" startAt="10"/>
            </a:pPr>
            <a:endParaRPr lang="en-US" dirty="0"/>
          </a:p>
        </p:txBody>
      </p:sp>
    </p:spTree>
    <p:extLst>
      <p:ext uri="{BB962C8B-B14F-4D97-AF65-F5344CB8AC3E}">
        <p14:creationId xmlns:p14="http://schemas.microsoft.com/office/powerpoint/2010/main" val="7040838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get started</a:t>
            </a:r>
            <a:endParaRPr lang="en-US" dirty="0"/>
          </a:p>
        </p:txBody>
      </p:sp>
      <p:sp>
        <p:nvSpPr>
          <p:cNvPr id="3" name="Content Placeholder 2"/>
          <p:cNvSpPr>
            <a:spLocks noGrp="1"/>
          </p:cNvSpPr>
          <p:nvPr>
            <p:ph idx="1"/>
          </p:nvPr>
        </p:nvSpPr>
        <p:spPr/>
        <p:txBody>
          <a:bodyPr>
            <a:normAutofit/>
          </a:bodyPr>
          <a:lstStyle/>
          <a:p>
            <a:r>
              <a:rPr lang="en-US" dirty="0" smtClean="0"/>
              <a:t>Evaluating </a:t>
            </a:r>
            <a:r>
              <a:rPr lang="en-US" dirty="0"/>
              <a:t>the business case for public, private and hybrid cloud models </a:t>
            </a:r>
          </a:p>
          <a:p>
            <a:r>
              <a:rPr lang="en-US" dirty="0"/>
              <a:t>Developing an enterprise integration and migration strategy towards cloud provisioning </a:t>
            </a:r>
            <a:endParaRPr lang="en-US" dirty="0" smtClean="0"/>
          </a:p>
          <a:p>
            <a:r>
              <a:rPr lang="en-US" dirty="0" smtClean="0"/>
              <a:t>Review enterprise applications for SaaS candidates</a:t>
            </a:r>
          </a:p>
          <a:p>
            <a:r>
              <a:rPr lang="en-US" dirty="0" smtClean="0"/>
              <a:t>Review enterprise requirements for cloud security, governance and standards</a:t>
            </a:r>
            <a:endParaRPr lang="en-US" dirty="0"/>
          </a:p>
          <a:p>
            <a:r>
              <a:rPr lang="en-US" dirty="0" smtClean="0"/>
              <a:t>Determine optimal management of </a:t>
            </a:r>
            <a:r>
              <a:rPr lang="en-US" dirty="0"/>
              <a:t>your virtualized environment and cloud implementation </a:t>
            </a:r>
          </a:p>
          <a:p>
            <a:r>
              <a:rPr lang="en-US" dirty="0" smtClean="0"/>
              <a:t>Review case studies from early adopters of SaaS, PaaS and IaaS solutions</a:t>
            </a:r>
            <a:endParaRPr lang="en-US" dirty="0"/>
          </a:p>
          <a:p>
            <a:endParaRPr lang="en-US" dirty="0"/>
          </a:p>
        </p:txBody>
      </p:sp>
    </p:spTree>
    <p:extLst>
      <p:ext uri="{BB962C8B-B14F-4D97-AF65-F5344CB8AC3E}">
        <p14:creationId xmlns:p14="http://schemas.microsoft.com/office/powerpoint/2010/main" val="2120301357"/>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01000" cy="1143000"/>
          </a:xfrm>
        </p:spPr>
        <p:txBody>
          <a:bodyPr/>
          <a:lstStyle/>
          <a:p>
            <a:r>
              <a:rPr lang="en-US" dirty="0" smtClean="0"/>
              <a:t>Service Deployment Methodology</a:t>
            </a:r>
            <a:endParaRPr lang="en-US" dirty="0"/>
          </a:p>
        </p:txBody>
      </p:sp>
      <p:sp>
        <p:nvSpPr>
          <p:cNvPr id="3" name="Content Placeholder 2"/>
          <p:cNvSpPr>
            <a:spLocks noGrp="1"/>
          </p:cNvSpPr>
          <p:nvPr>
            <p:ph idx="1"/>
          </p:nvPr>
        </p:nvSpPr>
        <p:spPr/>
        <p:txBody>
          <a:bodyPr/>
          <a:lstStyle/>
          <a:p>
            <a:r>
              <a:rPr lang="en-US" dirty="0" smtClean="0"/>
              <a:t>It is </a:t>
            </a:r>
            <a:r>
              <a:rPr lang="en-US" dirty="0"/>
              <a:t>paramount that IT and business goals are aligned throughout the process when considering a move to cloud </a:t>
            </a:r>
            <a:r>
              <a:rPr lang="en-US" dirty="0" smtClean="0"/>
              <a:t>computing, such as cost savings, security, control, flexibility, manageability, simplification, ease of use, expandability, reliability, availability…</a:t>
            </a:r>
            <a:endParaRPr lang="en-US" dirty="0"/>
          </a:p>
        </p:txBody>
      </p:sp>
      <p:sp>
        <p:nvSpPr>
          <p:cNvPr id="4"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Diagram 4"/>
          <p:cNvGraphicFramePr/>
          <p:nvPr>
            <p:extLst>
              <p:ext uri="{D42A27DB-BD31-4B8C-83A1-F6EECF244321}">
                <p14:modId xmlns:p14="http://schemas.microsoft.com/office/powerpoint/2010/main" val="4094019313"/>
              </p:ext>
            </p:extLst>
          </p:nvPr>
        </p:nvGraphicFramePr>
        <p:xfrm>
          <a:off x="1295400" y="3657600"/>
          <a:ext cx="5486400" cy="2971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818927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and Design</a:t>
            </a:r>
            <a:endParaRPr lang="en-US" dirty="0"/>
          </a:p>
        </p:txBody>
      </p:sp>
      <p:sp>
        <p:nvSpPr>
          <p:cNvPr id="3" name="Content Placeholder 2"/>
          <p:cNvSpPr>
            <a:spLocks noGrp="1"/>
          </p:cNvSpPr>
          <p:nvPr>
            <p:ph idx="1"/>
          </p:nvPr>
        </p:nvSpPr>
        <p:spPr/>
        <p:txBody>
          <a:bodyPr>
            <a:normAutofit fontScale="85000" lnSpcReduction="20000"/>
          </a:bodyPr>
          <a:lstStyle/>
          <a:p>
            <a:pPr marL="114300" indent="0">
              <a:buNone/>
            </a:pPr>
            <a:r>
              <a:rPr lang="en-US" dirty="0" smtClean="0"/>
              <a:t>Proper alignment with business and technical goals</a:t>
            </a:r>
          </a:p>
          <a:p>
            <a:pPr marL="114300" indent="0">
              <a:buNone/>
            </a:pPr>
            <a:endParaRPr lang="en-US" dirty="0"/>
          </a:p>
          <a:p>
            <a:r>
              <a:rPr lang="en-US" b="1" dirty="0"/>
              <a:t>Cloud </a:t>
            </a:r>
            <a:r>
              <a:rPr lang="en-US" b="1" dirty="0" smtClean="0"/>
              <a:t>Assessment and Design</a:t>
            </a:r>
            <a:r>
              <a:rPr lang="en-US" dirty="0"/>
              <a:t/>
            </a:r>
            <a:br>
              <a:rPr lang="en-US" dirty="0"/>
            </a:br>
            <a:r>
              <a:rPr lang="en-US" dirty="0" smtClean="0"/>
              <a:t>Working </a:t>
            </a:r>
            <a:r>
              <a:rPr lang="en-US" dirty="0"/>
              <a:t>with business users and IT professionals to define </a:t>
            </a:r>
            <a:r>
              <a:rPr lang="en-US" dirty="0" smtClean="0"/>
              <a:t>high-level requirements (Business Driver)</a:t>
            </a:r>
            <a:r>
              <a:rPr lang="en-US" dirty="0"/>
              <a:t/>
            </a:r>
            <a:br>
              <a:rPr lang="en-US" dirty="0"/>
            </a:br>
            <a:r>
              <a:rPr lang="en-US" dirty="0" smtClean="0"/>
              <a:t>Assessing </a:t>
            </a:r>
            <a:r>
              <a:rPr lang="en-US" dirty="0"/>
              <a:t>the Pros and Cons for using Cloud solutions</a:t>
            </a:r>
            <a:br>
              <a:rPr lang="en-US" dirty="0"/>
            </a:br>
            <a:r>
              <a:rPr lang="en-US" dirty="0" smtClean="0"/>
              <a:t>Determining </a:t>
            </a:r>
            <a:r>
              <a:rPr lang="en-US" dirty="0"/>
              <a:t>appropriate risks and management strategies for Cloud solutions</a:t>
            </a:r>
          </a:p>
          <a:p>
            <a:r>
              <a:rPr lang="en-US" b="1" dirty="0"/>
              <a:t>Cloud </a:t>
            </a:r>
            <a:r>
              <a:rPr lang="en-US" b="1" dirty="0" smtClean="0"/>
              <a:t>Solution Selection</a:t>
            </a:r>
            <a:br>
              <a:rPr lang="en-US" b="1" dirty="0" smtClean="0"/>
            </a:br>
            <a:r>
              <a:rPr lang="en-US" dirty="0" smtClean="0"/>
              <a:t>Determining specific business and technical challenges</a:t>
            </a:r>
            <a:r>
              <a:rPr lang="en-US" dirty="0"/>
              <a:t/>
            </a:r>
            <a:br>
              <a:rPr lang="en-US" dirty="0"/>
            </a:br>
            <a:r>
              <a:rPr lang="en-US" dirty="0" smtClean="0"/>
              <a:t>Choosing </a:t>
            </a:r>
            <a:r>
              <a:rPr lang="en-US" dirty="0"/>
              <a:t>the right Cloud alternatives (type and delivery model)</a:t>
            </a:r>
            <a:br>
              <a:rPr lang="en-US" dirty="0"/>
            </a:br>
            <a:r>
              <a:rPr lang="en-US" dirty="0" smtClean="0"/>
              <a:t>Identifying </a:t>
            </a:r>
            <a:r>
              <a:rPr lang="en-US" dirty="0"/>
              <a:t>the management requirements for the different Cloud alternatives</a:t>
            </a:r>
            <a:br>
              <a:rPr lang="en-US" dirty="0"/>
            </a:br>
            <a:r>
              <a:rPr lang="en-US" dirty="0" smtClean="0"/>
              <a:t>Defining </a:t>
            </a:r>
            <a:r>
              <a:rPr lang="en-US" dirty="0"/>
              <a:t>the solution alternatives and the merits / risks with </a:t>
            </a:r>
            <a:r>
              <a:rPr lang="en-US" dirty="0" smtClean="0"/>
              <a:t>each</a:t>
            </a:r>
          </a:p>
          <a:p>
            <a:r>
              <a:rPr lang="en-US" b="1" dirty="0" smtClean="0"/>
              <a:t>Security </a:t>
            </a:r>
            <a:r>
              <a:rPr lang="en-US" b="1" dirty="0"/>
              <a:t>Assessment &amp; Planning</a:t>
            </a:r>
            <a:r>
              <a:rPr lang="en-US" dirty="0"/>
              <a:t/>
            </a:r>
            <a:br>
              <a:rPr lang="en-US" dirty="0"/>
            </a:br>
            <a:r>
              <a:rPr lang="en-US" dirty="0" smtClean="0"/>
              <a:t>Performing </a:t>
            </a:r>
            <a:r>
              <a:rPr lang="en-US" dirty="0"/>
              <a:t>Security </a:t>
            </a:r>
            <a:r>
              <a:rPr lang="en-US" dirty="0" smtClean="0"/>
              <a:t>Assessment (</a:t>
            </a:r>
            <a:r>
              <a:rPr lang="en-US" dirty="0"/>
              <a:t>Regulatory Compliance requirements </a:t>
            </a:r>
            <a:r>
              <a:rPr lang="en-US" dirty="0" smtClean="0"/>
              <a:t>)</a:t>
            </a:r>
            <a:r>
              <a:rPr lang="en-US" dirty="0"/>
              <a:t/>
            </a:r>
            <a:br>
              <a:rPr lang="en-US" dirty="0"/>
            </a:br>
            <a:r>
              <a:rPr lang="en-US" dirty="0" smtClean="0"/>
              <a:t>Establishing </a:t>
            </a:r>
            <a:r>
              <a:rPr lang="en-US" dirty="0"/>
              <a:t>appropriate security controls and processes</a:t>
            </a:r>
            <a:br>
              <a:rPr lang="en-US" dirty="0"/>
            </a:br>
            <a:r>
              <a:rPr lang="en-US" dirty="0" smtClean="0"/>
              <a:t>Implementing </a:t>
            </a:r>
            <a:r>
              <a:rPr lang="en-US" dirty="0"/>
              <a:t>continuous monitoring and response plan for security breaches</a:t>
            </a:r>
          </a:p>
          <a:p>
            <a:endParaRPr lang="en-US" dirty="0"/>
          </a:p>
        </p:txBody>
      </p:sp>
    </p:spTree>
    <p:extLst>
      <p:ext uri="{BB962C8B-B14F-4D97-AF65-F5344CB8AC3E}">
        <p14:creationId xmlns:p14="http://schemas.microsoft.com/office/powerpoint/2010/main" val="216483600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Deployment and Migration</a:t>
            </a:r>
            <a:endParaRPr lang="en-US" dirty="0"/>
          </a:p>
        </p:txBody>
      </p:sp>
      <p:sp>
        <p:nvSpPr>
          <p:cNvPr id="3" name="Content Placeholder 2"/>
          <p:cNvSpPr>
            <a:spLocks noGrp="1"/>
          </p:cNvSpPr>
          <p:nvPr>
            <p:ph idx="1"/>
          </p:nvPr>
        </p:nvSpPr>
        <p:spPr/>
        <p:txBody>
          <a:bodyPr/>
          <a:lstStyle/>
          <a:p>
            <a:pPr marL="114300" indent="0">
              <a:buNone/>
            </a:pPr>
            <a:r>
              <a:rPr lang="en-US" dirty="0" smtClean="0"/>
              <a:t>Assessment and Design leads to a working solutions document (published best practice solutions guides)</a:t>
            </a:r>
          </a:p>
          <a:p>
            <a:endParaRPr lang="en-US" dirty="0" smtClean="0"/>
          </a:p>
          <a:p>
            <a:r>
              <a:rPr lang="en-US" dirty="0" smtClean="0"/>
              <a:t>Solutions planning</a:t>
            </a:r>
          </a:p>
          <a:p>
            <a:r>
              <a:rPr lang="en-US" dirty="0"/>
              <a:t>Investment planning &amp; </a:t>
            </a:r>
            <a:r>
              <a:rPr lang="en-US" dirty="0" smtClean="0"/>
              <a:t>acquisition</a:t>
            </a:r>
          </a:p>
          <a:p>
            <a:r>
              <a:rPr lang="en-US" dirty="0"/>
              <a:t>Integration &amp; </a:t>
            </a:r>
            <a:r>
              <a:rPr lang="en-US" dirty="0" smtClean="0"/>
              <a:t>test</a:t>
            </a:r>
          </a:p>
          <a:p>
            <a:r>
              <a:rPr lang="en-US" dirty="0"/>
              <a:t>Deployment, documentation, operations &amp; maintenance</a:t>
            </a:r>
          </a:p>
          <a:p>
            <a:pPr marL="114300" indent="0">
              <a:buNone/>
            </a:pPr>
            <a:r>
              <a:rPr lang="en-US" dirty="0"/>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39104776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Monitoring and Tuning</a:t>
            </a:r>
            <a:endParaRPr lang="en-US" dirty="0"/>
          </a:p>
        </p:txBody>
      </p:sp>
      <p:sp>
        <p:nvSpPr>
          <p:cNvPr id="3" name="Content Placeholder 2"/>
          <p:cNvSpPr>
            <a:spLocks noGrp="1"/>
          </p:cNvSpPr>
          <p:nvPr>
            <p:ph idx="1"/>
          </p:nvPr>
        </p:nvSpPr>
        <p:spPr/>
        <p:txBody>
          <a:bodyPr/>
          <a:lstStyle/>
          <a:p>
            <a:pPr marL="114300" indent="0">
              <a:buNone/>
            </a:pPr>
            <a:r>
              <a:rPr lang="en-US" b="1" dirty="0"/>
              <a:t>Effectively Monitoring Your Cloud Ecosystem</a:t>
            </a:r>
          </a:p>
          <a:p>
            <a:r>
              <a:rPr lang="en-US" dirty="0"/>
              <a:t>A cloud monitoring solution should identify problems before they become critical and adapt as business requirements change.  </a:t>
            </a:r>
            <a:r>
              <a:rPr lang="en-US" dirty="0" smtClean="0"/>
              <a:t>A nice option may be to deploy a third party monitoring service to ensure customer satisfaction and allow an unbiased perspective on application performance. </a:t>
            </a:r>
            <a:r>
              <a:rPr lang="en-US" dirty="0"/>
              <a:t>By implementing a comprehensive monitoring </a:t>
            </a:r>
            <a:r>
              <a:rPr lang="en-US" dirty="0" smtClean="0"/>
              <a:t>solution IT organization are equipped with the tools to determine real business value for cloud solutions and to provide an important feedback mechanism for tuning their cloud solutions. </a:t>
            </a:r>
            <a:endParaRPr lang="en-US" dirty="0"/>
          </a:p>
          <a:p>
            <a:endParaRPr lang="en-US" dirty="0"/>
          </a:p>
        </p:txBody>
      </p:sp>
    </p:spTree>
    <p:extLst>
      <p:ext uri="{BB962C8B-B14F-4D97-AF65-F5344CB8AC3E}">
        <p14:creationId xmlns:p14="http://schemas.microsoft.com/office/powerpoint/2010/main" val="241338378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smtClean="0"/>
              <a:t>Cloud Computing is outpacing the IT industry</a:t>
            </a:r>
          </a:p>
          <a:p>
            <a:r>
              <a:rPr lang="en-US" dirty="0" smtClean="0"/>
              <a:t>Real business value can be realized by customers of all sizes</a:t>
            </a:r>
          </a:p>
          <a:p>
            <a:r>
              <a:rPr lang="en-US" dirty="0" smtClean="0"/>
              <a:t>Cloud solutions are simple to acquire, don’t require long term contracts and are easier to scale up and down as needed</a:t>
            </a:r>
          </a:p>
          <a:p>
            <a:r>
              <a:rPr lang="en-US" dirty="0" smtClean="0"/>
              <a:t>Proper planning and migration services are needed to ensure a successful implementation</a:t>
            </a:r>
          </a:p>
          <a:p>
            <a:r>
              <a:rPr lang="en-US" dirty="0" smtClean="0"/>
              <a:t>Public and Private Clouds can be deployed together to leverage the best of both</a:t>
            </a:r>
          </a:p>
          <a:p>
            <a:r>
              <a:rPr lang="en-US" dirty="0" smtClean="0"/>
              <a:t>Third party monitoring services ensure customer are getting the most out of their cloud environment</a:t>
            </a:r>
          </a:p>
          <a:p>
            <a:r>
              <a:rPr lang="en-US" dirty="0" smtClean="0"/>
              <a:t>Security Compliance and Monitoring is achievable with careful planning and analysis</a:t>
            </a:r>
            <a:endParaRPr lang="en-US" dirty="0"/>
          </a:p>
        </p:txBody>
      </p:sp>
    </p:spTree>
    <p:extLst>
      <p:ext uri="{BB962C8B-B14F-4D97-AF65-F5344CB8AC3E}">
        <p14:creationId xmlns:p14="http://schemas.microsoft.com/office/powerpoint/2010/main" val="237203903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Preparing for the Future</a:t>
            </a:r>
            <a:endParaRPr lang="en-US" dirty="0"/>
          </a:p>
        </p:txBody>
      </p:sp>
      <p:sp>
        <p:nvSpPr>
          <p:cNvPr id="3" name="Content Placeholder 2"/>
          <p:cNvSpPr>
            <a:spLocks noGrp="1"/>
          </p:cNvSpPr>
          <p:nvPr>
            <p:ph idx="1"/>
          </p:nvPr>
        </p:nvSpPr>
        <p:spPr/>
        <p:txBody>
          <a:bodyPr>
            <a:normAutofit fontScale="85000" lnSpcReduction="20000"/>
          </a:bodyPr>
          <a:lstStyle/>
          <a:p>
            <a:pPr marL="114300" indent="0">
              <a:buNone/>
            </a:pPr>
            <a:r>
              <a:rPr lang="en-US" dirty="0" smtClean="0"/>
              <a:t>Sampling of IT skills likely to be in demand in the future</a:t>
            </a:r>
          </a:p>
          <a:p>
            <a:pPr lvl="1"/>
            <a:r>
              <a:rPr lang="en-US" dirty="0" smtClean="0"/>
              <a:t>Functional application </a:t>
            </a:r>
            <a:r>
              <a:rPr lang="en-US" dirty="0"/>
              <a:t>d</a:t>
            </a:r>
            <a:r>
              <a:rPr lang="en-US" dirty="0" smtClean="0"/>
              <a:t>evelopment and support</a:t>
            </a:r>
          </a:p>
          <a:p>
            <a:pPr lvl="2"/>
            <a:r>
              <a:rPr lang="en-US" dirty="0" smtClean="0"/>
              <a:t>I.e. Oracle, SAP, SQL, linking hardware to software </a:t>
            </a:r>
          </a:p>
          <a:p>
            <a:pPr lvl="1"/>
            <a:r>
              <a:rPr lang="en-US" dirty="0" smtClean="0"/>
              <a:t>Leveraging data to make strategic business decisions</a:t>
            </a:r>
          </a:p>
          <a:p>
            <a:pPr lvl="2"/>
            <a:r>
              <a:rPr lang="en-US" dirty="0" smtClean="0"/>
              <a:t>I.e. Business Intelligence : Applying sales forecasts to inventory and manufacturing decisions</a:t>
            </a:r>
          </a:p>
          <a:p>
            <a:pPr lvl="1"/>
            <a:r>
              <a:rPr lang="en-US" dirty="0" smtClean="0"/>
              <a:t>Mobile apps</a:t>
            </a:r>
          </a:p>
          <a:p>
            <a:pPr lvl="2"/>
            <a:r>
              <a:rPr lang="en-US" dirty="0" smtClean="0"/>
              <a:t>Android, iPhone, Windows Mobile</a:t>
            </a:r>
          </a:p>
          <a:p>
            <a:pPr lvl="1"/>
            <a:r>
              <a:rPr lang="en-US" dirty="0" err="1" smtClean="0"/>
              <a:t>WiFi</a:t>
            </a:r>
            <a:r>
              <a:rPr lang="en-US" dirty="0" smtClean="0"/>
              <a:t> engineers</a:t>
            </a:r>
          </a:p>
          <a:p>
            <a:pPr lvl="2"/>
            <a:r>
              <a:rPr lang="en-US" dirty="0" smtClean="0"/>
              <a:t>USF to include broadband communications (LTE replaces GSM/CDMA)</a:t>
            </a:r>
          </a:p>
          <a:p>
            <a:pPr lvl="1"/>
            <a:r>
              <a:rPr lang="en-US" dirty="0" smtClean="0"/>
              <a:t>Optical engineers</a:t>
            </a:r>
          </a:p>
          <a:p>
            <a:pPr lvl="2"/>
            <a:r>
              <a:rPr lang="en-US" dirty="0" smtClean="0"/>
              <a:t>Optical offers the highest bandwidth today (PON, CWDM, DWDM)</a:t>
            </a:r>
          </a:p>
          <a:p>
            <a:pPr lvl="1"/>
            <a:r>
              <a:rPr lang="en-US" dirty="0" smtClean="0"/>
              <a:t>Virtualization Specialists</a:t>
            </a:r>
          </a:p>
          <a:p>
            <a:pPr lvl="2"/>
            <a:r>
              <a:rPr lang="en-US" dirty="0"/>
              <a:t>Economies of scale require virtualization (server, storage, client</a:t>
            </a:r>
            <a:r>
              <a:rPr lang="en-US" dirty="0" smtClean="0"/>
              <a:t>…)</a:t>
            </a:r>
          </a:p>
          <a:p>
            <a:pPr lvl="1"/>
            <a:r>
              <a:rPr lang="en-US" dirty="0" smtClean="0"/>
              <a:t>IP Engineers</a:t>
            </a:r>
          </a:p>
          <a:p>
            <a:pPr lvl="1"/>
            <a:r>
              <a:rPr lang="en-US" dirty="0" smtClean="0"/>
              <a:t>Network Security Specialists</a:t>
            </a:r>
          </a:p>
          <a:p>
            <a:pPr lvl="1"/>
            <a:r>
              <a:rPr lang="en-US" dirty="0" smtClean="0"/>
              <a:t>Web developers</a:t>
            </a:r>
          </a:p>
          <a:p>
            <a:pPr lvl="1"/>
            <a:r>
              <a:rPr lang="en-US" dirty="0" smtClean="0"/>
              <a:t>Social Media developers</a:t>
            </a:r>
          </a:p>
          <a:p>
            <a:pPr lvl="1"/>
            <a:r>
              <a:rPr lang="en-US" dirty="0" smtClean="0"/>
              <a:t>Business Intelligence application development and support</a:t>
            </a:r>
          </a:p>
          <a:p>
            <a:pPr marL="777240" lvl="2" indent="0">
              <a:buNone/>
            </a:pPr>
            <a:endParaRPr lang="en-US" dirty="0" smtClean="0"/>
          </a:p>
          <a:p>
            <a:pPr lvl="1"/>
            <a:endParaRPr lang="en-US" dirty="0" smtClean="0"/>
          </a:p>
          <a:p>
            <a:pPr lvl="1"/>
            <a:endParaRPr lang="en-US" dirty="0" smtClean="0"/>
          </a:p>
        </p:txBody>
      </p:sp>
    </p:spTree>
    <p:extLst>
      <p:ext uri="{BB962C8B-B14F-4D97-AF65-F5344CB8AC3E}">
        <p14:creationId xmlns:p14="http://schemas.microsoft.com/office/powerpoint/2010/main" val="200412558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Future of the Cloud in Alaska</a:t>
            </a:r>
            <a:endParaRPr lang="en-US" dirty="0"/>
          </a:p>
        </p:txBody>
      </p:sp>
      <p:sp>
        <p:nvSpPr>
          <p:cNvPr id="3" name="Content Placeholder 2"/>
          <p:cNvSpPr>
            <a:spLocks noGrp="1"/>
          </p:cNvSpPr>
          <p:nvPr>
            <p:ph idx="1"/>
          </p:nvPr>
        </p:nvSpPr>
        <p:spPr/>
        <p:txBody>
          <a:bodyPr>
            <a:normAutofit fontScale="77500" lnSpcReduction="20000"/>
          </a:bodyPr>
          <a:lstStyle/>
          <a:p>
            <a:r>
              <a:rPr lang="en-US" dirty="0"/>
              <a:t>As for the strategic nature of the Cloud for the future of Alaska, location is everything. We can draw a parallel to UPS and FedEx in their decisions to place a major hub in Anchorage because of Alaska’s central proximity to the Pacific Rim, Europe, and the US.   National Cloud players such as Google, Microsoft, and Oracle will see the value of our proximity in relation to latency speeds to serve those markets. This will create a significant opportunity for Alaska to provide large scale commercial datacenter services not just to Alaskans but to all of these markets.  </a:t>
            </a:r>
          </a:p>
          <a:p>
            <a:pPr marL="114300" indent="0">
              <a:buNone/>
            </a:pPr>
            <a:r>
              <a:rPr lang="en-US" dirty="0"/>
              <a:t> </a:t>
            </a:r>
          </a:p>
          <a:p>
            <a:r>
              <a:rPr lang="en-US" dirty="0"/>
              <a:t>This scenario is dependent upon the new undersea fiber projects that are in various stages of implementation.  These include linking Tokyo to London with a spur into Alaska, along with another undersea cable project linking Alaska to the Pacific Rim.  The proximity of Alaska with these markets along with the advantage of cooler temperatures and access to low cost energy will give Alaska the framework for a new industry providing long term jobs and revenue for the State.</a:t>
            </a:r>
          </a:p>
          <a:p>
            <a:pPr marL="114300" indent="0">
              <a:buNone/>
            </a:pPr>
            <a:r>
              <a:rPr lang="en-US" dirty="0"/>
              <a:t> </a:t>
            </a:r>
          </a:p>
          <a:p>
            <a:r>
              <a:rPr lang="en-US" dirty="0"/>
              <a:t>Cloud adoption is occurring very rapidly in the lower 48 now, collectively we (Alaskans) need to have a strategy to keep these high paid technology sector jobs in Alaska and over time, create significantly new opportunities for future Alaskans to play a major role in this shift to utility computing services. </a:t>
            </a:r>
          </a:p>
          <a:p>
            <a:endParaRPr lang="en-US" dirty="0"/>
          </a:p>
        </p:txBody>
      </p:sp>
    </p:spTree>
    <p:extLst>
      <p:ext uri="{BB962C8B-B14F-4D97-AF65-F5344CB8AC3E}">
        <p14:creationId xmlns:p14="http://schemas.microsoft.com/office/powerpoint/2010/main" val="125830775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a:xfrm>
            <a:off x="457200" y="3352800"/>
            <a:ext cx="7620000" cy="2133600"/>
          </a:xfrm>
        </p:spPr>
        <p:txBody>
          <a:bodyPr>
            <a:normAutofit/>
          </a:bodyPr>
          <a:lstStyle/>
          <a:p>
            <a:pPr marL="114300" indent="0" algn="ctr">
              <a:buNone/>
            </a:pPr>
            <a:r>
              <a:rPr lang="en-US" sz="6000" dirty="0" smtClean="0"/>
              <a:t>Any Questions?</a:t>
            </a:r>
            <a:endParaRPr lang="en-US" sz="6000" dirty="0"/>
          </a:p>
        </p:txBody>
      </p:sp>
    </p:spTree>
    <p:extLst>
      <p:ext uri="{BB962C8B-B14F-4D97-AF65-F5344CB8AC3E}">
        <p14:creationId xmlns:p14="http://schemas.microsoft.com/office/powerpoint/2010/main" val="2399861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Cloud Computing?</a:t>
            </a:r>
            <a:endParaRPr lang="en-US" dirty="0"/>
          </a:p>
        </p:txBody>
      </p:sp>
      <p:sp>
        <p:nvSpPr>
          <p:cNvPr id="3" name="Content Placeholder 2"/>
          <p:cNvSpPr>
            <a:spLocks noGrp="1"/>
          </p:cNvSpPr>
          <p:nvPr>
            <p:ph idx="1"/>
          </p:nvPr>
        </p:nvSpPr>
        <p:spPr/>
        <p:txBody>
          <a:bodyPr/>
          <a:lstStyle/>
          <a:p>
            <a:r>
              <a:rPr lang="en-US" sz="2400" dirty="0"/>
              <a:t>Simply put, cloud computing provides a variety of computing resources , from servers and storage to  enterprise </a:t>
            </a:r>
            <a:r>
              <a:rPr lang="en-US" sz="2400" dirty="0" smtClean="0"/>
              <a:t>applications </a:t>
            </a:r>
            <a:r>
              <a:rPr lang="en-US" sz="2400" dirty="0"/>
              <a:t>such as email, security, backup/DR, voice, all delivered over the Internet. The Cloud delivers a hosting environment that is immediate, flexible, scalable, secure, and available – while saving corporations money, time and resources. </a:t>
            </a:r>
          </a:p>
          <a:p>
            <a:endParaRPr lang="en-US" dirty="0"/>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4624782"/>
            <a:ext cx="6781800" cy="17760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299374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p:nvPr/>
        </p:nvSpPr>
        <p:spPr>
          <a:xfrm>
            <a:off x="2286000" y="4648200"/>
            <a:ext cx="6858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endParaRPr lang="en-US" dirty="0"/>
          </a:p>
        </p:txBody>
      </p:sp>
      <p:sp>
        <p:nvSpPr>
          <p:cNvPr id="37" name="Rectangle 36"/>
          <p:cNvSpPr/>
          <p:nvPr/>
        </p:nvSpPr>
        <p:spPr>
          <a:xfrm>
            <a:off x="4572000" y="3200400"/>
            <a:ext cx="685800" cy="2133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endParaRPr lang="en-US" dirty="0"/>
          </a:p>
        </p:txBody>
      </p:sp>
      <p:sp>
        <p:nvSpPr>
          <p:cNvPr id="38" name="Rectangle 37"/>
          <p:cNvSpPr/>
          <p:nvPr/>
        </p:nvSpPr>
        <p:spPr>
          <a:xfrm>
            <a:off x="3810000" y="3657600"/>
            <a:ext cx="685800" cy="1676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endParaRPr lang="en-US" dirty="0"/>
          </a:p>
        </p:txBody>
      </p:sp>
      <p:sp>
        <p:nvSpPr>
          <p:cNvPr id="39" name="Rectangle 38"/>
          <p:cNvSpPr/>
          <p:nvPr/>
        </p:nvSpPr>
        <p:spPr>
          <a:xfrm>
            <a:off x="3048000" y="4191000"/>
            <a:ext cx="685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fontAlgn="auto">
              <a:spcBef>
                <a:spcPts val="0"/>
              </a:spcBef>
              <a:spcAft>
                <a:spcPts val="0"/>
              </a:spcAft>
              <a:defRPr/>
            </a:pPr>
            <a:endParaRPr lang="en-US" dirty="0"/>
          </a:p>
        </p:txBody>
      </p:sp>
      <p:sp>
        <p:nvSpPr>
          <p:cNvPr id="7174" name="Title 1"/>
          <p:cNvSpPr>
            <a:spLocks noGrp="1"/>
          </p:cNvSpPr>
          <p:nvPr>
            <p:ph type="title"/>
          </p:nvPr>
        </p:nvSpPr>
        <p:spPr/>
        <p:txBody>
          <a:bodyPr/>
          <a:lstStyle/>
          <a:p>
            <a:r>
              <a:rPr lang="en-US" dirty="0" smtClean="0"/>
              <a:t>Traditional Infrastructure Model</a:t>
            </a:r>
          </a:p>
        </p:txBody>
      </p:sp>
      <p:graphicFrame>
        <p:nvGraphicFramePr>
          <p:cNvPr id="27"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cxnSp>
        <p:nvCxnSpPr>
          <p:cNvPr id="28" name="Straight Arrow Connector 27"/>
          <p:cNvCxnSpPr/>
          <p:nvPr/>
        </p:nvCxnSpPr>
        <p:spPr>
          <a:xfrm flipV="1">
            <a:off x="2286000" y="2312988"/>
            <a:ext cx="4349750" cy="2792412"/>
          </a:xfrm>
          <a:prstGeom prst="straightConnector1">
            <a:avLst/>
          </a:prstGeom>
          <a:ln w="28575">
            <a:headEnd type="none"/>
            <a:tailEnd type="triangle"/>
          </a:ln>
        </p:spPr>
        <p:style>
          <a:lnRef idx="1">
            <a:schemeClr val="dk1"/>
          </a:lnRef>
          <a:fillRef idx="0">
            <a:schemeClr val="dk1"/>
          </a:fillRef>
          <a:effectRef idx="0">
            <a:schemeClr val="dk1"/>
          </a:effectRef>
          <a:fontRef idx="minor">
            <a:schemeClr val="tx1"/>
          </a:fontRef>
        </p:style>
      </p:cxnSp>
      <p:sp>
        <p:nvSpPr>
          <p:cNvPr id="29" name="TextBox 28"/>
          <p:cNvSpPr txBox="1">
            <a:spLocks noChangeArrowheads="1"/>
          </p:cNvSpPr>
          <p:nvPr/>
        </p:nvSpPr>
        <p:spPr bwMode="auto">
          <a:xfrm>
            <a:off x="6705600" y="1828800"/>
            <a:ext cx="1487488" cy="1200150"/>
          </a:xfrm>
          <a:prstGeom prst="rect">
            <a:avLst/>
          </a:prstGeom>
          <a:noFill/>
          <a:ln w="9525">
            <a:noFill/>
            <a:miter lim="800000"/>
            <a:headEnd/>
            <a:tailEnd/>
          </a:ln>
        </p:spPr>
        <p:txBody>
          <a:bodyPr>
            <a:spAutoFit/>
          </a:bodyPr>
          <a:lstStyle/>
          <a:p>
            <a:r>
              <a:rPr lang="en-US" dirty="0">
                <a:latin typeface="Calibri" pitchFamily="34" charset="0"/>
              </a:rPr>
              <a:t>Forecasted Infrastructure Demand</a:t>
            </a:r>
          </a:p>
          <a:p>
            <a:endParaRPr lang="en-US" dirty="0">
              <a:latin typeface="Calibri" pitchFamily="34" charset="0"/>
            </a:endParaRPr>
          </a:p>
        </p:txBody>
      </p:sp>
      <p:sp>
        <p:nvSpPr>
          <p:cNvPr id="7178" name="TextBox 39"/>
          <p:cNvSpPr txBox="1">
            <a:spLocks noChangeArrowheads="1"/>
          </p:cNvSpPr>
          <p:nvPr/>
        </p:nvSpPr>
        <p:spPr bwMode="auto">
          <a:xfrm>
            <a:off x="4135438" y="5410200"/>
            <a:ext cx="649287" cy="369888"/>
          </a:xfrm>
          <a:prstGeom prst="rect">
            <a:avLst/>
          </a:prstGeom>
          <a:noFill/>
          <a:ln w="9525">
            <a:noFill/>
            <a:miter lim="800000"/>
            <a:headEnd/>
            <a:tailEnd/>
          </a:ln>
        </p:spPr>
        <p:txBody>
          <a:bodyPr wrap="none">
            <a:spAutoFit/>
          </a:bodyPr>
          <a:lstStyle/>
          <a:p>
            <a:r>
              <a:rPr lang="en-US" dirty="0">
                <a:latin typeface="Calibri" pitchFamily="34" charset="0"/>
              </a:rPr>
              <a:t>Time</a:t>
            </a:r>
          </a:p>
        </p:txBody>
      </p:sp>
      <p:sp>
        <p:nvSpPr>
          <p:cNvPr id="7179" name="TextBox 40"/>
          <p:cNvSpPr txBox="1">
            <a:spLocks noChangeArrowheads="1"/>
          </p:cNvSpPr>
          <p:nvPr/>
        </p:nvSpPr>
        <p:spPr bwMode="auto">
          <a:xfrm>
            <a:off x="1447800" y="3298825"/>
            <a:ext cx="831850" cy="369888"/>
          </a:xfrm>
          <a:prstGeom prst="rect">
            <a:avLst/>
          </a:prstGeom>
          <a:noFill/>
          <a:ln w="9525">
            <a:noFill/>
            <a:miter lim="800000"/>
            <a:headEnd/>
            <a:tailEnd/>
          </a:ln>
        </p:spPr>
        <p:txBody>
          <a:bodyPr wrap="none">
            <a:spAutoFit/>
          </a:bodyPr>
          <a:lstStyle/>
          <a:p>
            <a:r>
              <a:rPr lang="en-US" dirty="0">
                <a:latin typeface="Calibri" pitchFamily="34" charset="0"/>
              </a:rPr>
              <a:t>Capital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down)">
                                      <p:cBhvr>
                                        <p:cTn id="7" dur="2000"/>
                                        <p:tgtEl>
                                          <p:spTgt spid="28"/>
                                        </p:tgtEl>
                                      </p:cBhvr>
                                    </p:animEffect>
                                  </p:childTnLst>
                                </p:cTn>
                              </p:par>
                              <p:par>
                                <p:cTn id="8" presetID="22" presetClass="entr" presetSubtype="8" fill="hold" grpId="0" nodeType="withEffect">
                                  <p:stCondLst>
                                    <p:cond delay="1000"/>
                                  </p:stCondLst>
                                  <p:childTnLst>
                                    <p:set>
                                      <p:cBhvr>
                                        <p:cTn id="9" dur="1" fill="hold">
                                          <p:stCondLst>
                                            <p:cond delay="0"/>
                                          </p:stCondLst>
                                        </p:cTn>
                                        <p:tgtEl>
                                          <p:spTgt spid="29"/>
                                        </p:tgtEl>
                                        <p:attrNameLst>
                                          <p:attrName>style.visibility</p:attrName>
                                        </p:attrNameLst>
                                      </p:cBhvr>
                                      <p:to>
                                        <p:strVal val="visible"/>
                                      </p:to>
                                    </p:set>
                                    <p:animEffect transition="in" filter="wipe(left)">
                                      <p:cBhvr>
                                        <p:cTn id="10" dur="500"/>
                                        <p:tgtEl>
                                          <p:spTgt spid="29"/>
                                        </p:tgtEl>
                                      </p:cBhvr>
                                    </p:animEffect>
                                  </p:childTnLst>
                                </p:cTn>
                              </p:par>
                            </p:childTnLst>
                          </p:cTn>
                        </p:par>
                        <p:par>
                          <p:cTn id="11" fill="hold">
                            <p:stCondLst>
                              <p:cond delay="2000"/>
                            </p:stCondLst>
                            <p:childTnLst>
                              <p:par>
                                <p:cTn id="12" presetID="22" presetClass="entr" presetSubtype="4" fill="hold" grpId="0" nodeType="afterEffect">
                                  <p:stCondLst>
                                    <p:cond delay="0"/>
                                  </p:stCondLst>
                                  <p:childTnLst>
                                    <p:set>
                                      <p:cBhvr>
                                        <p:cTn id="13" dur="1" fill="hold">
                                          <p:stCondLst>
                                            <p:cond delay="0"/>
                                          </p:stCondLst>
                                        </p:cTn>
                                        <p:tgtEl>
                                          <p:spTgt spid="36"/>
                                        </p:tgtEl>
                                        <p:attrNameLst>
                                          <p:attrName>style.visibility</p:attrName>
                                        </p:attrNameLst>
                                      </p:cBhvr>
                                      <p:to>
                                        <p:strVal val="visible"/>
                                      </p:to>
                                    </p:set>
                                    <p:animEffect transition="in" filter="wipe(down)">
                                      <p:cBhvr>
                                        <p:cTn id="14" dur="2000"/>
                                        <p:tgtEl>
                                          <p:spTgt spid="36"/>
                                        </p:tgtEl>
                                      </p:cBhvr>
                                    </p:animEffect>
                                  </p:childTnLst>
                                </p:cTn>
                              </p:par>
                            </p:childTnLst>
                          </p:cTn>
                        </p:par>
                        <p:par>
                          <p:cTn id="15" fill="hold">
                            <p:stCondLst>
                              <p:cond delay="4000"/>
                            </p:stCondLst>
                            <p:childTnLst>
                              <p:par>
                                <p:cTn id="16" presetID="22" presetClass="entr" presetSubtype="4" fill="hold" grpId="0" nodeType="afterEffect">
                                  <p:stCondLst>
                                    <p:cond delay="0"/>
                                  </p:stCondLst>
                                  <p:childTnLst>
                                    <p:set>
                                      <p:cBhvr>
                                        <p:cTn id="17" dur="1" fill="hold">
                                          <p:stCondLst>
                                            <p:cond delay="0"/>
                                          </p:stCondLst>
                                        </p:cTn>
                                        <p:tgtEl>
                                          <p:spTgt spid="39"/>
                                        </p:tgtEl>
                                        <p:attrNameLst>
                                          <p:attrName>style.visibility</p:attrName>
                                        </p:attrNameLst>
                                      </p:cBhvr>
                                      <p:to>
                                        <p:strVal val="visible"/>
                                      </p:to>
                                    </p:set>
                                    <p:animEffect transition="in" filter="wipe(down)">
                                      <p:cBhvr>
                                        <p:cTn id="18" dur="2000"/>
                                        <p:tgtEl>
                                          <p:spTgt spid="39"/>
                                        </p:tgtEl>
                                      </p:cBhvr>
                                    </p:animEffect>
                                  </p:childTnLst>
                                </p:cTn>
                              </p:par>
                            </p:childTnLst>
                          </p:cTn>
                        </p:par>
                        <p:par>
                          <p:cTn id="19" fill="hold">
                            <p:stCondLst>
                              <p:cond delay="6000"/>
                            </p:stCondLst>
                            <p:childTnLst>
                              <p:par>
                                <p:cTn id="20" presetID="22" presetClass="entr" presetSubtype="4" fill="hold" grpId="0" nodeType="after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wipe(down)">
                                      <p:cBhvr>
                                        <p:cTn id="22" dur="2000"/>
                                        <p:tgtEl>
                                          <p:spTgt spid="38"/>
                                        </p:tgtEl>
                                      </p:cBhvr>
                                    </p:animEffect>
                                  </p:childTnLst>
                                </p:cTn>
                              </p:par>
                            </p:childTnLst>
                          </p:cTn>
                        </p:par>
                        <p:par>
                          <p:cTn id="23" fill="hold">
                            <p:stCondLst>
                              <p:cond delay="8000"/>
                            </p:stCondLst>
                            <p:childTnLst>
                              <p:par>
                                <p:cTn id="24" presetID="22" presetClass="entr" presetSubtype="4" fill="hold" grpId="0" nodeType="afterEffect">
                                  <p:stCondLst>
                                    <p:cond delay="0"/>
                                  </p:stCondLst>
                                  <p:childTnLst>
                                    <p:set>
                                      <p:cBhvr>
                                        <p:cTn id="25" dur="1" fill="hold">
                                          <p:stCondLst>
                                            <p:cond delay="0"/>
                                          </p:stCondLst>
                                        </p:cTn>
                                        <p:tgtEl>
                                          <p:spTgt spid="37"/>
                                        </p:tgtEl>
                                        <p:attrNameLst>
                                          <p:attrName>style.visibility</p:attrName>
                                        </p:attrNameLst>
                                      </p:cBhvr>
                                      <p:to>
                                        <p:strVal val="visible"/>
                                      </p:to>
                                    </p:set>
                                    <p:animEffect transition="in" filter="wipe(down)">
                                      <p:cBhvr>
                                        <p:cTn id="26" dur="20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P spid="2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t>Acceptable Surplus</a:t>
            </a:r>
          </a:p>
        </p:txBody>
      </p:sp>
      <p:graphicFrame>
        <p:nvGraphicFramePr>
          <p:cNvPr id="28"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cxnSp>
        <p:nvCxnSpPr>
          <p:cNvPr id="29" name="Straight Arrow Connector 28"/>
          <p:cNvCxnSpPr/>
          <p:nvPr/>
        </p:nvCxnSpPr>
        <p:spPr>
          <a:xfrm flipV="1">
            <a:off x="2286000" y="2312988"/>
            <a:ext cx="4349750" cy="2792412"/>
          </a:xfrm>
          <a:prstGeom prst="straightConnector1">
            <a:avLst/>
          </a:prstGeom>
          <a:ln w="28575">
            <a:headEnd type="none"/>
            <a:tailEnd type="triangle"/>
          </a:ln>
        </p:spPr>
        <p:style>
          <a:lnRef idx="1">
            <a:schemeClr val="dk1"/>
          </a:lnRef>
          <a:fillRef idx="0">
            <a:schemeClr val="dk1"/>
          </a:fillRef>
          <a:effectRef idx="0">
            <a:schemeClr val="dk1"/>
          </a:effectRef>
          <a:fontRef idx="minor">
            <a:schemeClr val="tx1"/>
          </a:fontRef>
        </p:style>
      </p:cxnSp>
      <p:sp>
        <p:nvSpPr>
          <p:cNvPr id="8197" name="TextBox 29"/>
          <p:cNvSpPr txBox="1">
            <a:spLocks noChangeArrowheads="1"/>
          </p:cNvSpPr>
          <p:nvPr/>
        </p:nvSpPr>
        <p:spPr bwMode="auto">
          <a:xfrm>
            <a:off x="6705600" y="1828800"/>
            <a:ext cx="1487488" cy="1200150"/>
          </a:xfrm>
          <a:prstGeom prst="rect">
            <a:avLst/>
          </a:prstGeom>
          <a:noFill/>
          <a:ln w="9525">
            <a:noFill/>
            <a:miter lim="800000"/>
            <a:headEnd/>
            <a:tailEnd/>
          </a:ln>
        </p:spPr>
        <p:txBody>
          <a:bodyPr>
            <a:spAutoFit/>
          </a:bodyPr>
          <a:lstStyle/>
          <a:p>
            <a:r>
              <a:rPr lang="en-US" dirty="0">
                <a:latin typeface="Calibri" pitchFamily="34" charset="0"/>
              </a:rPr>
              <a:t>Forecasted Infrastructure Demand</a:t>
            </a:r>
          </a:p>
          <a:p>
            <a:endParaRPr lang="en-US" dirty="0">
              <a:latin typeface="Calibri" pitchFamily="34" charset="0"/>
            </a:endParaRPr>
          </a:p>
        </p:txBody>
      </p:sp>
      <p:sp>
        <p:nvSpPr>
          <p:cNvPr id="31" name="TextBox 30"/>
          <p:cNvSpPr txBox="1">
            <a:spLocks noChangeArrowheads="1"/>
          </p:cNvSpPr>
          <p:nvPr/>
        </p:nvSpPr>
        <p:spPr bwMode="auto">
          <a:xfrm>
            <a:off x="2971800" y="2743200"/>
            <a:ext cx="990600" cy="369888"/>
          </a:xfrm>
          <a:prstGeom prst="rect">
            <a:avLst/>
          </a:prstGeom>
          <a:noFill/>
          <a:ln w="9525">
            <a:noFill/>
            <a:miter lim="800000"/>
            <a:headEnd/>
            <a:tailEnd/>
          </a:ln>
        </p:spPr>
        <p:txBody>
          <a:bodyPr>
            <a:spAutoFit/>
          </a:bodyPr>
          <a:lstStyle/>
          <a:p>
            <a:r>
              <a:rPr lang="en-US" dirty="0">
                <a:latin typeface="Calibri" pitchFamily="34" charset="0"/>
              </a:rPr>
              <a:t>Surplus</a:t>
            </a:r>
          </a:p>
        </p:txBody>
      </p:sp>
      <p:cxnSp>
        <p:nvCxnSpPr>
          <p:cNvPr id="32" name="Straight Arrow Connector 31"/>
          <p:cNvCxnSpPr/>
          <p:nvPr/>
        </p:nvCxnSpPr>
        <p:spPr>
          <a:xfrm rot="5400000">
            <a:off x="2133600" y="3429000"/>
            <a:ext cx="1600200" cy="9906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3276600" y="3113088"/>
            <a:ext cx="152400" cy="107791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3429000" y="3113088"/>
            <a:ext cx="533400" cy="5969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3429000" y="3113088"/>
            <a:ext cx="1295400" cy="23971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203" name="TextBox 35"/>
          <p:cNvSpPr txBox="1">
            <a:spLocks noChangeArrowheads="1"/>
          </p:cNvSpPr>
          <p:nvPr/>
        </p:nvSpPr>
        <p:spPr bwMode="auto">
          <a:xfrm>
            <a:off x="4135438" y="5410200"/>
            <a:ext cx="649287" cy="369888"/>
          </a:xfrm>
          <a:prstGeom prst="rect">
            <a:avLst/>
          </a:prstGeom>
          <a:noFill/>
          <a:ln w="9525">
            <a:noFill/>
            <a:miter lim="800000"/>
            <a:headEnd/>
            <a:tailEnd/>
          </a:ln>
        </p:spPr>
        <p:txBody>
          <a:bodyPr wrap="none">
            <a:spAutoFit/>
          </a:bodyPr>
          <a:lstStyle/>
          <a:p>
            <a:r>
              <a:rPr lang="en-US" dirty="0">
                <a:latin typeface="Calibri" pitchFamily="34" charset="0"/>
              </a:rPr>
              <a:t>Time</a:t>
            </a:r>
          </a:p>
        </p:txBody>
      </p:sp>
      <p:sp>
        <p:nvSpPr>
          <p:cNvPr id="8204" name="TextBox 36"/>
          <p:cNvSpPr txBox="1">
            <a:spLocks noChangeArrowheads="1"/>
          </p:cNvSpPr>
          <p:nvPr/>
        </p:nvSpPr>
        <p:spPr bwMode="auto">
          <a:xfrm>
            <a:off x="1447800" y="3298825"/>
            <a:ext cx="831850" cy="369888"/>
          </a:xfrm>
          <a:prstGeom prst="rect">
            <a:avLst/>
          </a:prstGeom>
          <a:noFill/>
          <a:ln w="9525">
            <a:noFill/>
            <a:miter lim="800000"/>
            <a:headEnd/>
            <a:tailEnd/>
          </a:ln>
        </p:spPr>
        <p:txBody>
          <a:bodyPr wrap="none">
            <a:spAutoFit/>
          </a:bodyPr>
          <a:lstStyle/>
          <a:p>
            <a:r>
              <a:rPr lang="en-US" dirty="0">
                <a:latin typeface="Calibri" pitchFamily="34" charset="0"/>
              </a:rPr>
              <a:t>Capital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par>
                                <p:cTn id="8" presetID="22" presetClass="entr" presetSubtype="1" fill="hold" nodeType="withEffect">
                                  <p:stCondLst>
                                    <p:cond delay="1500"/>
                                  </p:stCondLst>
                                  <p:childTnLst>
                                    <p:set>
                                      <p:cBhvr>
                                        <p:cTn id="9" dur="1" fill="hold">
                                          <p:stCondLst>
                                            <p:cond delay="0"/>
                                          </p:stCondLst>
                                        </p:cTn>
                                        <p:tgtEl>
                                          <p:spTgt spid="32"/>
                                        </p:tgtEl>
                                        <p:attrNameLst>
                                          <p:attrName>style.visibility</p:attrName>
                                        </p:attrNameLst>
                                      </p:cBhvr>
                                      <p:to>
                                        <p:strVal val="visible"/>
                                      </p:to>
                                    </p:set>
                                    <p:animEffect transition="in" filter="wipe(up)">
                                      <p:cBhvr>
                                        <p:cTn id="10" dur="500"/>
                                        <p:tgtEl>
                                          <p:spTgt spid="32"/>
                                        </p:tgtEl>
                                      </p:cBhvr>
                                    </p:animEffect>
                                  </p:childTnLst>
                                </p:cTn>
                              </p:par>
                              <p:par>
                                <p:cTn id="11" presetID="22" presetClass="entr" presetSubtype="1" fill="hold" nodeType="withEffect">
                                  <p:stCondLst>
                                    <p:cond delay="1500"/>
                                  </p:stCondLst>
                                  <p:childTnLst>
                                    <p:set>
                                      <p:cBhvr>
                                        <p:cTn id="12" dur="1" fill="hold">
                                          <p:stCondLst>
                                            <p:cond delay="0"/>
                                          </p:stCondLst>
                                        </p:cTn>
                                        <p:tgtEl>
                                          <p:spTgt spid="33"/>
                                        </p:tgtEl>
                                        <p:attrNameLst>
                                          <p:attrName>style.visibility</p:attrName>
                                        </p:attrNameLst>
                                      </p:cBhvr>
                                      <p:to>
                                        <p:strVal val="visible"/>
                                      </p:to>
                                    </p:set>
                                    <p:animEffect transition="in" filter="wipe(up)">
                                      <p:cBhvr>
                                        <p:cTn id="13" dur="500"/>
                                        <p:tgtEl>
                                          <p:spTgt spid="33"/>
                                        </p:tgtEl>
                                      </p:cBhvr>
                                    </p:animEffect>
                                  </p:childTnLst>
                                </p:cTn>
                              </p:par>
                              <p:par>
                                <p:cTn id="14" presetID="22" presetClass="entr" presetSubtype="1" fill="hold" nodeType="withEffect">
                                  <p:stCondLst>
                                    <p:cond delay="1500"/>
                                  </p:stCondLst>
                                  <p:childTnLst>
                                    <p:set>
                                      <p:cBhvr>
                                        <p:cTn id="15" dur="1" fill="hold">
                                          <p:stCondLst>
                                            <p:cond delay="0"/>
                                          </p:stCondLst>
                                        </p:cTn>
                                        <p:tgtEl>
                                          <p:spTgt spid="34"/>
                                        </p:tgtEl>
                                        <p:attrNameLst>
                                          <p:attrName>style.visibility</p:attrName>
                                        </p:attrNameLst>
                                      </p:cBhvr>
                                      <p:to>
                                        <p:strVal val="visible"/>
                                      </p:to>
                                    </p:set>
                                    <p:animEffect transition="in" filter="wipe(up)">
                                      <p:cBhvr>
                                        <p:cTn id="16" dur="500"/>
                                        <p:tgtEl>
                                          <p:spTgt spid="34"/>
                                        </p:tgtEl>
                                      </p:cBhvr>
                                    </p:animEffect>
                                  </p:childTnLst>
                                </p:cTn>
                              </p:par>
                              <p:par>
                                <p:cTn id="17" presetID="22" presetClass="entr" presetSubtype="1" fill="hold" nodeType="withEffect">
                                  <p:stCondLst>
                                    <p:cond delay="1500"/>
                                  </p:stCondLst>
                                  <p:childTnLst>
                                    <p:set>
                                      <p:cBhvr>
                                        <p:cTn id="18" dur="1" fill="hold">
                                          <p:stCondLst>
                                            <p:cond delay="0"/>
                                          </p:stCondLst>
                                        </p:cTn>
                                        <p:tgtEl>
                                          <p:spTgt spid="35"/>
                                        </p:tgtEl>
                                        <p:attrNameLst>
                                          <p:attrName>style.visibility</p:attrName>
                                        </p:attrNameLst>
                                      </p:cBhvr>
                                      <p:to>
                                        <p:strVal val="visible"/>
                                      </p:to>
                                    </p:set>
                                    <p:animEffect transition="in" filter="wipe(up)">
                                      <p:cBhvr>
                                        <p:cTn id="1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endParaRPr lang="en-US" dirty="0" smtClean="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14" name="Freeform 13"/>
          <p:cNvSpPr/>
          <p:nvPr/>
        </p:nvSpPr>
        <p:spPr>
          <a:xfrm>
            <a:off x="2297113" y="2466975"/>
            <a:ext cx="3575050" cy="2595563"/>
          </a:xfrm>
          <a:custGeom>
            <a:avLst/>
            <a:gdLst>
              <a:gd name="connsiteX0" fmla="*/ 0 w 3202824"/>
              <a:gd name="connsiteY0" fmla="*/ 2594921 h 2594921"/>
              <a:gd name="connsiteX1" fmla="*/ 347623 w 3202824"/>
              <a:gd name="connsiteY1" fmla="*/ 1582279 h 2594921"/>
              <a:gd name="connsiteX2" fmla="*/ 1027755 w 3202824"/>
              <a:gd name="connsiteY2" fmla="*/ 2277526 h 2594921"/>
              <a:gd name="connsiteX3" fmla="*/ 1299808 w 3202824"/>
              <a:gd name="connsiteY3" fmla="*/ 1136415 h 2594921"/>
              <a:gd name="connsiteX4" fmla="*/ 2070624 w 3202824"/>
              <a:gd name="connsiteY4" fmla="*/ 2073486 h 2594921"/>
              <a:gd name="connsiteX5" fmla="*/ 2418247 w 3202824"/>
              <a:gd name="connsiteY5" fmla="*/ 17975 h 2594921"/>
              <a:gd name="connsiteX6" fmla="*/ 3136165 w 3202824"/>
              <a:gd name="connsiteY6" fmla="*/ 1068402 h 2594921"/>
              <a:gd name="connsiteX7" fmla="*/ 3128608 w 3202824"/>
              <a:gd name="connsiteY7" fmla="*/ 1000388 h 2594921"/>
              <a:gd name="connsiteX0" fmla="*/ 0 w 3323852"/>
              <a:gd name="connsiteY0" fmla="*/ 2595582 h 2595582"/>
              <a:gd name="connsiteX1" fmla="*/ 347623 w 3323852"/>
              <a:gd name="connsiteY1" fmla="*/ 1582940 h 2595582"/>
              <a:gd name="connsiteX2" fmla="*/ 1027755 w 3323852"/>
              <a:gd name="connsiteY2" fmla="*/ 2278187 h 2595582"/>
              <a:gd name="connsiteX3" fmla="*/ 1299808 w 3323852"/>
              <a:gd name="connsiteY3" fmla="*/ 1137076 h 2595582"/>
              <a:gd name="connsiteX4" fmla="*/ 2070624 w 3323852"/>
              <a:gd name="connsiteY4" fmla="*/ 2074147 h 2595582"/>
              <a:gd name="connsiteX5" fmla="*/ 2418247 w 3323852"/>
              <a:gd name="connsiteY5" fmla="*/ 18636 h 2595582"/>
              <a:gd name="connsiteX6" fmla="*/ 3136165 w 3323852"/>
              <a:gd name="connsiteY6" fmla="*/ 1069063 h 2595582"/>
              <a:gd name="connsiteX7" fmla="*/ 3302419 w 3323852"/>
              <a:gd name="connsiteY7" fmla="*/ 1257988 h 2595582"/>
              <a:gd name="connsiteX0" fmla="*/ 0 w 3575392"/>
              <a:gd name="connsiteY0" fmla="*/ 2596960 h 2596960"/>
              <a:gd name="connsiteX1" fmla="*/ 347623 w 3575392"/>
              <a:gd name="connsiteY1" fmla="*/ 1584318 h 2596960"/>
              <a:gd name="connsiteX2" fmla="*/ 1027755 w 3575392"/>
              <a:gd name="connsiteY2" fmla="*/ 2279565 h 2596960"/>
              <a:gd name="connsiteX3" fmla="*/ 1299808 w 3575392"/>
              <a:gd name="connsiteY3" fmla="*/ 1138454 h 2596960"/>
              <a:gd name="connsiteX4" fmla="*/ 2070624 w 3575392"/>
              <a:gd name="connsiteY4" fmla="*/ 2075525 h 2596960"/>
              <a:gd name="connsiteX5" fmla="*/ 2418247 w 3575392"/>
              <a:gd name="connsiteY5" fmla="*/ 20014 h 2596960"/>
              <a:gd name="connsiteX6" fmla="*/ 3136165 w 3575392"/>
              <a:gd name="connsiteY6" fmla="*/ 1070441 h 2596960"/>
              <a:gd name="connsiteX7" fmla="*/ 3566915 w 3575392"/>
              <a:gd name="connsiteY7" fmla="*/ 1743016 h 2596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75392" h="2596960">
                <a:moveTo>
                  <a:pt x="0" y="2596960"/>
                </a:moveTo>
                <a:cubicBezTo>
                  <a:pt x="88165" y="2117088"/>
                  <a:pt x="176330" y="1637217"/>
                  <a:pt x="347623" y="1584318"/>
                </a:cubicBezTo>
                <a:cubicBezTo>
                  <a:pt x="518916" y="1531419"/>
                  <a:pt x="869058" y="2353876"/>
                  <a:pt x="1027755" y="2279565"/>
                </a:cubicBezTo>
                <a:cubicBezTo>
                  <a:pt x="1186452" y="2205254"/>
                  <a:pt x="1125997" y="1172461"/>
                  <a:pt x="1299808" y="1138454"/>
                </a:cubicBezTo>
                <a:cubicBezTo>
                  <a:pt x="1473619" y="1104447"/>
                  <a:pt x="1884218" y="2261932"/>
                  <a:pt x="2070624" y="2075525"/>
                </a:cubicBezTo>
                <a:cubicBezTo>
                  <a:pt x="2257030" y="1889118"/>
                  <a:pt x="2240657" y="187528"/>
                  <a:pt x="2418247" y="20014"/>
                </a:cubicBezTo>
                <a:cubicBezTo>
                  <a:pt x="2595837" y="-147500"/>
                  <a:pt x="2944720" y="783274"/>
                  <a:pt x="3136165" y="1070441"/>
                </a:cubicBezTo>
                <a:cubicBezTo>
                  <a:pt x="3327610" y="1357608"/>
                  <a:pt x="3629890" y="1858890"/>
                  <a:pt x="3566915" y="1743016"/>
                </a:cubicBezTo>
              </a:path>
            </a:pathLst>
          </a:custGeom>
          <a:ln>
            <a:tailEnd type="triangle"/>
          </a:ln>
        </p:spPr>
        <p:style>
          <a:lnRef idx="2">
            <a:schemeClr val="accent2"/>
          </a:lnRef>
          <a:fillRef idx="0">
            <a:schemeClr val="accent2"/>
          </a:fillRef>
          <a:effectRef idx="1">
            <a:schemeClr val="accent2"/>
          </a:effectRef>
          <a:fontRef idx="minor">
            <a:schemeClr val="tx1"/>
          </a:fontRef>
        </p:style>
        <p:txBody>
          <a:bodyPr anchor="ctr"/>
          <a:lstStyle/>
          <a:p>
            <a:pPr algn="ctr" fontAlgn="auto">
              <a:spcBef>
                <a:spcPts val="0"/>
              </a:spcBef>
              <a:spcAft>
                <a:spcPts val="0"/>
              </a:spcAft>
              <a:defRPr/>
            </a:pPr>
            <a:endParaRPr lang="en-US" dirty="0"/>
          </a:p>
        </p:txBody>
      </p:sp>
      <p:sp>
        <p:nvSpPr>
          <p:cNvPr id="20" name="TextBox 19"/>
          <p:cNvSpPr txBox="1">
            <a:spLocks noChangeArrowheads="1"/>
          </p:cNvSpPr>
          <p:nvPr/>
        </p:nvSpPr>
        <p:spPr bwMode="auto">
          <a:xfrm>
            <a:off x="6096000" y="3962400"/>
            <a:ext cx="1600200" cy="923925"/>
          </a:xfrm>
          <a:prstGeom prst="rect">
            <a:avLst/>
          </a:prstGeom>
          <a:noFill/>
          <a:ln w="9525">
            <a:noFill/>
            <a:miter lim="800000"/>
            <a:headEnd/>
            <a:tailEnd/>
          </a:ln>
        </p:spPr>
        <p:txBody>
          <a:bodyPr>
            <a:spAutoFit/>
          </a:bodyPr>
          <a:lstStyle/>
          <a:p>
            <a:r>
              <a:rPr lang="en-US" dirty="0">
                <a:latin typeface="Calibri" pitchFamily="34" charset="0"/>
              </a:rPr>
              <a:t>Actual Infrastructure Demand</a:t>
            </a:r>
          </a:p>
        </p:txBody>
      </p:sp>
      <p:sp>
        <p:nvSpPr>
          <p:cNvPr id="9222" name="TextBox 20"/>
          <p:cNvSpPr txBox="1">
            <a:spLocks noChangeArrowheads="1"/>
          </p:cNvSpPr>
          <p:nvPr/>
        </p:nvSpPr>
        <p:spPr bwMode="auto">
          <a:xfrm>
            <a:off x="4135438" y="5410200"/>
            <a:ext cx="649287" cy="369888"/>
          </a:xfrm>
          <a:prstGeom prst="rect">
            <a:avLst/>
          </a:prstGeom>
          <a:noFill/>
          <a:ln w="9525">
            <a:noFill/>
            <a:miter lim="800000"/>
            <a:headEnd/>
            <a:tailEnd/>
          </a:ln>
        </p:spPr>
        <p:txBody>
          <a:bodyPr wrap="none">
            <a:spAutoFit/>
          </a:bodyPr>
          <a:lstStyle/>
          <a:p>
            <a:r>
              <a:rPr lang="en-US" dirty="0">
                <a:latin typeface="Calibri" pitchFamily="34" charset="0"/>
              </a:rPr>
              <a:t>Time</a:t>
            </a:r>
          </a:p>
        </p:txBody>
      </p:sp>
      <p:sp>
        <p:nvSpPr>
          <p:cNvPr id="9223" name="TextBox 21"/>
          <p:cNvSpPr txBox="1">
            <a:spLocks noChangeArrowheads="1"/>
          </p:cNvSpPr>
          <p:nvPr/>
        </p:nvSpPr>
        <p:spPr bwMode="auto">
          <a:xfrm>
            <a:off x="1447800" y="3298825"/>
            <a:ext cx="831850" cy="369888"/>
          </a:xfrm>
          <a:prstGeom prst="rect">
            <a:avLst/>
          </a:prstGeom>
          <a:noFill/>
          <a:ln w="9525">
            <a:noFill/>
            <a:miter lim="800000"/>
            <a:headEnd/>
            <a:tailEnd/>
          </a:ln>
        </p:spPr>
        <p:txBody>
          <a:bodyPr wrap="none">
            <a:spAutoFit/>
          </a:bodyPr>
          <a:lstStyle/>
          <a:p>
            <a:r>
              <a:rPr lang="en-US" dirty="0">
                <a:latin typeface="Calibri" pitchFamily="34" charset="0"/>
              </a:rPr>
              <a:t>Capital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2000"/>
                                        <p:tgtEl>
                                          <p:spTgt spid="14"/>
                                        </p:tgtEl>
                                      </p:cBhvr>
                                    </p:animEffect>
                                  </p:childTnLst>
                                </p:cTn>
                              </p:par>
                              <p:par>
                                <p:cTn id="8" presetID="22" presetClass="entr" presetSubtype="8" fill="hold" grpId="0" nodeType="withEffect">
                                  <p:stCondLst>
                                    <p:cond delay="2000"/>
                                  </p:stCondLst>
                                  <p:childTnLst>
                                    <p:set>
                                      <p:cBhvr>
                                        <p:cTn id="9" dur="1" fill="hold">
                                          <p:stCondLst>
                                            <p:cond delay="0"/>
                                          </p:stCondLst>
                                        </p:cTn>
                                        <p:tgtEl>
                                          <p:spTgt spid="20"/>
                                        </p:tgtEl>
                                        <p:attrNameLst>
                                          <p:attrName>style.visibility</p:attrName>
                                        </p:attrNameLst>
                                      </p:cBhvr>
                                      <p:to>
                                        <p:strVal val="visible"/>
                                      </p:to>
                                    </p:set>
                                    <p:animEffect transition="in" filter="wipe(left)">
                                      <p:cBhvr>
                                        <p:cTn id="10"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smtClean="0"/>
              <a:t>Unacceptable Surplus </a:t>
            </a:r>
          </a:p>
        </p:txBody>
      </p:sp>
      <p:pic>
        <p:nvPicPr>
          <p:cNvPr id="10243" name="Picture 2"/>
          <p:cNvPicPr>
            <a:picLocks noChangeAspect="1" noChangeArrowheads="1"/>
          </p:cNvPicPr>
          <p:nvPr/>
        </p:nvPicPr>
        <p:blipFill rotWithShape="1">
          <a:blip r:embed="rId2" cstate="print"/>
          <a:srcRect r="3277"/>
          <a:stretch/>
        </p:blipFill>
        <p:spPr bwMode="auto">
          <a:xfrm>
            <a:off x="457200" y="1600200"/>
            <a:ext cx="7959969" cy="4524375"/>
          </a:xfrm>
          <a:prstGeom prst="rect">
            <a:avLst/>
          </a:prstGeom>
          <a:noFill/>
          <a:ln w="9525">
            <a:solidFill>
              <a:schemeClr val="tx1"/>
            </a:solidFill>
            <a:miter lim="800000"/>
            <a:headEnd/>
            <a:tailEnd/>
          </a:ln>
        </p:spPr>
      </p:pic>
      <p:sp>
        <p:nvSpPr>
          <p:cNvPr id="4" name="TextBox 3"/>
          <p:cNvSpPr txBox="1">
            <a:spLocks noChangeArrowheads="1"/>
          </p:cNvSpPr>
          <p:nvPr/>
        </p:nvSpPr>
        <p:spPr bwMode="auto">
          <a:xfrm>
            <a:off x="2743200" y="2971800"/>
            <a:ext cx="879475" cy="369888"/>
          </a:xfrm>
          <a:prstGeom prst="rect">
            <a:avLst/>
          </a:prstGeom>
          <a:noFill/>
          <a:ln w="9525">
            <a:noFill/>
            <a:miter lim="800000"/>
            <a:headEnd/>
            <a:tailEnd/>
          </a:ln>
        </p:spPr>
        <p:txBody>
          <a:bodyPr wrap="none">
            <a:spAutoFit/>
          </a:bodyPr>
          <a:lstStyle/>
          <a:p>
            <a:r>
              <a:rPr lang="en-US" dirty="0">
                <a:latin typeface="Calibri" pitchFamily="34" charset="0"/>
              </a:rPr>
              <a:t>Surplus</a:t>
            </a:r>
          </a:p>
        </p:txBody>
      </p:sp>
      <p:cxnSp>
        <p:nvCxnSpPr>
          <p:cNvPr id="6" name="Straight Arrow Connector 5"/>
          <p:cNvCxnSpPr>
            <a:stCxn id="4" idx="2"/>
          </p:cNvCxnSpPr>
          <p:nvPr/>
        </p:nvCxnSpPr>
        <p:spPr>
          <a:xfrm flipH="1">
            <a:off x="2362200" y="3341688"/>
            <a:ext cx="820738" cy="138271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3182938" y="3341688"/>
            <a:ext cx="0" cy="107791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4" idx="2"/>
          </p:cNvCxnSpPr>
          <p:nvPr/>
        </p:nvCxnSpPr>
        <p:spPr>
          <a:xfrm>
            <a:off x="3182938" y="3341688"/>
            <a:ext cx="855662" cy="5207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248" name="TextBox 11"/>
          <p:cNvSpPr txBox="1">
            <a:spLocks noChangeArrowheads="1"/>
          </p:cNvSpPr>
          <p:nvPr/>
        </p:nvSpPr>
        <p:spPr bwMode="auto">
          <a:xfrm>
            <a:off x="4135438" y="5410200"/>
            <a:ext cx="649287" cy="369888"/>
          </a:xfrm>
          <a:prstGeom prst="rect">
            <a:avLst/>
          </a:prstGeom>
          <a:noFill/>
          <a:ln w="9525">
            <a:noFill/>
            <a:miter lim="800000"/>
            <a:headEnd/>
            <a:tailEnd/>
          </a:ln>
        </p:spPr>
        <p:txBody>
          <a:bodyPr wrap="none">
            <a:spAutoFit/>
          </a:bodyPr>
          <a:lstStyle/>
          <a:p>
            <a:r>
              <a:rPr lang="en-US" dirty="0">
                <a:latin typeface="Calibri" pitchFamily="34" charset="0"/>
              </a:rPr>
              <a:t>Time</a:t>
            </a:r>
          </a:p>
        </p:txBody>
      </p:sp>
      <p:sp>
        <p:nvSpPr>
          <p:cNvPr id="10249" name="TextBox 12"/>
          <p:cNvSpPr txBox="1">
            <a:spLocks noChangeArrowheads="1"/>
          </p:cNvSpPr>
          <p:nvPr/>
        </p:nvSpPr>
        <p:spPr bwMode="auto">
          <a:xfrm>
            <a:off x="1447800" y="3298825"/>
            <a:ext cx="831850" cy="369888"/>
          </a:xfrm>
          <a:prstGeom prst="rect">
            <a:avLst/>
          </a:prstGeom>
          <a:noFill/>
          <a:ln w="9525">
            <a:noFill/>
            <a:miter lim="800000"/>
            <a:headEnd/>
            <a:tailEnd/>
          </a:ln>
        </p:spPr>
        <p:txBody>
          <a:bodyPr wrap="none">
            <a:spAutoFit/>
          </a:bodyPr>
          <a:lstStyle/>
          <a:p>
            <a:r>
              <a:rPr lang="en-US" dirty="0">
                <a:latin typeface="Calibri" pitchFamily="34" charset="0"/>
              </a:rPr>
              <a:t>Capital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wipe(up)">
                                      <p:cBhvr>
                                        <p:cTn id="7" dur="500"/>
                                        <p:tgtEl>
                                          <p:spTgt spid="4"/>
                                        </p:tgtEl>
                                      </p:cBhvr>
                                    </p:animEffect>
                                  </p:childTnLst>
                                </p:cTn>
                              </p:par>
                              <p:par>
                                <p:cTn id="8" presetID="22" presetClass="entr" presetSubtype="1" fill="hold" nodeType="withEffect">
                                  <p:stCondLst>
                                    <p:cond delay="100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par>
                                <p:cTn id="11" presetID="22" presetClass="entr" presetSubtype="1" fill="hold" nodeType="withEffect">
                                  <p:stCondLst>
                                    <p:cond delay="1000"/>
                                  </p:stCondLst>
                                  <p:childTnLst>
                                    <p:set>
                                      <p:cBhvr>
                                        <p:cTn id="12" dur="1" fill="hold">
                                          <p:stCondLst>
                                            <p:cond delay="0"/>
                                          </p:stCondLst>
                                        </p:cTn>
                                        <p:tgtEl>
                                          <p:spTgt spid="8"/>
                                        </p:tgtEl>
                                        <p:attrNameLst>
                                          <p:attrName>style.visibility</p:attrName>
                                        </p:attrNameLst>
                                      </p:cBhvr>
                                      <p:to>
                                        <p:strVal val="visible"/>
                                      </p:to>
                                    </p:set>
                                    <p:animEffect transition="in" filter="wipe(up)">
                                      <p:cBhvr>
                                        <p:cTn id="13" dur="500"/>
                                        <p:tgtEl>
                                          <p:spTgt spid="8"/>
                                        </p:tgtEl>
                                      </p:cBhvr>
                                    </p:animEffect>
                                  </p:childTnLst>
                                </p:cTn>
                              </p:par>
                              <p:par>
                                <p:cTn id="14" presetID="22" presetClass="entr" presetSubtype="1" fill="hold" nodeType="withEffect">
                                  <p:stCondLst>
                                    <p:cond delay="1000"/>
                                  </p:stCondLst>
                                  <p:childTnLst>
                                    <p:set>
                                      <p:cBhvr>
                                        <p:cTn id="15" dur="1" fill="hold">
                                          <p:stCondLst>
                                            <p:cond delay="0"/>
                                          </p:stCondLst>
                                        </p:cTn>
                                        <p:tgtEl>
                                          <p:spTgt spid="10"/>
                                        </p:tgtEl>
                                        <p:attrNameLst>
                                          <p:attrName>style.visibility</p:attrName>
                                        </p:attrNameLst>
                                      </p:cBhvr>
                                      <p:to>
                                        <p:strVal val="visible"/>
                                      </p:to>
                                    </p:set>
                                    <p:animEffect transition="in" filter="wipe(up)">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dirty="0" smtClean="0"/>
              <a:t>Unacceptable Deficit</a:t>
            </a:r>
          </a:p>
        </p:txBody>
      </p:sp>
      <p:pic>
        <p:nvPicPr>
          <p:cNvPr id="11267" name="Picture 4"/>
          <p:cNvPicPr>
            <a:picLocks noChangeAspect="1" noChangeArrowheads="1"/>
          </p:cNvPicPr>
          <p:nvPr/>
        </p:nvPicPr>
        <p:blipFill rotWithShape="1">
          <a:blip r:embed="rId2" cstate="print"/>
          <a:srcRect r="3277"/>
          <a:stretch/>
        </p:blipFill>
        <p:spPr bwMode="auto">
          <a:xfrm>
            <a:off x="457200" y="1600200"/>
            <a:ext cx="7959969" cy="4524375"/>
          </a:xfrm>
          <a:prstGeom prst="rect">
            <a:avLst/>
          </a:prstGeom>
          <a:noFill/>
          <a:ln w="9525">
            <a:noFill/>
            <a:miter lim="800000"/>
            <a:headEnd/>
            <a:tailEnd/>
          </a:ln>
        </p:spPr>
      </p:pic>
      <p:sp>
        <p:nvSpPr>
          <p:cNvPr id="7" name="TextBox 6"/>
          <p:cNvSpPr txBox="1">
            <a:spLocks noChangeArrowheads="1"/>
          </p:cNvSpPr>
          <p:nvPr/>
        </p:nvSpPr>
        <p:spPr bwMode="auto">
          <a:xfrm>
            <a:off x="3182938" y="2095500"/>
            <a:ext cx="792162" cy="369888"/>
          </a:xfrm>
          <a:prstGeom prst="rect">
            <a:avLst/>
          </a:prstGeom>
          <a:noFill/>
          <a:ln w="9525">
            <a:noFill/>
            <a:miter lim="800000"/>
            <a:headEnd/>
            <a:tailEnd/>
          </a:ln>
        </p:spPr>
        <p:txBody>
          <a:bodyPr wrap="none">
            <a:spAutoFit/>
          </a:bodyPr>
          <a:lstStyle/>
          <a:p>
            <a:r>
              <a:rPr lang="en-US" dirty="0">
                <a:latin typeface="Calibri" pitchFamily="34" charset="0"/>
              </a:rPr>
              <a:t>Deficit</a:t>
            </a:r>
          </a:p>
        </p:txBody>
      </p:sp>
      <p:cxnSp>
        <p:nvCxnSpPr>
          <p:cNvPr id="8" name="Straight Arrow Connector 7"/>
          <p:cNvCxnSpPr>
            <a:stCxn id="7" idx="2"/>
          </p:cNvCxnSpPr>
          <p:nvPr/>
        </p:nvCxnSpPr>
        <p:spPr>
          <a:xfrm flipH="1">
            <a:off x="2667000" y="2465388"/>
            <a:ext cx="911225" cy="195421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7" idx="2"/>
          </p:cNvCxnSpPr>
          <p:nvPr/>
        </p:nvCxnSpPr>
        <p:spPr>
          <a:xfrm>
            <a:off x="3578225" y="2465388"/>
            <a:ext cx="44450" cy="142081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7" idx="2"/>
          </p:cNvCxnSpPr>
          <p:nvPr/>
        </p:nvCxnSpPr>
        <p:spPr>
          <a:xfrm>
            <a:off x="3578225" y="2465388"/>
            <a:ext cx="1298575" cy="5207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272" name="TextBox 16"/>
          <p:cNvSpPr txBox="1">
            <a:spLocks noChangeArrowheads="1"/>
          </p:cNvSpPr>
          <p:nvPr/>
        </p:nvSpPr>
        <p:spPr bwMode="auto">
          <a:xfrm>
            <a:off x="4135438" y="5410200"/>
            <a:ext cx="649287" cy="369888"/>
          </a:xfrm>
          <a:prstGeom prst="rect">
            <a:avLst/>
          </a:prstGeom>
          <a:noFill/>
          <a:ln w="9525">
            <a:noFill/>
            <a:miter lim="800000"/>
            <a:headEnd/>
            <a:tailEnd/>
          </a:ln>
        </p:spPr>
        <p:txBody>
          <a:bodyPr wrap="none">
            <a:spAutoFit/>
          </a:bodyPr>
          <a:lstStyle/>
          <a:p>
            <a:r>
              <a:rPr lang="en-US" dirty="0">
                <a:latin typeface="Calibri" pitchFamily="34" charset="0"/>
              </a:rPr>
              <a:t>Time</a:t>
            </a:r>
          </a:p>
        </p:txBody>
      </p:sp>
      <p:sp>
        <p:nvSpPr>
          <p:cNvPr id="11273" name="TextBox 17"/>
          <p:cNvSpPr txBox="1">
            <a:spLocks noChangeArrowheads="1"/>
          </p:cNvSpPr>
          <p:nvPr/>
        </p:nvSpPr>
        <p:spPr bwMode="auto">
          <a:xfrm>
            <a:off x="1447800" y="3298825"/>
            <a:ext cx="831850" cy="369888"/>
          </a:xfrm>
          <a:prstGeom prst="rect">
            <a:avLst/>
          </a:prstGeom>
          <a:noFill/>
          <a:ln w="9525">
            <a:noFill/>
            <a:miter lim="800000"/>
            <a:headEnd/>
            <a:tailEnd/>
          </a:ln>
        </p:spPr>
        <p:txBody>
          <a:bodyPr wrap="none">
            <a:spAutoFit/>
          </a:bodyPr>
          <a:lstStyle/>
          <a:p>
            <a:r>
              <a:rPr lang="en-US" dirty="0">
                <a:latin typeface="Calibri" pitchFamily="34" charset="0"/>
              </a:rPr>
              <a:t>Capital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500"/>
                                        <p:tgtEl>
                                          <p:spTgt spid="7"/>
                                        </p:tgtEl>
                                      </p:cBhvr>
                                    </p:animEffect>
                                  </p:childTnLst>
                                </p:cTn>
                              </p:par>
                              <p:par>
                                <p:cTn id="8" presetID="22" presetClass="entr" presetSubtype="1" fill="hold" nodeType="withEffect">
                                  <p:stCondLst>
                                    <p:cond delay="1000"/>
                                  </p:stCondLst>
                                  <p:childTnLst>
                                    <p:set>
                                      <p:cBhvr>
                                        <p:cTn id="9" dur="1" fill="hold">
                                          <p:stCondLst>
                                            <p:cond delay="0"/>
                                          </p:stCondLst>
                                        </p:cTn>
                                        <p:tgtEl>
                                          <p:spTgt spid="8"/>
                                        </p:tgtEl>
                                        <p:attrNameLst>
                                          <p:attrName>style.visibility</p:attrName>
                                        </p:attrNameLst>
                                      </p:cBhvr>
                                      <p:to>
                                        <p:strVal val="visible"/>
                                      </p:to>
                                    </p:set>
                                    <p:animEffect transition="in" filter="wipe(up)">
                                      <p:cBhvr>
                                        <p:cTn id="10" dur="500"/>
                                        <p:tgtEl>
                                          <p:spTgt spid="8"/>
                                        </p:tgtEl>
                                      </p:cBhvr>
                                    </p:animEffect>
                                  </p:childTnLst>
                                </p:cTn>
                              </p:par>
                              <p:par>
                                <p:cTn id="11" presetID="22" presetClass="entr" presetSubtype="1" fill="hold" nodeType="withEffect">
                                  <p:stCondLst>
                                    <p:cond delay="1000"/>
                                  </p:stCondLst>
                                  <p:childTnLst>
                                    <p:set>
                                      <p:cBhvr>
                                        <p:cTn id="12" dur="1" fill="hold">
                                          <p:stCondLst>
                                            <p:cond delay="0"/>
                                          </p:stCondLst>
                                        </p:cTn>
                                        <p:tgtEl>
                                          <p:spTgt spid="9"/>
                                        </p:tgtEl>
                                        <p:attrNameLst>
                                          <p:attrName>style.visibility</p:attrName>
                                        </p:attrNameLst>
                                      </p:cBhvr>
                                      <p:to>
                                        <p:strVal val="visible"/>
                                      </p:to>
                                    </p:set>
                                    <p:animEffect transition="in" filter="wipe(up)">
                                      <p:cBhvr>
                                        <p:cTn id="13" dur="500"/>
                                        <p:tgtEl>
                                          <p:spTgt spid="9"/>
                                        </p:tgtEl>
                                      </p:cBhvr>
                                    </p:animEffect>
                                  </p:childTnLst>
                                </p:cTn>
                              </p:par>
                              <p:par>
                                <p:cTn id="14" presetID="22" presetClass="entr" presetSubtype="1" fill="hold" nodeType="withEffect">
                                  <p:stCondLst>
                                    <p:cond delay="1000"/>
                                  </p:stCondLst>
                                  <p:childTnLst>
                                    <p:set>
                                      <p:cBhvr>
                                        <p:cTn id="15" dur="1" fill="hold">
                                          <p:stCondLst>
                                            <p:cond delay="0"/>
                                          </p:stCondLst>
                                        </p:cTn>
                                        <p:tgtEl>
                                          <p:spTgt spid="10"/>
                                        </p:tgtEl>
                                        <p:attrNameLst>
                                          <p:attrName>style.visibility</p:attrName>
                                        </p:attrNameLst>
                                      </p:cBhvr>
                                      <p:to>
                                        <p:strVal val="visible"/>
                                      </p:to>
                                    </p:set>
                                    <p:animEffect transition="in" filter="wipe(up)">
                                      <p:cBhvr>
                                        <p:cTn id="1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Adjacency</Template>
  <TotalTime>1061</TotalTime>
  <Words>1946</Words>
  <Application>Microsoft Office PowerPoint</Application>
  <PresentationFormat>On-screen Show (4:3)</PresentationFormat>
  <Paragraphs>414</Paragraphs>
  <Slides>39</Slides>
  <Notes>11</Notes>
  <HiddenSlides>2</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Adjacency</vt:lpstr>
      <vt:lpstr>Cloud Computing</vt:lpstr>
      <vt:lpstr>Introductions</vt:lpstr>
      <vt:lpstr>Agenda</vt:lpstr>
      <vt:lpstr>What is Cloud Computing?</vt:lpstr>
      <vt:lpstr>Traditional Infrastructure Model</vt:lpstr>
      <vt:lpstr>Acceptable Surplus</vt:lpstr>
      <vt:lpstr>PowerPoint Presentation</vt:lpstr>
      <vt:lpstr>Unacceptable Surplus </vt:lpstr>
      <vt:lpstr>Unacceptable Deficit</vt:lpstr>
      <vt:lpstr>Utility Infrastructure Model</vt:lpstr>
      <vt:lpstr>Cloud Flavors?</vt:lpstr>
      <vt:lpstr>What is Software as a Service? (SaaS)</vt:lpstr>
      <vt:lpstr>SaaS is not ASP 2.0</vt:lpstr>
      <vt:lpstr>SaaS Examples</vt:lpstr>
      <vt:lpstr>Infrastructure as a Service (IaaS)</vt:lpstr>
      <vt:lpstr>IaaS is not Managed Hosting</vt:lpstr>
      <vt:lpstr>IaaS Examples</vt:lpstr>
      <vt:lpstr>Platform as a Service (PaaS)</vt:lpstr>
      <vt:lpstr>PaaS Examples</vt:lpstr>
      <vt:lpstr>Deployment Models</vt:lpstr>
      <vt:lpstr>Where is the Cloud Going?</vt:lpstr>
      <vt:lpstr>Cloud Distribution Examined</vt:lpstr>
      <vt:lpstr>Why Now?</vt:lpstr>
      <vt:lpstr>The Reality</vt:lpstr>
      <vt:lpstr>IT Efficiency Challenges</vt:lpstr>
      <vt:lpstr>Re-allocate IT expenditures</vt:lpstr>
      <vt:lpstr>Build or Rent?</vt:lpstr>
      <vt:lpstr>What Soft Costs?</vt:lpstr>
      <vt:lpstr>Enterprise Cloud Solutions</vt:lpstr>
      <vt:lpstr>Enterprise Cloud Solutions (cont)</vt:lpstr>
      <vt:lpstr>How to get started</vt:lpstr>
      <vt:lpstr>Service Deployment Methodology</vt:lpstr>
      <vt:lpstr>Assessment and Design</vt:lpstr>
      <vt:lpstr>Deployment and Migration</vt:lpstr>
      <vt:lpstr>Monitoring and Tuning</vt:lpstr>
      <vt:lpstr>Conclusion</vt:lpstr>
      <vt:lpstr>Preparing for the Future</vt:lpstr>
      <vt:lpstr>The Future of the Cloud in Alaska</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Dobson</dc:creator>
  <cp:lastModifiedBy>Keith Dobson</cp:lastModifiedBy>
  <cp:revision>99</cp:revision>
  <dcterms:created xsi:type="dcterms:W3CDTF">2010-09-27T17:26:51Z</dcterms:created>
  <dcterms:modified xsi:type="dcterms:W3CDTF">2010-10-18T22:26:25Z</dcterms:modified>
</cp:coreProperties>
</file>