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Lst>
  <p:sldSz cx="9144000" cy="6858000" type="screen4x3"/>
  <p:notesSz cx="7302500" cy="95885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480" autoAdjust="0"/>
    <p:restoredTop sz="90929"/>
  </p:normalViewPr>
  <p:slideViewPr>
    <p:cSldViewPr>
      <p:cViewPr varScale="1">
        <p:scale>
          <a:sx n="100" d="100"/>
          <a:sy n="100" d="100"/>
        </p:scale>
        <p:origin x="-186"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0"/>
            <a:ext cx="316388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t" anchorCtr="0" compatLnSpc="1">
            <a:prstTxWarp prst="textNoShape">
              <a:avLst/>
            </a:prstTxWarp>
          </a:bodyPr>
          <a:lstStyle>
            <a:lvl1pPr defTabSz="965200">
              <a:defRPr sz="1300" smtClean="0"/>
            </a:lvl1pPr>
          </a:lstStyle>
          <a:p>
            <a:pPr>
              <a:defRPr/>
            </a:pPr>
            <a:endParaRPr lang="en-US"/>
          </a:p>
        </p:txBody>
      </p:sp>
      <p:sp>
        <p:nvSpPr>
          <p:cNvPr id="36867" name="Rectangle 3"/>
          <p:cNvSpPr>
            <a:spLocks noGrp="1" noChangeArrowheads="1"/>
          </p:cNvSpPr>
          <p:nvPr>
            <p:ph type="dt" sz="quarter" idx="1"/>
          </p:nvPr>
        </p:nvSpPr>
        <p:spPr bwMode="auto">
          <a:xfrm>
            <a:off x="4138613" y="0"/>
            <a:ext cx="316388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t" anchorCtr="0" compatLnSpc="1">
            <a:prstTxWarp prst="textNoShape">
              <a:avLst/>
            </a:prstTxWarp>
          </a:bodyPr>
          <a:lstStyle>
            <a:lvl1pPr algn="r" defTabSz="965200">
              <a:defRPr sz="1300" smtClean="0"/>
            </a:lvl1pPr>
          </a:lstStyle>
          <a:p>
            <a:pPr>
              <a:defRPr/>
            </a:pPr>
            <a:endParaRPr lang="en-US"/>
          </a:p>
        </p:txBody>
      </p:sp>
      <p:sp>
        <p:nvSpPr>
          <p:cNvPr id="36868" name="Rectangle 4"/>
          <p:cNvSpPr>
            <a:spLocks noGrp="1" noChangeArrowheads="1"/>
          </p:cNvSpPr>
          <p:nvPr>
            <p:ph type="ftr" sz="quarter" idx="2"/>
          </p:nvPr>
        </p:nvSpPr>
        <p:spPr bwMode="auto">
          <a:xfrm>
            <a:off x="0" y="9109075"/>
            <a:ext cx="316388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b" anchorCtr="0" compatLnSpc="1">
            <a:prstTxWarp prst="textNoShape">
              <a:avLst/>
            </a:prstTxWarp>
          </a:bodyPr>
          <a:lstStyle>
            <a:lvl1pPr defTabSz="965200">
              <a:defRPr sz="1300" smtClean="0"/>
            </a:lvl1pPr>
          </a:lstStyle>
          <a:p>
            <a:pPr>
              <a:defRPr/>
            </a:pPr>
            <a:endParaRPr lang="en-US"/>
          </a:p>
        </p:txBody>
      </p:sp>
      <p:sp>
        <p:nvSpPr>
          <p:cNvPr id="36869" name="Rectangle 5"/>
          <p:cNvSpPr>
            <a:spLocks noGrp="1" noChangeArrowheads="1"/>
          </p:cNvSpPr>
          <p:nvPr>
            <p:ph type="sldNum" sz="quarter" idx="3"/>
          </p:nvPr>
        </p:nvSpPr>
        <p:spPr bwMode="auto">
          <a:xfrm>
            <a:off x="4138613" y="9109075"/>
            <a:ext cx="316388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b" anchorCtr="0" compatLnSpc="1">
            <a:prstTxWarp prst="textNoShape">
              <a:avLst/>
            </a:prstTxWarp>
          </a:bodyPr>
          <a:lstStyle>
            <a:lvl1pPr algn="r" defTabSz="965200">
              <a:defRPr sz="1300" smtClean="0"/>
            </a:lvl1pPr>
          </a:lstStyle>
          <a:p>
            <a:pPr>
              <a:defRPr/>
            </a:pPr>
            <a:fld id="{88524945-6CB1-4BCF-9F30-335E876FF2B6}" type="slidenum">
              <a:rPr lang="en-US"/>
              <a:pPr>
                <a:defRPr/>
              </a:pPr>
              <a:t>‹#›</a:t>
            </a:fld>
            <a:endParaRPr lang="en-US"/>
          </a:p>
        </p:txBody>
      </p:sp>
    </p:spTree>
    <p:extLst>
      <p:ext uri="{BB962C8B-B14F-4D97-AF65-F5344CB8AC3E}">
        <p14:creationId xmlns:p14="http://schemas.microsoft.com/office/powerpoint/2010/main" val="14132791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16388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t" anchorCtr="0" compatLnSpc="1">
            <a:prstTxWarp prst="textNoShape">
              <a:avLst/>
            </a:prstTxWarp>
          </a:bodyPr>
          <a:lstStyle>
            <a:lvl1pPr defTabSz="965200">
              <a:defRPr sz="1300" smtClean="0"/>
            </a:lvl1pPr>
          </a:lstStyle>
          <a:p>
            <a:pPr>
              <a:defRPr/>
            </a:pPr>
            <a:endParaRPr lang="en-US"/>
          </a:p>
        </p:txBody>
      </p:sp>
      <p:sp>
        <p:nvSpPr>
          <p:cNvPr id="9219" name="Rectangle 3"/>
          <p:cNvSpPr>
            <a:spLocks noGrp="1" noChangeArrowheads="1"/>
          </p:cNvSpPr>
          <p:nvPr>
            <p:ph type="dt" idx="1"/>
          </p:nvPr>
        </p:nvSpPr>
        <p:spPr bwMode="auto">
          <a:xfrm>
            <a:off x="4138613" y="0"/>
            <a:ext cx="316388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t" anchorCtr="0" compatLnSpc="1">
            <a:prstTxWarp prst="textNoShape">
              <a:avLst/>
            </a:prstTxWarp>
          </a:bodyPr>
          <a:lstStyle>
            <a:lvl1pPr algn="r" defTabSz="965200">
              <a:defRPr sz="1300" smtClean="0"/>
            </a:lvl1pPr>
          </a:lstStyle>
          <a:p>
            <a:pPr>
              <a:defRPr/>
            </a:pPr>
            <a:endParaRPr lang="en-US"/>
          </a:p>
        </p:txBody>
      </p:sp>
      <p:sp>
        <p:nvSpPr>
          <p:cNvPr id="50180" name="Rectangle 4"/>
          <p:cNvSpPr>
            <a:spLocks noChangeArrowheads="1" noTextEdit="1"/>
          </p:cNvSpPr>
          <p:nvPr>
            <p:ph type="sldImg" idx="2"/>
          </p:nvPr>
        </p:nvSpPr>
        <p:spPr bwMode="auto">
          <a:xfrm>
            <a:off x="1254125" y="719138"/>
            <a:ext cx="4794250" cy="3595687"/>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974725" y="4554538"/>
            <a:ext cx="5353050" cy="4314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9222" name="Rectangle 6"/>
          <p:cNvSpPr>
            <a:spLocks noGrp="1" noChangeArrowheads="1"/>
          </p:cNvSpPr>
          <p:nvPr>
            <p:ph type="ftr" sz="quarter" idx="4"/>
          </p:nvPr>
        </p:nvSpPr>
        <p:spPr bwMode="auto">
          <a:xfrm>
            <a:off x="0" y="9109075"/>
            <a:ext cx="3163888"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b" anchorCtr="0" compatLnSpc="1">
            <a:prstTxWarp prst="textNoShape">
              <a:avLst/>
            </a:prstTxWarp>
          </a:bodyPr>
          <a:lstStyle>
            <a:lvl1pPr defTabSz="965200">
              <a:defRPr sz="1300" smtClean="0"/>
            </a:lvl1pPr>
          </a:lstStyle>
          <a:p>
            <a:pPr>
              <a:defRPr/>
            </a:pPr>
            <a:endParaRPr lang="en-US"/>
          </a:p>
        </p:txBody>
      </p:sp>
      <p:sp>
        <p:nvSpPr>
          <p:cNvPr id="9223" name="Rectangle 7"/>
          <p:cNvSpPr>
            <a:spLocks noGrp="1" noChangeArrowheads="1"/>
          </p:cNvSpPr>
          <p:nvPr>
            <p:ph type="sldNum" sz="quarter" idx="5"/>
          </p:nvPr>
        </p:nvSpPr>
        <p:spPr bwMode="auto">
          <a:xfrm>
            <a:off x="4138613" y="9109075"/>
            <a:ext cx="3163887" cy="479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6507" tIns="48254" rIns="96507" bIns="48254" numCol="1" anchor="b" anchorCtr="0" compatLnSpc="1">
            <a:prstTxWarp prst="textNoShape">
              <a:avLst/>
            </a:prstTxWarp>
          </a:bodyPr>
          <a:lstStyle>
            <a:lvl1pPr algn="r" defTabSz="965200">
              <a:defRPr sz="1300" smtClean="0"/>
            </a:lvl1pPr>
          </a:lstStyle>
          <a:p>
            <a:pPr>
              <a:defRPr/>
            </a:pPr>
            <a:fld id="{99F851AE-DE66-4C91-9720-A0A5342C62D1}" type="slidenum">
              <a:rPr lang="en-US"/>
              <a:pPr>
                <a:defRPr/>
              </a:pPr>
              <a:t>‹#›</a:t>
            </a:fld>
            <a:endParaRPr lang="en-US"/>
          </a:p>
        </p:txBody>
      </p:sp>
    </p:spTree>
    <p:extLst>
      <p:ext uri="{BB962C8B-B14F-4D97-AF65-F5344CB8AC3E}">
        <p14:creationId xmlns:p14="http://schemas.microsoft.com/office/powerpoint/2010/main" val="28026519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C82C018-26CC-4EE9-A844-79B5784D27A4}" type="slidenum">
              <a:rPr lang="en-US"/>
              <a:pPr>
                <a:defRPr/>
              </a:pPr>
              <a:t>‹#›</a:t>
            </a:fld>
            <a:endParaRPr lang="en-US"/>
          </a:p>
        </p:txBody>
      </p:sp>
    </p:spTree>
    <p:extLst>
      <p:ext uri="{BB962C8B-B14F-4D97-AF65-F5344CB8AC3E}">
        <p14:creationId xmlns:p14="http://schemas.microsoft.com/office/powerpoint/2010/main" val="2529788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41F4F52-ECF3-4E73-8268-77018C44580D}" type="slidenum">
              <a:rPr lang="en-US"/>
              <a:pPr>
                <a:defRPr/>
              </a:pPr>
              <a:t>‹#›</a:t>
            </a:fld>
            <a:endParaRPr lang="en-US"/>
          </a:p>
        </p:txBody>
      </p:sp>
    </p:spTree>
    <p:extLst>
      <p:ext uri="{BB962C8B-B14F-4D97-AF65-F5344CB8AC3E}">
        <p14:creationId xmlns:p14="http://schemas.microsoft.com/office/powerpoint/2010/main" val="266318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152400"/>
            <a:ext cx="2190750" cy="6172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152400"/>
            <a:ext cx="6419850" cy="6172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FE68B9-9229-4FD9-89F7-9BBC40AA8EBB}" type="slidenum">
              <a:rPr lang="en-US"/>
              <a:pPr>
                <a:defRPr/>
              </a:pPr>
              <a:t>‹#›</a:t>
            </a:fld>
            <a:endParaRPr lang="en-US"/>
          </a:p>
        </p:txBody>
      </p:sp>
    </p:spTree>
    <p:extLst>
      <p:ext uri="{BB962C8B-B14F-4D97-AF65-F5344CB8AC3E}">
        <p14:creationId xmlns:p14="http://schemas.microsoft.com/office/powerpoint/2010/main" val="2126721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1447800"/>
            <a:ext cx="8763000" cy="48768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1DA1F24-C64E-4D80-AB1F-0DF91DD0126E}" type="slidenum">
              <a:rPr lang="en-US"/>
              <a:pPr>
                <a:defRPr/>
              </a:pPr>
              <a:t>‹#›</a:t>
            </a:fld>
            <a:endParaRPr lang="en-US"/>
          </a:p>
        </p:txBody>
      </p:sp>
    </p:spTree>
    <p:extLst>
      <p:ext uri="{BB962C8B-B14F-4D97-AF65-F5344CB8AC3E}">
        <p14:creationId xmlns:p14="http://schemas.microsoft.com/office/powerpoint/2010/main" val="4858031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5E2AC0F-2B07-4562-9794-F09A9C5A1B6B}" type="slidenum">
              <a:rPr lang="en-US"/>
              <a:pPr>
                <a:defRPr/>
              </a:pPr>
              <a:t>‹#›</a:t>
            </a:fld>
            <a:endParaRPr lang="en-US"/>
          </a:p>
        </p:txBody>
      </p:sp>
    </p:spTree>
    <p:extLst>
      <p:ext uri="{BB962C8B-B14F-4D97-AF65-F5344CB8AC3E}">
        <p14:creationId xmlns:p14="http://schemas.microsoft.com/office/powerpoint/2010/main" val="29256310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455B3EE-F186-48C8-8F34-EF0314D96DBC}" type="slidenum">
              <a:rPr lang="en-US"/>
              <a:pPr>
                <a:defRPr/>
              </a:pPr>
              <a:t>‹#›</a:t>
            </a:fld>
            <a:endParaRPr lang="en-US"/>
          </a:p>
        </p:txBody>
      </p:sp>
    </p:spTree>
    <p:extLst>
      <p:ext uri="{BB962C8B-B14F-4D97-AF65-F5344CB8AC3E}">
        <p14:creationId xmlns:p14="http://schemas.microsoft.com/office/powerpoint/2010/main" val="3447234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447800"/>
            <a:ext cx="4305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447800"/>
            <a:ext cx="43053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5C204C3-2110-45D7-AA88-4C943A19D315}" type="slidenum">
              <a:rPr lang="en-US"/>
              <a:pPr>
                <a:defRPr/>
              </a:pPr>
              <a:t>‹#›</a:t>
            </a:fld>
            <a:endParaRPr lang="en-US"/>
          </a:p>
        </p:txBody>
      </p:sp>
    </p:spTree>
    <p:extLst>
      <p:ext uri="{BB962C8B-B14F-4D97-AF65-F5344CB8AC3E}">
        <p14:creationId xmlns:p14="http://schemas.microsoft.com/office/powerpoint/2010/main" val="587650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D938F4D-3C7F-49F2-9EE9-1106E022903B}" type="slidenum">
              <a:rPr lang="en-US"/>
              <a:pPr>
                <a:defRPr/>
              </a:pPr>
              <a:t>‹#›</a:t>
            </a:fld>
            <a:endParaRPr lang="en-US"/>
          </a:p>
        </p:txBody>
      </p:sp>
    </p:spTree>
    <p:extLst>
      <p:ext uri="{BB962C8B-B14F-4D97-AF65-F5344CB8AC3E}">
        <p14:creationId xmlns:p14="http://schemas.microsoft.com/office/powerpoint/2010/main" val="205308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FCCC5535-4917-4576-837D-3C7EDB079D45}" type="slidenum">
              <a:rPr lang="en-US"/>
              <a:pPr>
                <a:defRPr/>
              </a:pPr>
              <a:t>‹#›</a:t>
            </a:fld>
            <a:endParaRPr lang="en-US"/>
          </a:p>
        </p:txBody>
      </p:sp>
    </p:spTree>
    <p:extLst>
      <p:ext uri="{BB962C8B-B14F-4D97-AF65-F5344CB8AC3E}">
        <p14:creationId xmlns:p14="http://schemas.microsoft.com/office/powerpoint/2010/main" val="370084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4D4645A-61FF-47A3-8566-8098EDD754AD}" type="slidenum">
              <a:rPr lang="en-US"/>
              <a:pPr>
                <a:defRPr/>
              </a:pPr>
              <a:t>‹#›</a:t>
            </a:fld>
            <a:endParaRPr lang="en-US"/>
          </a:p>
        </p:txBody>
      </p:sp>
    </p:spTree>
    <p:extLst>
      <p:ext uri="{BB962C8B-B14F-4D97-AF65-F5344CB8AC3E}">
        <p14:creationId xmlns:p14="http://schemas.microsoft.com/office/powerpoint/2010/main" val="1114812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B55EAFB-623C-4A90-A8BC-544E7107080D}" type="slidenum">
              <a:rPr lang="en-US"/>
              <a:pPr>
                <a:defRPr/>
              </a:pPr>
              <a:t>‹#›</a:t>
            </a:fld>
            <a:endParaRPr lang="en-US"/>
          </a:p>
        </p:txBody>
      </p:sp>
    </p:spTree>
    <p:extLst>
      <p:ext uri="{BB962C8B-B14F-4D97-AF65-F5344CB8AC3E}">
        <p14:creationId xmlns:p14="http://schemas.microsoft.com/office/powerpoint/2010/main" val="4085278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4B0A192-A2F1-4A58-A6E9-65C9CA2B11E7}" type="slidenum">
              <a:rPr lang="en-US"/>
              <a:pPr>
                <a:defRPr/>
              </a:pPr>
              <a:t>‹#›</a:t>
            </a:fld>
            <a:endParaRPr lang="en-US"/>
          </a:p>
        </p:txBody>
      </p:sp>
    </p:spTree>
    <p:extLst>
      <p:ext uri="{BB962C8B-B14F-4D97-AF65-F5344CB8AC3E}">
        <p14:creationId xmlns:p14="http://schemas.microsoft.com/office/powerpoint/2010/main" val="29506563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1524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228600" y="1447800"/>
            <a:ext cx="8763000"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p>
        </p:txBody>
      </p:sp>
      <p:sp>
        <p:nvSpPr>
          <p:cNvPr id="1030" name="Rectangle 6"/>
          <p:cNvSpPr>
            <a:spLocks noGrp="1" noChangeArrowheads="1"/>
          </p:cNvSpPr>
          <p:nvPr>
            <p:ph type="sldNum" sz="quarter" idx="4"/>
          </p:nvPr>
        </p:nvSpPr>
        <p:spPr bwMode="auto">
          <a:xfrm>
            <a:off x="6781800" y="63246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BD498D05-1A80-47D6-A1C4-A3C56CD218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20C24C0-20B8-45E7-9A3C-D27F1E4353D6}" type="slidenum">
              <a:rPr lang="en-US" sz="1400"/>
              <a:pPr eaLnBrk="1" hangingPunct="1"/>
              <a:t>1</a:t>
            </a:fld>
            <a:endParaRPr lang="en-US" sz="1400"/>
          </a:p>
        </p:txBody>
      </p:sp>
      <p:sp>
        <p:nvSpPr>
          <p:cNvPr id="2051" name="Rectangle 2"/>
          <p:cNvSpPr>
            <a:spLocks noGrp="1" noChangeArrowheads="1"/>
          </p:cNvSpPr>
          <p:nvPr>
            <p:ph type="ctrTitle"/>
          </p:nvPr>
        </p:nvSpPr>
        <p:spPr>
          <a:xfrm>
            <a:off x="685800" y="2286000"/>
            <a:ext cx="7772400" cy="1143000"/>
          </a:xfrm>
        </p:spPr>
        <p:txBody>
          <a:bodyPr/>
          <a:lstStyle/>
          <a:p>
            <a:pPr eaLnBrk="1" hangingPunct="1"/>
            <a:r>
              <a:rPr lang="en-US" smtClean="0"/>
              <a:t>Instruction-Level Parallelism</a:t>
            </a:r>
          </a:p>
        </p:txBody>
      </p:sp>
      <p:sp>
        <p:nvSpPr>
          <p:cNvPr id="2052" name="Rectangle 3"/>
          <p:cNvSpPr>
            <a:spLocks noGrp="1" noChangeArrowheads="1"/>
          </p:cNvSpPr>
          <p:nvPr>
            <p:ph type="subTitle" idx="1"/>
          </p:nvPr>
        </p:nvSpPr>
        <p:spPr/>
        <p:txBody>
          <a:bodyPr/>
          <a:lstStyle/>
          <a:p>
            <a:pPr eaLnBrk="1" hangingPunct="1"/>
            <a:r>
              <a:rPr lang="en-US" smtClean="0"/>
              <a:t>CS448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89AA047-AC7F-4030-B629-2CAE01D03E6A}" type="slidenum">
              <a:rPr lang="en-US" sz="1400"/>
              <a:pPr eaLnBrk="1" hangingPunct="1"/>
              <a:t>10</a:t>
            </a:fld>
            <a:endParaRPr lang="en-US" sz="1400"/>
          </a:p>
        </p:txBody>
      </p:sp>
      <p:sp>
        <p:nvSpPr>
          <p:cNvPr id="11267" name="Rectangle 2"/>
          <p:cNvSpPr>
            <a:spLocks noGrp="1" noChangeArrowheads="1"/>
          </p:cNvSpPr>
          <p:nvPr>
            <p:ph type="title"/>
          </p:nvPr>
        </p:nvSpPr>
        <p:spPr/>
        <p:txBody>
          <a:bodyPr/>
          <a:lstStyle/>
          <a:p>
            <a:pPr eaLnBrk="1" hangingPunct="1"/>
            <a:r>
              <a:rPr lang="en-US" smtClean="0"/>
              <a:t>Loop Unrolling</a:t>
            </a:r>
          </a:p>
        </p:txBody>
      </p:sp>
      <p:sp>
        <p:nvSpPr>
          <p:cNvPr id="11268" name="Rectangle 3"/>
          <p:cNvSpPr>
            <a:spLocks noGrp="1" noChangeArrowheads="1"/>
          </p:cNvSpPr>
          <p:nvPr>
            <p:ph type="body" idx="1"/>
          </p:nvPr>
        </p:nvSpPr>
        <p:spPr/>
        <p:txBody>
          <a:bodyPr/>
          <a:lstStyle/>
          <a:p>
            <a:pPr eaLnBrk="1" hangingPunct="1"/>
            <a:r>
              <a:rPr lang="en-US" sz="2800" smtClean="0"/>
              <a:t>In the previous example, there were 3 cycles that did work in the loop (LD, SW, ADD) and 3 cycles that were just overhead to control the loop (SUB, BNE, stall)</a:t>
            </a:r>
          </a:p>
          <a:p>
            <a:pPr eaLnBrk="1" hangingPunct="1"/>
            <a:r>
              <a:rPr lang="en-US" sz="2800" smtClean="0"/>
              <a:t>To get more instructions doing work relative to control instructions</a:t>
            </a:r>
          </a:p>
          <a:p>
            <a:pPr lvl="1" eaLnBrk="1" hangingPunct="1"/>
            <a:r>
              <a:rPr lang="en-US" sz="2400" smtClean="0"/>
              <a:t>We need to make our loop body larger</a:t>
            </a:r>
          </a:p>
          <a:p>
            <a:pPr lvl="1" eaLnBrk="1" hangingPunct="1"/>
            <a:r>
              <a:rPr lang="en-US" sz="2400" smtClean="0"/>
              <a:t>Can do this be replicating the loop body multiple times, and adjusting the loop termination code</a:t>
            </a:r>
          </a:p>
          <a:p>
            <a:pPr lvl="2" eaLnBrk="1" hangingPunct="1"/>
            <a:r>
              <a:rPr lang="en-US" sz="2000" smtClean="0"/>
              <a:t>Obviously can’t do it for the entire loop, if the loop iteration is high</a:t>
            </a:r>
          </a:p>
          <a:p>
            <a:pPr lvl="1" eaLnBrk="1" hangingPunct="1"/>
            <a:r>
              <a:rPr lang="en-US" sz="2400" smtClean="0"/>
              <a:t>Called loop unrolling</a:t>
            </a:r>
          </a:p>
          <a:p>
            <a:pPr lvl="2" eaLnBrk="1" hangingPunct="1"/>
            <a:r>
              <a:rPr lang="en-US" sz="2000" smtClean="0"/>
              <a:t>Tradeoff:  Longer code, but higher ILP</a:t>
            </a:r>
          </a:p>
          <a:p>
            <a:pPr lvl="1" eaLnBrk="1" hangingPunct="1"/>
            <a:endParaRPr lang="en-US" sz="240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B5DDBAE-A5D8-4855-AACD-D05A49C1139F}" type="slidenum">
              <a:rPr lang="en-US" sz="1400"/>
              <a:pPr eaLnBrk="1" hangingPunct="1"/>
              <a:t>11</a:t>
            </a:fld>
            <a:endParaRPr lang="en-US" sz="1400"/>
          </a:p>
        </p:txBody>
      </p:sp>
      <p:sp>
        <p:nvSpPr>
          <p:cNvPr id="12291" name="Rectangle 2"/>
          <p:cNvSpPr>
            <a:spLocks noGrp="1" noChangeArrowheads="1"/>
          </p:cNvSpPr>
          <p:nvPr>
            <p:ph type="title"/>
          </p:nvPr>
        </p:nvSpPr>
        <p:spPr>
          <a:xfrm>
            <a:off x="685800" y="0"/>
            <a:ext cx="7772400" cy="1143000"/>
          </a:xfrm>
        </p:spPr>
        <p:txBody>
          <a:bodyPr/>
          <a:lstStyle/>
          <a:p>
            <a:pPr eaLnBrk="1" hangingPunct="1"/>
            <a:r>
              <a:rPr lang="en-US" smtClean="0"/>
              <a:t>Loop Unrolling Example</a:t>
            </a:r>
          </a:p>
        </p:txBody>
      </p:sp>
      <p:sp>
        <p:nvSpPr>
          <p:cNvPr id="12292" name="Text Box 4"/>
          <p:cNvSpPr txBox="1">
            <a:spLocks noChangeArrowheads="1"/>
          </p:cNvSpPr>
          <p:nvPr/>
        </p:nvSpPr>
        <p:spPr bwMode="auto">
          <a:xfrm>
            <a:off x="1989138" y="1066800"/>
            <a:ext cx="5249862"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Four copies of the loop body per iteration</a:t>
            </a:r>
          </a:p>
        </p:txBody>
      </p:sp>
      <p:sp>
        <p:nvSpPr>
          <p:cNvPr id="12293" name="Text Box 5"/>
          <p:cNvSpPr txBox="1">
            <a:spLocks noChangeArrowheads="1"/>
          </p:cNvSpPr>
          <p:nvPr/>
        </p:nvSpPr>
        <p:spPr bwMode="auto">
          <a:xfrm>
            <a:off x="365125" y="1600200"/>
            <a:ext cx="8291513" cy="526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Loop:	L.D		F0, 0(R1)</a:t>
            </a:r>
          </a:p>
          <a:p>
            <a:pPr eaLnBrk="1" hangingPunct="1"/>
            <a:r>
              <a:rPr lang="en-US"/>
              <a:t>	ADD.D 	F4, F0, F2</a:t>
            </a:r>
          </a:p>
          <a:p>
            <a:pPr eaLnBrk="1" hangingPunct="1"/>
            <a:r>
              <a:rPr lang="en-US"/>
              <a:t>	S.D		0(R1), F4	; Drop DADDUI and BNEZ</a:t>
            </a:r>
          </a:p>
          <a:p>
            <a:pPr eaLnBrk="1" hangingPunct="1"/>
            <a:r>
              <a:rPr lang="en-US"/>
              <a:t>	L.D		F6, -8(R1)</a:t>
            </a:r>
          </a:p>
          <a:p>
            <a:pPr eaLnBrk="1" hangingPunct="1"/>
            <a:r>
              <a:rPr lang="en-US"/>
              <a:t>	ADD.D 	F8, F6, F2</a:t>
            </a:r>
          </a:p>
          <a:p>
            <a:pPr eaLnBrk="1" hangingPunct="1"/>
            <a:r>
              <a:rPr lang="en-US"/>
              <a:t>	S.D		-8(R1), F8	; Drop DADDUI and BNEZ</a:t>
            </a:r>
          </a:p>
          <a:p>
            <a:pPr eaLnBrk="1" hangingPunct="1"/>
            <a:r>
              <a:rPr lang="en-US"/>
              <a:t>	L.D		F10, -16(R1)</a:t>
            </a:r>
          </a:p>
          <a:p>
            <a:pPr eaLnBrk="1" hangingPunct="1"/>
            <a:r>
              <a:rPr lang="en-US"/>
              <a:t>	ADD.D 	F12, F10, F2</a:t>
            </a:r>
          </a:p>
          <a:p>
            <a:pPr eaLnBrk="1" hangingPunct="1"/>
            <a:r>
              <a:rPr lang="en-US"/>
              <a:t>	S.D		-16(R1), F12	; Drop DADDUI and BNEZ</a:t>
            </a:r>
          </a:p>
          <a:p>
            <a:pPr eaLnBrk="1" hangingPunct="1"/>
            <a:r>
              <a:rPr lang="en-US"/>
              <a:t>	LD		F14, -24(R1)</a:t>
            </a:r>
          </a:p>
          <a:p>
            <a:pPr eaLnBrk="1" hangingPunct="1"/>
            <a:r>
              <a:rPr lang="en-US"/>
              <a:t>	ADDD 	F16, F14, F2</a:t>
            </a:r>
          </a:p>
          <a:p>
            <a:pPr eaLnBrk="1" hangingPunct="1"/>
            <a:r>
              <a:rPr lang="en-US"/>
              <a:t>	SD		-24(R1), F16</a:t>
            </a:r>
          </a:p>
          <a:p>
            <a:pPr eaLnBrk="1" hangingPunct="1"/>
            <a:r>
              <a:rPr lang="en-US"/>
              <a:t>	DADDUI	R1, R1, #-32</a:t>
            </a:r>
          </a:p>
          <a:p>
            <a:pPr eaLnBrk="1" hangingPunct="1"/>
            <a:r>
              <a:rPr lang="en-US"/>
              <a:t>	BNE		R1, R2, Loop</a:t>
            </a:r>
          </a:p>
        </p:txBody>
      </p:sp>
      <p:sp>
        <p:nvSpPr>
          <p:cNvPr id="99334" name="Text Box 6"/>
          <p:cNvSpPr txBox="1">
            <a:spLocks noChangeArrowheads="1"/>
          </p:cNvSpPr>
          <p:nvPr/>
        </p:nvSpPr>
        <p:spPr bwMode="auto">
          <a:xfrm>
            <a:off x="5486400" y="5257800"/>
            <a:ext cx="3063875" cy="1323975"/>
          </a:xfrm>
          <a:prstGeom prst="rect">
            <a:avLst/>
          </a:prstGeom>
          <a:solidFill>
            <a:srgbClr val="006600"/>
          </a:solidFill>
          <a:ln>
            <a:noFill/>
          </a:ln>
          <a:effectLst/>
        </p:spPr>
        <p:txBody>
          <a:bodyPr>
            <a:spAutoFit/>
          </a:bodyPr>
          <a:lstStyle/>
          <a:p>
            <a:pPr>
              <a:defRPr/>
            </a:pPr>
            <a:r>
              <a:rPr lang="en-US" sz="2000" dirty="0">
                <a:solidFill>
                  <a:schemeClr val="accent3"/>
                </a:solidFill>
              </a:rPr>
              <a:t>Without scheduling, a stall after every instruction, 28 cycles per iteration,</a:t>
            </a:r>
          </a:p>
          <a:p>
            <a:pPr>
              <a:defRPr/>
            </a:pPr>
            <a:r>
              <a:rPr lang="en-US" sz="2000" dirty="0">
                <a:solidFill>
                  <a:schemeClr val="accent3"/>
                </a:solidFill>
              </a:rPr>
              <a:t>28*250 = 7000 cycles total</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D8C06CB-BEB4-4501-8CE5-489C26400049}" type="slidenum">
              <a:rPr lang="en-US" sz="1400"/>
              <a:pPr eaLnBrk="1" hangingPunct="1"/>
              <a:t>12</a:t>
            </a:fld>
            <a:endParaRPr lang="en-US" sz="1400"/>
          </a:p>
        </p:txBody>
      </p:sp>
      <p:sp>
        <p:nvSpPr>
          <p:cNvPr id="13315" name="Rectangle 2"/>
          <p:cNvSpPr>
            <a:spLocks noGrp="1" noChangeArrowheads="1"/>
          </p:cNvSpPr>
          <p:nvPr>
            <p:ph type="title"/>
          </p:nvPr>
        </p:nvSpPr>
        <p:spPr/>
        <p:txBody>
          <a:bodyPr/>
          <a:lstStyle/>
          <a:p>
            <a:pPr eaLnBrk="1" hangingPunct="1"/>
            <a:r>
              <a:rPr lang="en-US" smtClean="0"/>
              <a:t>Scheduling the Unrolled Loop</a:t>
            </a:r>
          </a:p>
        </p:txBody>
      </p:sp>
      <p:sp>
        <p:nvSpPr>
          <p:cNvPr id="13316" name="Rectangle 3"/>
          <p:cNvSpPr>
            <a:spLocks noChangeArrowheads="1"/>
          </p:cNvSpPr>
          <p:nvPr/>
        </p:nvSpPr>
        <p:spPr bwMode="auto">
          <a:xfrm>
            <a:off x="458788" y="1371600"/>
            <a:ext cx="5416550"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000" b="1">
                <a:latin typeface="Courier New" pitchFamily="49" charset="0"/>
                <a:cs typeface="Courier New" pitchFamily="49" charset="0"/>
              </a:rPr>
              <a:t>Loop:	L.D	 F0, 0(R1)</a:t>
            </a:r>
          </a:p>
          <a:p>
            <a:r>
              <a:rPr lang="en-US" sz="2000" b="1">
                <a:latin typeface="Courier New" pitchFamily="49" charset="0"/>
                <a:cs typeface="Courier New" pitchFamily="49" charset="0"/>
              </a:rPr>
              <a:t>	L.D	 F6, -8(R1)</a:t>
            </a:r>
          </a:p>
          <a:p>
            <a:r>
              <a:rPr lang="en-US" sz="2000" b="1">
                <a:latin typeface="Courier New" pitchFamily="49" charset="0"/>
                <a:cs typeface="Courier New" pitchFamily="49" charset="0"/>
              </a:rPr>
              <a:t>	L.D	 F10,-16(R1)</a:t>
            </a:r>
          </a:p>
          <a:p>
            <a:r>
              <a:rPr lang="en-US" sz="2000" b="1">
                <a:latin typeface="Courier New" pitchFamily="49" charset="0"/>
                <a:cs typeface="Courier New" pitchFamily="49" charset="0"/>
              </a:rPr>
              <a:t>	L.D	 F14,-24(R1)</a:t>
            </a:r>
          </a:p>
          <a:p>
            <a:r>
              <a:rPr lang="en-US" sz="2000" b="1">
                <a:latin typeface="Courier New" pitchFamily="49" charset="0"/>
                <a:cs typeface="Courier New" pitchFamily="49" charset="0"/>
              </a:rPr>
              <a:t>	ADD.D  F4, F0, F2</a:t>
            </a:r>
          </a:p>
          <a:p>
            <a:r>
              <a:rPr lang="en-US" sz="2000" b="1">
                <a:latin typeface="Courier New" pitchFamily="49" charset="0"/>
                <a:cs typeface="Courier New" pitchFamily="49" charset="0"/>
              </a:rPr>
              <a:t>	ADD.D  F8, F6, F2</a:t>
            </a:r>
          </a:p>
          <a:p>
            <a:r>
              <a:rPr lang="en-US" sz="2000" b="1">
                <a:latin typeface="Courier New" pitchFamily="49" charset="0"/>
                <a:cs typeface="Courier New" pitchFamily="49" charset="0"/>
              </a:rPr>
              <a:t>	ADD.D  F12, F10, F2</a:t>
            </a:r>
          </a:p>
          <a:p>
            <a:r>
              <a:rPr lang="en-US" sz="2000" b="1">
                <a:latin typeface="Courier New" pitchFamily="49" charset="0"/>
                <a:cs typeface="Courier New" pitchFamily="49" charset="0"/>
              </a:rPr>
              <a:t>	ADD.D  F16, F14, F2</a:t>
            </a:r>
          </a:p>
          <a:p>
            <a:r>
              <a:rPr lang="en-US" sz="2000" b="1">
                <a:latin typeface="Courier New" pitchFamily="49" charset="0"/>
                <a:cs typeface="Courier New" pitchFamily="49" charset="0"/>
              </a:rPr>
              <a:t>	S.D	 0(R1), F4</a:t>
            </a:r>
          </a:p>
          <a:p>
            <a:r>
              <a:rPr lang="en-US" sz="2000" b="1">
                <a:latin typeface="Courier New" pitchFamily="49" charset="0"/>
                <a:cs typeface="Courier New" pitchFamily="49" charset="0"/>
              </a:rPr>
              <a:t>	S.D	 -8(R1), F8</a:t>
            </a:r>
          </a:p>
          <a:p>
            <a:r>
              <a:rPr lang="en-US" sz="2000" b="1">
                <a:latin typeface="Courier New" pitchFamily="49" charset="0"/>
                <a:cs typeface="Courier New" pitchFamily="49" charset="0"/>
              </a:rPr>
              <a:t>	DADDUI R1, R1, #-32</a:t>
            </a:r>
          </a:p>
          <a:p>
            <a:r>
              <a:rPr lang="en-US" sz="2000" b="1">
                <a:latin typeface="Courier New" pitchFamily="49" charset="0"/>
                <a:cs typeface="Courier New" pitchFamily="49" charset="0"/>
              </a:rPr>
              <a:t>	S.D	 16(R1), F12</a:t>
            </a:r>
          </a:p>
          <a:p>
            <a:r>
              <a:rPr lang="en-US" sz="2000" b="1">
                <a:latin typeface="Courier New" pitchFamily="49" charset="0"/>
                <a:cs typeface="Courier New" pitchFamily="49" charset="0"/>
              </a:rPr>
              <a:t>	BNE	 R1, R2, Loop</a:t>
            </a:r>
          </a:p>
          <a:p>
            <a:r>
              <a:rPr lang="en-US" sz="2000" b="1">
                <a:latin typeface="Courier New" pitchFamily="49" charset="0"/>
                <a:cs typeface="Courier New" pitchFamily="49" charset="0"/>
              </a:rPr>
              <a:t>	S.D	 8(R1), F16	; -24=8-32</a:t>
            </a:r>
          </a:p>
        </p:txBody>
      </p:sp>
      <p:sp>
        <p:nvSpPr>
          <p:cNvPr id="13317" name="Text Box 5"/>
          <p:cNvSpPr txBox="1">
            <a:spLocks noChangeArrowheads="1"/>
          </p:cNvSpPr>
          <p:nvPr/>
        </p:nvSpPr>
        <p:spPr bwMode="auto">
          <a:xfrm>
            <a:off x="4724400" y="1371600"/>
            <a:ext cx="3749675" cy="3416300"/>
          </a:xfrm>
          <a:prstGeom prst="rect">
            <a:avLst/>
          </a:prstGeom>
          <a:solidFill>
            <a:srgbClr val="00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Shuffle unrolled loop instead of concatenating</a:t>
            </a:r>
          </a:p>
          <a:p>
            <a:pPr eaLnBrk="1" hangingPunct="1"/>
            <a:endParaRPr lang="en-US">
              <a:solidFill>
                <a:schemeClr val="bg1"/>
              </a:solidFill>
            </a:endParaRPr>
          </a:p>
          <a:p>
            <a:pPr eaLnBrk="1" hangingPunct="1"/>
            <a:r>
              <a:rPr lang="en-US">
                <a:solidFill>
                  <a:schemeClr val="bg1"/>
                </a:solidFill>
              </a:rPr>
              <a:t>No stalls!  Must incorporate previous tricks of filling the delay slot</a:t>
            </a:r>
          </a:p>
          <a:p>
            <a:pPr eaLnBrk="1" hangingPunct="1"/>
            <a:endParaRPr lang="en-US">
              <a:solidFill>
                <a:schemeClr val="bg1"/>
              </a:solidFill>
            </a:endParaRPr>
          </a:p>
          <a:p>
            <a:pPr eaLnBrk="1" hangingPunct="1"/>
            <a:r>
              <a:rPr lang="en-US">
                <a:solidFill>
                  <a:schemeClr val="bg1"/>
                </a:solidFill>
              </a:rPr>
              <a:t>14 instructions, 14*250 = 3500 cycles total</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94AD8D6-9D17-41B3-959E-4781559A2FE7}" type="slidenum">
              <a:rPr lang="en-US" sz="1400"/>
              <a:pPr eaLnBrk="1" hangingPunct="1"/>
              <a:t>13</a:t>
            </a:fld>
            <a:endParaRPr lang="en-US" sz="1400"/>
          </a:p>
        </p:txBody>
      </p:sp>
      <p:sp>
        <p:nvSpPr>
          <p:cNvPr id="14339" name="Rectangle 2"/>
          <p:cNvSpPr>
            <a:spLocks noGrp="1" noChangeArrowheads="1"/>
          </p:cNvSpPr>
          <p:nvPr>
            <p:ph type="title"/>
          </p:nvPr>
        </p:nvSpPr>
        <p:spPr/>
        <p:txBody>
          <a:bodyPr/>
          <a:lstStyle/>
          <a:p>
            <a:pPr eaLnBrk="1" hangingPunct="1"/>
            <a:r>
              <a:rPr lang="en-US" smtClean="0"/>
              <a:t>Stuff to Notice</a:t>
            </a:r>
          </a:p>
        </p:txBody>
      </p:sp>
      <p:sp>
        <p:nvSpPr>
          <p:cNvPr id="14340" name="Rectangle 3"/>
          <p:cNvSpPr>
            <a:spLocks noGrp="1" noChangeArrowheads="1"/>
          </p:cNvSpPr>
          <p:nvPr>
            <p:ph type="body" idx="1"/>
          </p:nvPr>
        </p:nvSpPr>
        <p:spPr/>
        <p:txBody>
          <a:bodyPr/>
          <a:lstStyle/>
          <a:p>
            <a:pPr eaLnBrk="1" hangingPunct="1"/>
            <a:r>
              <a:rPr lang="en-US" smtClean="0"/>
              <a:t>Eight unused registers</a:t>
            </a:r>
          </a:p>
          <a:p>
            <a:pPr lvl="1" eaLnBrk="1" hangingPunct="1"/>
            <a:r>
              <a:rPr lang="en-US" smtClean="0"/>
              <a:t>Could have unrolled 8 instead of 4 loop iterations without any register conflicts</a:t>
            </a:r>
          </a:p>
          <a:p>
            <a:pPr lvl="1" eaLnBrk="1" hangingPunct="1"/>
            <a:r>
              <a:rPr lang="en-US" smtClean="0"/>
              <a:t>What if we have a remainder?  E.g. our loop was 1002, not evenly divisible by 4</a:t>
            </a:r>
          </a:p>
          <a:p>
            <a:pPr lvl="1" eaLnBrk="1" hangingPunct="1"/>
            <a:r>
              <a:rPr lang="en-US" smtClean="0"/>
              <a:t>Just compute the extra N mod L blocks independently before or after the unrolled loop</a:t>
            </a:r>
          </a:p>
          <a:p>
            <a:pPr eaLnBrk="1" hangingPunct="1"/>
            <a:r>
              <a:rPr lang="en-US" smtClean="0"/>
              <a:t>Tricky to unroll the loop, even this simple one</a:t>
            </a:r>
          </a:p>
          <a:p>
            <a:pPr lvl="1" eaLnBrk="1" hangingPunct="1"/>
            <a:r>
              <a:rPr lang="en-US" smtClean="0"/>
              <a:t>3 types of dependence: </a:t>
            </a:r>
            <a:r>
              <a:rPr lang="en-US" b="1" smtClean="0"/>
              <a:t>data</a:t>
            </a:r>
            <a:r>
              <a:rPr lang="en-US" smtClean="0"/>
              <a:t>, </a:t>
            </a:r>
            <a:r>
              <a:rPr lang="en-US" b="1" smtClean="0"/>
              <a:t>name</a:t>
            </a:r>
            <a:r>
              <a:rPr lang="en-US" smtClean="0"/>
              <a:t>, and </a:t>
            </a:r>
            <a:r>
              <a:rPr lang="en-US" b="1" smtClean="0"/>
              <a:t>control</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74DC6F0-8FDA-4854-ABA8-C6341FE59357}" type="slidenum">
              <a:rPr lang="en-US" sz="1400"/>
              <a:pPr eaLnBrk="1" hangingPunct="1"/>
              <a:t>14</a:t>
            </a:fld>
            <a:endParaRPr lang="en-US" sz="1400"/>
          </a:p>
        </p:txBody>
      </p:sp>
      <p:sp>
        <p:nvSpPr>
          <p:cNvPr id="15363" name="Rectangle 2"/>
          <p:cNvSpPr>
            <a:spLocks noGrp="1" noChangeArrowheads="1"/>
          </p:cNvSpPr>
          <p:nvPr>
            <p:ph type="title"/>
          </p:nvPr>
        </p:nvSpPr>
        <p:spPr/>
        <p:txBody>
          <a:bodyPr/>
          <a:lstStyle/>
          <a:p>
            <a:pPr eaLnBrk="1" hangingPunct="1"/>
            <a:r>
              <a:rPr lang="en-US" smtClean="0"/>
              <a:t>Data Dependence</a:t>
            </a:r>
          </a:p>
        </p:txBody>
      </p:sp>
      <p:sp>
        <p:nvSpPr>
          <p:cNvPr id="15364" name="Rectangle 3"/>
          <p:cNvSpPr>
            <a:spLocks noGrp="1" noChangeArrowheads="1"/>
          </p:cNvSpPr>
          <p:nvPr>
            <p:ph type="body" idx="1"/>
          </p:nvPr>
        </p:nvSpPr>
        <p:spPr/>
        <p:txBody>
          <a:bodyPr/>
          <a:lstStyle/>
          <a:p>
            <a:pPr eaLnBrk="1" hangingPunct="1">
              <a:lnSpc>
                <a:spcPct val="90000"/>
              </a:lnSpc>
            </a:pPr>
            <a:r>
              <a:rPr lang="en-US" sz="2800" smtClean="0"/>
              <a:t>Occurs when either</a:t>
            </a:r>
          </a:p>
          <a:p>
            <a:pPr lvl="1" eaLnBrk="1" hangingPunct="1">
              <a:lnSpc>
                <a:spcPct val="90000"/>
              </a:lnSpc>
            </a:pPr>
            <a:r>
              <a:rPr lang="en-US" sz="2400" smtClean="0"/>
              <a:t>Instruction I produces a result used by instruction J</a:t>
            </a:r>
          </a:p>
          <a:p>
            <a:pPr lvl="1" eaLnBrk="1" hangingPunct="1">
              <a:lnSpc>
                <a:spcPct val="90000"/>
              </a:lnSpc>
            </a:pPr>
            <a:r>
              <a:rPr lang="en-US" sz="2400" smtClean="0"/>
              <a:t>Instruction J is data dependent on instruction K, and instruction K is data dependent on instruction I</a:t>
            </a:r>
          </a:p>
          <a:p>
            <a:pPr lvl="2" eaLnBrk="1" hangingPunct="1">
              <a:lnSpc>
                <a:spcPct val="90000"/>
              </a:lnSpc>
            </a:pPr>
            <a:r>
              <a:rPr lang="en-US" sz="2000" smtClean="0"/>
              <a:t>L.D		F0, 0 (R1)</a:t>
            </a:r>
          </a:p>
          <a:p>
            <a:pPr lvl="2" eaLnBrk="1" hangingPunct="1">
              <a:lnSpc>
                <a:spcPct val="90000"/>
              </a:lnSpc>
            </a:pPr>
            <a:r>
              <a:rPr lang="en-US" sz="2000" smtClean="0"/>
              <a:t>ADD.D	F4, F0, F2</a:t>
            </a:r>
          </a:p>
          <a:p>
            <a:pPr lvl="2" eaLnBrk="1" hangingPunct="1">
              <a:lnSpc>
                <a:spcPct val="90000"/>
              </a:lnSpc>
            </a:pPr>
            <a:r>
              <a:rPr lang="en-US" sz="2000" smtClean="0"/>
              <a:t>S.D		0(R1), F4</a:t>
            </a:r>
          </a:p>
          <a:p>
            <a:pPr lvl="1" eaLnBrk="1" hangingPunct="1">
              <a:lnSpc>
                <a:spcPct val="90000"/>
              </a:lnSpc>
            </a:pPr>
            <a:r>
              <a:rPr lang="en-US" sz="2400" smtClean="0"/>
              <a:t>or</a:t>
            </a:r>
          </a:p>
          <a:p>
            <a:pPr lvl="2" eaLnBrk="1" hangingPunct="1">
              <a:lnSpc>
                <a:spcPct val="90000"/>
              </a:lnSpc>
            </a:pPr>
            <a:r>
              <a:rPr lang="en-US" sz="2000" smtClean="0"/>
              <a:t>DADDUI	R1, R1, #-8</a:t>
            </a:r>
          </a:p>
          <a:p>
            <a:pPr lvl="2" eaLnBrk="1" hangingPunct="1">
              <a:lnSpc>
                <a:spcPct val="90000"/>
              </a:lnSpc>
            </a:pPr>
            <a:r>
              <a:rPr lang="en-US" sz="2000" smtClean="0"/>
              <a:t>BNE		R1, R2, Loop</a:t>
            </a:r>
          </a:p>
          <a:p>
            <a:pPr eaLnBrk="1" hangingPunct="1">
              <a:lnSpc>
                <a:spcPct val="90000"/>
              </a:lnSpc>
            </a:pPr>
            <a:r>
              <a:rPr lang="en-US" sz="2800" smtClean="0"/>
              <a:t>Introduces possible RAW hazards</a:t>
            </a:r>
          </a:p>
          <a:p>
            <a:pPr lvl="1" eaLnBrk="1" hangingPunct="1">
              <a:lnSpc>
                <a:spcPct val="90000"/>
              </a:lnSpc>
            </a:pPr>
            <a:r>
              <a:rPr lang="en-US" sz="2400" smtClean="0"/>
              <a:t>Whether there is an actual hazard depends on the pipeline, forwarding mechanisms, split cycle, etc.</a:t>
            </a:r>
          </a:p>
          <a:p>
            <a:pPr lvl="1" eaLnBrk="1" hangingPunct="1">
              <a:lnSpc>
                <a:spcPct val="90000"/>
              </a:lnSpc>
            </a:pPr>
            <a:endParaRPr lang="en-US" sz="2400" smtClean="0"/>
          </a:p>
        </p:txBody>
      </p:sp>
      <p:sp>
        <p:nvSpPr>
          <p:cNvPr id="15365" name="Line 4"/>
          <p:cNvSpPr>
            <a:spLocks noChangeShapeType="1"/>
          </p:cNvSpPr>
          <p:nvPr/>
        </p:nvSpPr>
        <p:spPr bwMode="auto">
          <a:xfrm>
            <a:off x="3276600" y="3352800"/>
            <a:ext cx="1524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6" name="Line 5"/>
          <p:cNvSpPr>
            <a:spLocks noChangeShapeType="1"/>
          </p:cNvSpPr>
          <p:nvPr/>
        </p:nvSpPr>
        <p:spPr bwMode="auto">
          <a:xfrm>
            <a:off x="3352800" y="3657600"/>
            <a:ext cx="3810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7" name="Line 6"/>
          <p:cNvSpPr>
            <a:spLocks noChangeShapeType="1"/>
          </p:cNvSpPr>
          <p:nvPr/>
        </p:nvSpPr>
        <p:spPr bwMode="auto">
          <a:xfrm>
            <a:off x="3124200" y="4724400"/>
            <a:ext cx="0" cy="152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368" name="Text Box 7"/>
          <p:cNvSpPr txBox="1">
            <a:spLocks noChangeArrowheads="1"/>
          </p:cNvSpPr>
          <p:nvPr/>
        </p:nvSpPr>
        <p:spPr bwMode="auto">
          <a:xfrm>
            <a:off x="6156325" y="3241675"/>
            <a:ext cx="2530475" cy="1570038"/>
          </a:xfrm>
          <a:prstGeom prst="rect">
            <a:avLst/>
          </a:prstGeom>
          <a:solidFill>
            <a:srgbClr val="00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Compiler identifies these with static dataflow analysis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A739381-B1AB-47B4-A486-768F04C13F43}" type="slidenum">
              <a:rPr lang="en-US" sz="1400"/>
              <a:pPr eaLnBrk="1" hangingPunct="1"/>
              <a:t>15</a:t>
            </a:fld>
            <a:endParaRPr lang="en-US" sz="1400"/>
          </a:p>
        </p:txBody>
      </p:sp>
      <p:sp>
        <p:nvSpPr>
          <p:cNvPr id="16387" name="Rectangle 2"/>
          <p:cNvSpPr>
            <a:spLocks noGrp="1" noChangeArrowheads="1"/>
          </p:cNvSpPr>
          <p:nvPr>
            <p:ph type="title"/>
          </p:nvPr>
        </p:nvSpPr>
        <p:spPr/>
        <p:txBody>
          <a:bodyPr/>
          <a:lstStyle/>
          <a:p>
            <a:pPr eaLnBrk="1" hangingPunct="1"/>
            <a:r>
              <a:rPr lang="en-US" smtClean="0"/>
              <a:t>Name Dependence</a:t>
            </a:r>
          </a:p>
        </p:txBody>
      </p:sp>
      <p:sp>
        <p:nvSpPr>
          <p:cNvPr id="16388" name="Rectangle 3"/>
          <p:cNvSpPr>
            <a:spLocks noGrp="1" noChangeArrowheads="1"/>
          </p:cNvSpPr>
          <p:nvPr>
            <p:ph type="body" idx="1"/>
          </p:nvPr>
        </p:nvSpPr>
        <p:spPr>
          <a:xfrm>
            <a:off x="228600" y="1295400"/>
            <a:ext cx="8763000" cy="4876800"/>
          </a:xfrm>
        </p:spPr>
        <p:txBody>
          <a:bodyPr/>
          <a:lstStyle/>
          <a:p>
            <a:pPr eaLnBrk="1" hangingPunct="1">
              <a:lnSpc>
                <a:spcPct val="90000"/>
              </a:lnSpc>
            </a:pPr>
            <a:r>
              <a:rPr lang="en-US" sz="2800" smtClean="0"/>
              <a:t>Occurs when</a:t>
            </a:r>
          </a:p>
          <a:p>
            <a:pPr lvl="1" eaLnBrk="1" hangingPunct="1">
              <a:lnSpc>
                <a:spcPct val="90000"/>
              </a:lnSpc>
            </a:pPr>
            <a:r>
              <a:rPr lang="en-US" sz="2400" smtClean="0"/>
              <a:t>2 instructions use the same register name without a data dependence</a:t>
            </a:r>
          </a:p>
          <a:p>
            <a:pPr eaLnBrk="1" hangingPunct="1">
              <a:lnSpc>
                <a:spcPct val="90000"/>
              </a:lnSpc>
            </a:pPr>
            <a:r>
              <a:rPr lang="en-US" sz="2800" smtClean="0"/>
              <a:t>If I precedes J</a:t>
            </a:r>
          </a:p>
          <a:p>
            <a:pPr lvl="1" eaLnBrk="1" hangingPunct="1">
              <a:lnSpc>
                <a:spcPct val="90000"/>
              </a:lnSpc>
            </a:pPr>
            <a:r>
              <a:rPr lang="en-US" sz="2400" smtClean="0"/>
              <a:t>I is </a:t>
            </a:r>
            <a:r>
              <a:rPr lang="en-US" sz="2400" i="1" smtClean="0"/>
              <a:t>antidependent</a:t>
            </a:r>
            <a:r>
              <a:rPr lang="en-US" sz="2400" smtClean="0"/>
              <a:t> on J when J writes a register that I reads</a:t>
            </a:r>
          </a:p>
          <a:p>
            <a:pPr lvl="2" eaLnBrk="1" hangingPunct="1">
              <a:lnSpc>
                <a:spcPct val="90000"/>
              </a:lnSpc>
            </a:pPr>
            <a:r>
              <a:rPr lang="en-US" sz="2000" smtClean="0"/>
              <a:t>a WAR hazard</a:t>
            </a:r>
          </a:p>
          <a:p>
            <a:pPr lvl="2" eaLnBrk="1" hangingPunct="1">
              <a:lnSpc>
                <a:spcPct val="90000"/>
              </a:lnSpc>
            </a:pPr>
            <a:r>
              <a:rPr lang="en-US" sz="2000" smtClean="0"/>
              <a:t>ordering must be preserved to avoid the hazard</a:t>
            </a:r>
          </a:p>
          <a:p>
            <a:pPr lvl="1" eaLnBrk="1" hangingPunct="1">
              <a:lnSpc>
                <a:spcPct val="90000"/>
              </a:lnSpc>
            </a:pPr>
            <a:r>
              <a:rPr lang="en-US" sz="2400" smtClean="0"/>
              <a:t>I is </a:t>
            </a:r>
            <a:r>
              <a:rPr lang="en-US" sz="2400" i="1" smtClean="0"/>
              <a:t>output dependent</a:t>
            </a:r>
            <a:r>
              <a:rPr lang="en-US" sz="2400" smtClean="0"/>
              <a:t> on J if both I and J write to the same register</a:t>
            </a:r>
          </a:p>
          <a:p>
            <a:pPr lvl="2" eaLnBrk="1" hangingPunct="1">
              <a:lnSpc>
                <a:spcPct val="90000"/>
              </a:lnSpc>
            </a:pPr>
            <a:r>
              <a:rPr lang="en-US" sz="2000" smtClean="0"/>
              <a:t>WAW hazard</a:t>
            </a:r>
          </a:p>
          <a:p>
            <a:pPr eaLnBrk="1" hangingPunct="1">
              <a:lnSpc>
                <a:spcPct val="90000"/>
              </a:lnSpc>
            </a:pPr>
            <a:r>
              <a:rPr lang="en-US" sz="2800" smtClean="0"/>
              <a:t>E.g. occurs if we unroll a loop but don’t changing the register names</a:t>
            </a:r>
          </a:p>
          <a:p>
            <a:pPr lvl="1" eaLnBrk="1" hangingPunct="1">
              <a:lnSpc>
                <a:spcPct val="90000"/>
              </a:lnSpc>
            </a:pPr>
            <a:r>
              <a:rPr lang="en-US" sz="2400" smtClean="0"/>
              <a:t>This can be solved by renaming registers via the compiler, or we can also do this dynamically</a:t>
            </a:r>
          </a:p>
          <a:p>
            <a:pPr eaLnBrk="1" hangingPunct="1">
              <a:lnSpc>
                <a:spcPct val="90000"/>
              </a:lnSpc>
            </a:pPr>
            <a:endParaRPr lang="en-US" sz="28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505DD8D-6947-40AC-9BD7-F5BD9D10AED0}" type="slidenum">
              <a:rPr lang="en-US" sz="1400"/>
              <a:pPr eaLnBrk="1" hangingPunct="1"/>
              <a:t>16</a:t>
            </a:fld>
            <a:endParaRPr lang="en-US" sz="1400"/>
          </a:p>
        </p:txBody>
      </p:sp>
      <p:sp>
        <p:nvSpPr>
          <p:cNvPr id="17411" name="Rectangle 2"/>
          <p:cNvSpPr>
            <a:spLocks noGrp="1" noChangeArrowheads="1"/>
          </p:cNvSpPr>
          <p:nvPr>
            <p:ph type="title"/>
          </p:nvPr>
        </p:nvSpPr>
        <p:spPr/>
        <p:txBody>
          <a:bodyPr/>
          <a:lstStyle/>
          <a:p>
            <a:pPr eaLnBrk="1" hangingPunct="1"/>
            <a:r>
              <a:rPr lang="en-US" smtClean="0"/>
              <a:t>Name Dependence Example</a:t>
            </a:r>
          </a:p>
        </p:txBody>
      </p:sp>
      <p:sp>
        <p:nvSpPr>
          <p:cNvPr id="17412" name="Text Box 3"/>
          <p:cNvSpPr txBox="1">
            <a:spLocks noChangeArrowheads="1"/>
          </p:cNvSpPr>
          <p:nvPr/>
        </p:nvSpPr>
        <p:spPr bwMode="auto">
          <a:xfrm>
            <a:off x="838200" y="2286000"/>
            <a:ext cx="3878263"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Loop:	L.D	  F0, 0(R1)</a:t>
            </a:r>
          </a:p>
          <a:p>
            <a:pPr eaLnBrk="1" hangingPunct="1"/>
            <a:endParaRPr lang="en-US"/>
          </a:p>
          <a:p>
            <a:pPr eaLnBrk="1" hangingPunct="1"/>
            <a:r>
              <a:rPr lang="en-US"/>
              <a:t>	ADD.D F4, F0, F2</a:t>
            </a:r>
          </a:p>
          <a:p>
            <a:pPr eaLnBrk="1" hangingPunct="1"/>
            <a:endParaRPr lang="en-US"/>
          </a:p>
          <a:p>
            <a:pPr eaLnBrk="1" hangingPunct="1"/>
            <a:r>
              <a:rPr lang="en-US"/>
              <a:t>	S.D	0(R1), F4	</a:t>
            </a:r>
          </a:p>
          <a:p>
            <a:pPr eaLnBrk="1" hangingPunct="1"/>
            <a:endParaRPr lang="en-US"/>
          </a:p>
          <a:p>
            <a:pPr eaLnBrk="1" hangingPunct="1"/>
            <a:r>
              <a:rPr lang="en-US"/>
              <a:t>	L.D	F0, -8(R1)</a:t>
            </a:r>
          </a:p>
          <a:p>
            <a:pPr eaLnBrk="1" hangingPunct="1"/>
            <a:endParaRPr lang="en-US"/>
          </a:p>
          <a:p>
            <a:pPr eaLnBrk="1" hangingPunct="1"/>
            <a:r>
              <a:rPr lang="en-US"/>
              <a:t>	ADD.D F4, F0, F2</a:t>
            </a:r>
          </a:p>
          <a:p>
            <a:pPr eaLnBrk="1" hangingPunct="1"/>
            <a:endParaRPr lang="en-US"/>
          </a:p>
          <a:p>
            <a:pPr eaLnBrk="1" hangingPunct="1"/>
            <a:r>
              <a:rPr lang="en-US"/>
              <a:t>	S.D	-8(R1), F4	</a:t>
            </a:r>
          </a:p>
          <a:p>
            <a:pPr eaLnBrk="1" hangingPunct="1"/>
            <a:r>
              <a:rPr lang="en-US"/>
              <a:t>	</a:t>
            </a:r>
          </a:p>
          <a:p>
            <a:pPr eaLnBrk="1" hangingPunct="1"/>
            <a:r>
              <a:rPr lang="en-US"/>
              <a:t>	</a:t>
            </a:r>
          </a:p>
        </p:txBody>
      </p:sp>
      <p:sp>
        <p:nvSpPr>
          <p:cNvPr id="17413" name="Text Box 4"/>
          <p:cNvSpPr txBox="1">
            <a:spLocks noChangeArrowheads="1"/>
          </p:cNvSpPr>
          <p:nvPr/>
        </p:nvSpPr>
        <p:spPr bwMode="auto">
          <a:xfrm>
            <a:off x="365125" y="1717675"/>
            <a:ext cx="5276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Part of unrolled loop, always going to F0:</a:t>
            </a:r>
          </a:p>
        </p:txBody>
      </p:sp>
      <p:sp>
        <p:nvSpPr>
          <p:cNvPr id="17414" name="Freeform 5"/>
          <p:cNvSpPr>
            <a:spLocks/>
          </p:cNvSpPr>
          <p:nvPr/>
        </p:nvSpPr>
        <p:spPr bwMode="auto">
          <a:xfrm>
            <a:off x="1460500" y="2667000"/>
            <a:ext cx="1511300" cy="1943100"/>
          </a:xfrm>
          <a:custGeom>
            <a:avLst/>
            <a:gdLst>
              <a:gd name="T0" fmla="*/ 1511300 w 952"/>
              <a:gd name="T1" fmla="*/ 0 h 1224"/>
              <a:gd name="T2" fmla="*/ 215900 w 952"/>
              <a:gd name="T3" fmla="*/ 304800 h 1224"/>
              <a:gd name="T4" fmla="*/ 215900 w 952"/>
              <a:gd name="T5" fmla="*/ 1676400 h 1224"/>
              <a:gd name="T6" fmla="*/ 1206500 w 952"/>
              <a:gd name="T7" fmla="*/ 1905000 h 1224"/>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52" h="1224">
                <a:moveTo>
                  <a:pt x="952" y="0"/>
                </a:moveTo>
                <a:cubicBezTo>
                  <a:pt x="612" y="8"/>
                  <a:pt x="272" y="16"/>
                  <a:pt x="136" y="192"/>
                </a:cubicBezTo>
                <a:cubicBezTo>
                  <a:pt x="0" y="368"/>
                  <a:pt x="32" y="888"/>
                  <a:pt x="136" y="1056"/>
                </a:cubicBezTo>
                <a:cubicBezTo>
                  <a:pt x="240" y="1224"/>
                  <a:pt x="500" y="1212"/>
                  <a:pt x="760" y="1200"/>
                </a:cubicBez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5" name="Freeform 6"/>
          <p:cNvSpPr>
            <a:spLocks/>
          </p:cNvSpPr>
          <p:nvPr/>
        </p:nvSpPr>
        <p:spPr bwMode="auto">
          <a:xfrm>
            <a:off x="3124200" y="3429000"/>
            <a:ext cx="1181100" cy="1143000"/>
          </a:xfrm>
          <a:custGeom>
            <a:avLst/>
            <a:gdLst>
              <a:gd name="T0" fmla="*/ 381000 w 744"/>
              <a:gd name="T1" fmla="*/ 0 h 720"/>
              <a:gd name="T2" fmla="*/ 838200 w 744"/>
              <a:gd name="T3" fmla="*/ 152400 h 720"/>
              <a:gd name="T4" fmla="*/ 1143000 w 744"/>
              <a:gd name="T5" fmla="*/ 381000 h 720"/>
              <a:gd name="T6" fmla="*/ 1066800 w 744"/>
              <a:gd name="T7" fmla="*/ 762000 h 720"/>
              <a:gd name="T8" fmla="*/ 838200 w 744"/>
              <a:gd name="T9" fmla="*/ 914400 h 720"/>
              <a:gd name="T10" fmla="*/ 0 w 744"/>
              <a:gd name="T11" fmla="*/ 1143000 h 72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44" h="720">
                <a:moveTo>
                  <a:pt x="240" y="0"/>
                </a:moveTo>
                <a:cubicBezTo>
                  <a:pt x="344" y="28"/>
                  <a:pt x="448" y="56"/>
                  <a:pt x="528" y="96"/>
                </a:cubicBezTo>
                <a:cubicBezTo>
                  <a:pt x="608" y="136"/>
                  <a:pt x="696" y="176"/>
                  <a:pt x="720" y="240"/>
                </a:cubicBezTo>
                <a:cubicBezTo>
                  <a:pt x="744" y="304"/>
                  <a:pt x="704" y="424"/>
                  <a:pt x="672" y="480"/>
                </a:cubicBezTo>
                <a:cubicBezTo>
                  <a:pt x="640" y="536"/>
                  <a:pt x="640" y="536"/>
                  <a:pt x="528" y="576"/>
                </a:cubicBezTo>
                <a:cubicBezTo>
                  <a:pt x="416" y="616"/>
                  <a:pt x="208" y="668"/>
                  <a:pt x="0" y="720"/>
                </a:cubicBez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6" name="Freeform 7"/>
          <p:cNvSpPr>
            <a:spLocks/>
          </p:cNvSpPr>
          <p:nvPr/>
        </p:nvSpPr>
        <p:spPr bwMode="auto">
          <a:xfrm>
            <a:off x="3124200" y="2895600"/>
            <a:ext cx="1816100" cy="2362200"/>
          </a:xfrm>
          <a:custGeom>
            <a:avLst/>
            <a:gdLst>
              <a:gd name="T0" fmla="*/ 0 w 1144"/>
              <a:gd name="T1" fmla="*/ 228600 h 1488"/>
              <a:gd name="T2" fmla="*/ 457200 w 1144"/>
              <a:gd name="T3" fmla="*/ 76200 h 1488"/>
              <a:gd name="T4" fmla="*/ 762000 w 1144"/>
              <a:gd name="T5" fmla="*/ 76200 h 1488"/>
              <a:gd name="T6" fmla="*/ 1066800 w 1144"/>
              <a:gd name="T7" fmla="*/ 76200 h 1488"/>
              <a:gd name="T8" fmla="*/ 1600200 w 1144"/>
              <a:gd name="T9" fmla="*/ 533400 h 1488"/>
              <a:gd name="T10" fmla="*/ 1752600 w 1144"/>
              <a:gd name="T11" fmla="*/ 1371600 h 1488"/>
              <a:gd name="T12" fmla="*/ 1219200 w 1144"/>
              <a:gd name="T13" fmla="*/ 1981200 h 1488"/>
              <a:gd name="T14" fmla="*/ 838200 w 1144"/>
              <a:gd name="T15" fmla="*/ 2209800 h 1488"/>
              <a:gd name="T16" fmla="*/ 0 w 1144"/>
              <a:gd name="T17" fmla="*/ 2362200 h 148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44" h="1488">
                <a:moveTo>
                  <a:pt x="0" y="144"/>
                </a:moveTo>
                <a:cubicBezTo>
                  <a:pt x="104" y="104"/>
                  <a:pt x="208" y="64"/>
                  <a:pt x="288" y="48"/>
                </a:cubicBezTo>
                <a:cubicBezTo>
                  <a:pt x="368" y="32"/>
                  <a:pt x="416" y="48"/>
                  <a:pt x="480" y="48"/>
                </a:cubicBezTo>
                <a:cubicBezTo>
                  <a:pt x="544" y="48"/>
                  <a:pt x="584" y="0"/>
                  <a:pt x="672" y="48"/>
                </a:cubicBezTo>
                <a:cubicBezTo>
                  <a:pt x="760" y="96"/>
                  <a:pt x="936" y="200"/>
                  <a:pt x="1008" y="336"/>
                </a:cubicBezTo>
                <a:cubicBezTo>
                  <a:pt x="1080" y="472"/>
                  <a:pt x="1144" y="712"/>
                  <a:pt x="1104" y="864"/>
                </a:cubicBezTo>
                <a:cubicBezTo>
                  <a:pt x="1064" y="1016"/>
                  <a:pt x="864" y="1160"/>
                  <a:pt x="768" y="1248"/>
                </a:cubicBezTo>
                <a:cubicBezTo>
                  <a:pt x="672" y="1336"/>
                  <a:pt x="656" y="1352"/>
                  <a:pt x="528" y="1392"/>
                </a:cubicBezTo>
                <a:cubicBezTo>
                  <a:pt x="400" y="1432"/>
                  <a:pt x="200" y="1460"/>
                  <a:pt x="0" y="1488"/>
                </a:cubicBez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7417" name="Text Box 8"/>
          <p:cNvSpPr txBox="1">
            <a:spLocks noChangeArrowheads="1"/>
          </p:cNvSpPr>
          <p:nvPr/>
        </p:nvSpPr>
        <p:spPr bwMode="auto">
          <a:xfrm>
            <a:off x="6080125" y="2438400"/>
            <a:ext cx="2682875"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Name dependencies force execution stalls to avoid potential WAW or WAR problems</a:t>
            </a:r>
          </a:p>
          <a:p>
            <a:pPr eaLnBrk="1" hangingPunct="1"/>
            <a:endParaRPr lang="en-US"/>
          </a:p>
          <a:p>
            <a:pPr eaLnBrk="1" hangingPunct="1"/>
            <a:r>
              <a:rPr lang="en-US"/>
              <a:t>Eliminated by renaming the registers as in earlier example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2422AFF-0F49-4C04-8C00-77AF6AC62C11}" type="slidenum">
              <a:rPr lang="en-US" sz="1400"/>
              <a:pPr eaLnBrk="1" hangingPunct="1"/>
              <a:t>17</a:t>
            </a:fld>
            <a:endParaRPr lang="en-US" sz="1400"/>
          </a:p>
        </p:txBody>
      </p:sp>
      <p:sp>
        <p:nvSpPr>
          <p:cNvPr id="18435" name="Rectangle 2"/>
          <p:cNvSpPr>
            <a:spLocks noGrp="1" noChangeArrowheads="1"/>
          </p:cNvSpPr>
          <p:nvPr>
            <p:ph type="title"/>
          </p:nvPr>
        </p:nvSpPr>
        <p:spPr/>
        <p:txBody>
          <a:bodyPr/>
          <a:lstStyle/>
          <a:p>
            <a:pPr eaLnBrk="1" hangingPunct="1"/>
            <a:r>
              <a:rPr lang="en-US" smtClean="0"/>
              <a:t>Control Dependences</a:t>
            </a:r>
          </a:p>
        </p:txBody>
      </p:sp>
      <p:sp>
        <p:nvSpPr>
          <p:cNvPr id="18436" name="Rectangle 3"/>
          <p:cNvSpPr>
            <a:spLocks noGrp="1" noChangeArrowheads="1"/>
          </p:cNvSpPr>
          <p:nvPr>
            <p:ph type="body" idx="1"/>
          </p:nvPr>
        </p:nvSpPr>
        <p:spPr/>
        <p:txBody>
          <a:bodyPr/>
          <a:lstStyle/>
          <a:p>
            <a:pPr eaLnBrk="1" hangingPunct="1"/>
            <a:r>
              <a:rPr lang="en-US" sz="2800" smtClean="0"/>
              <a:t>Occurs when</a:t>
            </a:r>
          </a:p>
          <a:p>
            <a:pPr lvl="1" eaLnBrk="1" hangingPunct="1"/>
            <a:r>
              <a:rPr lang="en-US" sz="2400" smtClean="0"/>
              <a:t>Conditional branch exists and we have instructions after the branch that may or may not be executed</a:t>
            </a:r>
          </a:p>
          <a:p>
            <a:pPr eaLnBrk="1" hangingPunct="1"/>
            <a:r>
              <a:rPr lang="en-US" sz="2800" smtClean="0"/>
              <a:t>Constraints to maintain dependencies</a:t>
            </a:r>
          </a:p>
          <a:p>
            <a:pPr lvl="1" eaLnBrk="1" hangingPunct="1"/>
            <a:r>
              <a:rPr lang="en-US" sz="2400" smtClean="0"/>
              <a:t>instructions controlled by the branch cannot be moved before the branch (e.g. put part of a “then” before the “if”)</a:t>
            </a:r>
          </a:p>
          <a:p>
            <a:pPr lvl="1" eaLnBrk="1" hangingPunct="1"/>
            <a:r>
              <a:rPr lang="en-US" sz="2400" smtClean="0"/>
              <a:t>an instruction not controlled by the branch cannot be moved after the branch (e.g. put a statement before the “if” and put it into the “then”)</a:t>
            </a:r>
          </a:p>
          <a:p>
            <a:pPr eaLnBrk="1" hangingPunct="1"/>
            <a:r>
              <a:rPr lang="en-US" sz="2800" smtClean="0"/>
              <a:t>Once in a while we can violate these constraints and get away with it…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B53DC9D-BE01-4C77-AB99-BEB2C577195B}" type="slidenum">
              <a:rPr lang="en-US" sz="1400"/>
              <a:pPr eaLnBrk="1" hangingPunct="1"/>
              <a:t>18</a:t>
            </a:fld>
            <a:endParaRPr lang="en-US" sz="1400"/>
          </a:p>
        </p:txBody>
      </p:sp>
      <p:sp>
        <p:nvSpPr>
          <p:cNvPr id="19459" name="Rectangle 2"/>
          <p:cNvSpPr>
            <a:spLocks noGrp="1" noChangeArrowheads="1"/>
          </p:cNvSpPr>
          <p:nvPr>
            <p:ph type="title"/>
          </p:nvPr>
        </p:nvSpPr>
        <p:spPr/>
        <p:txBody>
          <a:bodyPr/>
          <a:lstStyle/>
          <a:p>
            <a:pPr eaLnBrk="1" hangingPunct="1"/>
            <a:r>
              <a:rPr lang="en-US" smtClean="0"/>
              <a:t>Preserving Control Dependence</a:t>
            </a:r>
          </a:p>
        </p:txBody>
      </p:sp>
      <p:sp>
        <p:nvSpPr>
          <p:cNvPr id="19460" name="Rectangle 3"/>
          <p:cNvSpPr>
            <a:spLocks noGrp="1" noChangeArrowheads="1"/>
          </p:cNvSpPr>
          <p:nvPr>
            <p:ph type="body" idx="1"/>
          </p:nvPr>
        </p:nvSpPr>
        <p:spPr/>
        <p:txBody>
          <a:bodyPr/>
          <a:lstStyle/>
          <a:p>
            <a:pPr eaLnBrk="1" hangingPunct="1">
              <a:lnSpc>
                <a:spcPct val="90000"/>
              </a:lnSpc>
            </a:pPr>
            <a:r>
              <a:rPr lang="en-US" smtClean="0"/>
              <a:t>Should preserve the </a:t>
            </a:r>
            <a:r>
              <a:rPr lang="en-US" i="1" smtClean="0"/>
              <a:t>exception behavior</a:t>
            </a:r>
          </a:p>
          <a:p>
            <a:pPr lvl="1" eaLnBrk="1" hangingPunct="1">
              <a:lnSpc>
                <a:spcPct val="90000"/>
              </a:lnSpc>
            </a:pPr>
            <a:r>
              <a:rPr lang="en-US" smtClean="0"/>
              <a:t>Assume no delay branches</a:t>
            </a:r>
          </a:p>
          <a:p>
            <a:pPr lvl="1" eaLnBrk="1" hangingPunct="1">
              <a:lnSpc>
                <a:spcPct val="90000"/>
              </a:lnSpc>
            </a:pPr>
            <a:r>
              <a:rPr lang="en-US" smtClean="0"/>
              <a:t>No data dependence in the following:</a:t>
            </a:r>
          </a:p>
          <a:p>
            <a:pPr lvl="2" eaLnBrk="1" hangingPunct="1">
              <a:lnSpc>
                <a:spcPct val="90000"/>
              </a:lnSpc>
            </a:pPr>
            <a:r>
              <a:rPr lang="en-US" smtClean="0"/>
              <a:t>BEQZ  R2, SomeLabel</a:t>
            </a:r>
          </a:p>
          <a:p>
            <a:pPr lvl="2" eaLnBrk="1" hangingPunct="1">
              <a:lnSpc>
                <a:spcPct val="90000"/>
              </a:lnSpc>
            </a:pPr>
            <a:r>
              <a:rPr lang="en-US" smtClean="0"/>
              <a:t>LW	   R1,0(R2)</a:t>
            </a:r>
          </a:p>
          <a:p>
            <a:pPr lvl="1" eaLnBrk="1" hangingPunct="1">
              <a:lnSpc>
                <a:spcPct val="90000"/>
              </a:lnSpc>
            </a:pPr>
            <a:r>
              <a:rPr lang="en-US" smtClean="0"/>
              <a:t>Safe to move this to the following?</a:t>
            </a:r>
          </a:p>
          <a:p>
            <a:pPr lvl="2" eaLnBrk="1" hangingPunct="1">
              <a:lnSpc>
                <a:spcPct val="90000"/>
              </a:lnSpc>
            </a:pPr>
            <a:r>
              <a:rPr lang="en-US" smtClean="0"/>
              <a:t>LW	   R1,0(R2)</a:t>
            </a:r>
          </a:p>
          <a:p>
            <a:pPr lvl="2" eaLnBrk="1" hangingPunct="1">
              <a:lnSpc>
                <a:spcPct val="90000"/>
              </a:lnSpc>
            </a:pPr>
            <a:r>
              <a:rPr lang="en-US" smtClean="0"/>
              <a:t>BEQZ  R2, SomeLabel</a:t>
            </a:r>
          </a:p>
          <a:p>
            <a:pPr lvl="1" eaLnBrk="1" hangingPunct="1">
              <a:lnSpc>
                <a:spcPct val="90000"/>
              </a:lnSpc>
            </a:pPr>
            <a:r>
              <a:rPr lang="en-US" smtClean="0"/>
              <a:t>If we ignore the control dependence, if the load instruction generates an exception (e.g. memory protection fault) we get a different behavior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84AD160-3FDC-4451-B18F-335407ADC5A3}" type="slidenum">
              <a:rPr lang="en-US" sz="1400"/>
              <a:pPr eaLnBrk="1" hangingPunct="1"/>
              <a:t>19</a:t>
            </a:fld>
            <a:endParaRPr lang="en-US" sz="1400"/>
          </a:p>
        </p:txBody>
      </p:sp>
      <p:sp>
        <p:nvSpPr>
          <p:cNvPr id="20483" name="Rectangle 2"/>
          <p:cNvSpPr>
            <a:spLocks noGrp="1" noChangeArrowheads="1"/>
          </p:cNvSpPr>
          <p:nvPr>
            <p:ph type="title"/>
          </p:nvPr>
        </p:nvSpPr>
        <p:spPr/>
        <p:txBody>
          <a:bodyPr/>
          <a:lstStyle/>
          <a:p>
            <a:pPr eaLnBrk="1" hangingPunct="1"/>
            <a:r>
              <a:rPr lang="en-US" smtClean="0"/>
              <a:t>Preserving Control Dependence</a:t>
            </a:r>
          </a:p>
        </p:txBody>
      </p:sp>
      <p:sp>
        <p:nvSpPr>
          <p:cNvPr id="20484" name="Rectangle 3"/>
          <p:cNvSpPr>
            <a:spLocks noGrp="1" noChangeArrowheads="1"/>
          </p:cNvSpPr>
          <p:nvPr>
            <p:ph type="body" idx="1"/>
          </p:nvPr>
        </p:nvSpPr>
        <p:spPr/>
        <p:txBody>
          <a:bodyPr/>
          <a:lstStyle/>
          <a:p>
            <a:pPr eaLnBrk="1" hangingPunct="1"/>
            <a:r>
              <a:rPr lang="en-US" smtClean="0"/>
              <a:t>Should preserve the </a:t>
            </a:r>
            <a:r>
              <a:rPr lang="en-US" i="1" smtClean="0"/>
              <a:t>data flow</a:t>
            </a:r>
          </a:p>
          <a:p>
            <a:pPr lvl="1" eaLnBrk="1" hangingPunct="1"/>
            <a:r>
              <a:rPr lang="en-US" smtClean="0"/>
              <a:t>Assume no delay branches</a:t>
            </a:r>
          </a:p>
          <a:p>
            <a:pPr lvl="2" eaLnBrk="1" hangingPunct="1"/>
            <a:r>
              <a:rPr lang="en-US" smtClean="0"/>
              <a:t>     ADD   R1, R2, R3</a:t>
            </a:r>
          </a:p>
          <a:p>
            <a:pPr lvl="2" eaLnBrk="1" hangingPunct="1"/>
            <a:r>
              <a:rPr lang="en-US" smtClean="0"/>
              <a:t>     BEQZ  R4, L</a:t>
            </a:r>
          </a:p>
          <a:p>
            <a:pPr lvl="2" eaLnBrk="1" hangingPunct="1"/>
            <a:r>
              <a:rPr lang="en-US" smtClean="0"/>
              <a:t>     SUB     R1, R5, R6</a:t>
            </a:r>
          </a:p>
          <a:p>
            <a:pPr lvl="2" eaLnBrk="1" hangingPunct="1"/>
            <a:r>
              <a:rPr lang="en-US" smtClean="0"/>
              <a:t>L:  OR       R7, R1, R8</a:t>
            </a:r>
          </a:p>
          <a:p>
            <a:pPr lvl="1" eaLnBrk="1" hangingPunct="1"/>
            <a:r>
              <a:rPr lang="en-US" smtClean="0"/>
              <a:t>R1 in the OR depends on if we took the branch or not</a:t>
            </a:r>
          </a:p>
          <a:p>
            <a:pPr lvl="1" eaLnBrk="1" hangingPunct="1"/>
            <a:r>
              <a:rPr lang="en-US" smtClean="0"/>
              <a:t>OR is also data dependent on the ADD, SUB</a:t>
            </a:r>
          </a:p>
          <a:p>
            <a:pPr lvl="1" eaLnBrk="1" hangingPunct="1"/>
            <a:r>
              <a:rPr lang="en-US" smtClean="0"/>
              <a:t>Must preserve the control dependence of the SUB on the branch to prevent an illegal change to the data flow</a:t>
            </a:r>
          </a:p>
          <a:p>
            <a:pPr eaLnBrk="1" hangingPunct="1"/>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852DE50-FD16-4A6A-9650-0709F9927C45}" type="slidenum">
              <a:rPr lang="en-US" sz="1400"/>
              <a:pPr eaLnBrk="1" hangingPunct="1"/>
              <a:t>2</a:t>
            </a:fld>
            <a:endParaRPr lang="en-US" sz="1400"/>
          </a:p>
        </p:txBody>
      </p:sp>
      <p:sp>
        <p:nvSpPr>
          <p:cNvPr id="3075" name="Rectangle 2"/>
          <p:cNvSpPr>
            <a:spLocks noGrp="1" noChangeArrowheads="1"/>
          </p:cNvSpPr>
          <p:nvPr>
            <p:ph type="title"/>
          </p:nvPr>
        </p:nvSpPr>
        <p:spPr/>
        <p:txBody>
          <a:bodyPr/>
          <a:lstStyle/>
          <a:p>
            <a:pPr eaLnBrk="1" hangingPunct="1"/>
            <a:r>
              <a:rPr lang="en-US" smtClean="0"/>
              <a:t>Instruction Level Parallelism (ILP)</a:t>
            </a:r>
          </a:p>
        </p:txBody>
      </p:sp>
      <p:sp>
        <p:nvSpPr>
          <p:cNvPr id="3076" name="Rectangle 3"/>
          <p:cNvSpPr>
            <a:spLocks noGrp="1" noChangeArrowheads="1"/>
          </p:cNvSpPr>
          <p:nvPr>
            <p:ph type="body" idx="1"/>
          </p:nvPr>
        </p:nvSpPr>
        <p:spPr/>
        <p:txBody>
          <a:bodyPr/>
          <a:lstStyle/>
          <a:p>
            <a:pPr eaLnBrk="1" hangingPunct="1"/>
            <a:r>
              <a:rPr lang="en-US" sz="2800" smtClean="0"/>
              <a:t>Pipelining </a:t>
            </a:r>
          </a:p>
          <a:p>
            <a:pPr lvl="1" eaLnBrk="1" hangingPunct="1"/>
            <a:r>
              <a:rPr lang="en-US" sz="2400" smtClean="0"/>
              <a:t>Limited form of ILP</a:t>
            </a:r>
          </a:p>
          <a:p>
            <a:pPr lvl="1" eaLnBrk="1" hangingPunct="1"/>
            <a:r>
              <a:rPr lang="en-US" sz="2400" smtClean="0"/>
              <a:t>Overlapping instructions, these instructions can be evaluated in parallel (to some degree)</a:t>
            </a:r>
          </a:p>
          <a:p>
            <a:pPr lvl="1" eaLnBrk="1" hangingPunct="1"/>
            <a:r>
              <a:rPr lang="en-US" sz="2400" smtClean="0"/>
              <a:t>Pipeline CPI = Idea pipeline CPI + Structural Stalls + RAW stalls + WAR stalls + WAW stalls + Control Stalls</a:t>
            </a:r>
          </a:p>
          <a:p>
            <a:pPr eaLnBrk="1" hangingPunct="1"/>
            <a:r>
              <a:rPr lang="en-US" sz="2800" smtClean="0"/>
              <a:t>Focus now on the Control Stalls!</a:t>
            </a:r>
          </a:p>
          <a:p>
            <a:pPr lvl="1" eaLnBrk="1" hangingPunct="1"/>
            <a:r>
              <a:rPr lang="en-US" sz="2400" smtClean="0"/>
              <a:t>Methods to reduce the control stalls</a:t>
            </a:r>
          </a:p>
          <a:p>
            <a:pPr lvl="1" eaLnBrk="1" hangingPunct="1"/>
            <a:r>
              <a:rPr lang="en-US" sz="2400" smtClean="0"/>
              <a:t>Will use both hardware and software (i.e. compiler) methods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A5DA02F-240F-440A-8750-C2568E6DBF21}" type="slidenum">
              <a:rPr lang="en-US" sz="1400"/>
              <a:pPr eaLnBrk="1" hangingPunct="1"/>
              <a:t>20</a:t>
            </a:fld>
            <a:endParaRPr lang="en-US" sz="1400"/>
          </a:p>
        </p:txBody>
      </p:sp>
      <p:sp>
        <p:nvSpPr>
          <p:cNvPr id="21507" name="Rectangle 2"/>
          <p:cNvSpPr>
            <a:spLocks noGrp="1" noChangeArrowheads="1"/>
          </p:cNvSpPr>
          <p:nvPr>
            <p:ph type="title"/>
          </p:nvPr>
        </p:nvSpPr>
        <p:spPr/>
        <p:txBody>
          <a:bodyPr/>
          <a:lstStyle/>
          <a:p>
            <a:pPr eaLnBrk="1" hangingPunct="1"/>
            <a:r>
              <a:rPr lang="en-US" smtClean="0"/>
              <a:t>Some Examples</a:t>
            </a:r>
          </a:p>
        </p:txBody>
      </p:sp>
      <p:sp>
        <p:nvSpPr>
          <p:cNvPr id="21508" name="Text Box 4"/>
          <p:cNvSpPr txBox="1">
            <a:spLocks noChangeArrowheads="1"/>
          </p:cNvSpPr>
          <p:nvPr/>
        </p:nvSpPr>
        <p:spPr bwMode="auto">
          <a:xfrm>
            <a:off x="441325" y="1352550"/>
            <a:ext cx="54387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b="1">
                <a:latin typeface="Courier New" pitchFamily="49" charset="0"/>
              </a:rPr>
              <a:t>for (i=1; i&lt;=100; i++) {</a:t>
            </a:r>
          </a:p>
          <a:p>
            <a:pPr eaLnBrk="1" hangingPunct="1"/>
            <a:r>
              <a:rPr lang="en-US" sz="1800" b="1">
                <a:latin typeface="Courier New" pitchFamily="49" charset="0"/>
              </a:rPr>
              <a:t>	A[i+1]=A[i]+C[i];		// S1</a:t>
            </a:r>
          </a:p>
          <a:p>
            <a:pPr eaLnBrk="1" hangingPunct="1"/>
            <a:r>
              <a:rPr lang="en-US" sz="1800" b="1">
                <a:latin typeface="Courier New" pitchFamily="49" charset="0"/>
              </a:rPr>
              <a:t>	B[i+1]=B[i]+A[i+1];		// S2</a:t>
            </a:r>
          </a:p>
          <a:p>
            <a:pPr eaLnBrk="1" hangingPunct="1"/>
            <a:r>
              <a:rPr lang="en-US" sz="1800" b="1">
                <a:latin typeface="Courier New" pitchFamily="49" charset="0"/>
              </a:rPr>
              <a:t>}</a:t>
            </a:r>
          </a:p>
        </p:txBody>
      </p:sp>
      <p:sp>
        <p:nvSpPr>
          <p:cNvPr id="21509" name="Text Box 5"/>
          <p:cNvSpPr txBox="1">
            <a:spLocks noChangeArrowheads="1"/>
          </p:cNvSpPr>
          <p:nvPr/>
        </p:nvSpPr>
        <p:spPr bwMode="auto">
          <a:xfrm>
            <a:off x="685800" y="2590800"/>
            <a:ext cx="7788275" cy="4108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Observations of dependencies:</a:t>
            </a:r>
          </a:p>
          <a:p>
            <a:pPr eaLnBrk="1" hangingPunct="1"/>
            <a:r>
              <a:rPr lang="en-US"/>
              <a:t>   S1 uses S1 value produced in an earlier iteration</a:t>
            </a:r>
          </a:p>
          <a:p>
            <a:pPr eaLnBrk="1" hangingPunct="1"/>
            <a:r>
              <a:rPr lang="en-US"/>
              <a:t>   S2 uses S2 value produced in an earlier iteration</a:t>
            </a:r>
          </a:p>
          <a:p>
            <a:pPr eaLnBrk="1" hangingPunct="1"/>
            <a:r>
              <a:rPr lang="en-US"/>
              <a:t>   S2 uses an S1 value produced in the same iteration</a:t>
            </a:r>
          </a:p>
          <a:p>
            <a:pPr eaLnBrk="1" hangingPunct="1"/>
            <a:endParaRPr lang="en-US"/>
          </a:p>
          <a:p>
            <a:pPr eaLnBrk="1" hangingPunct="1"/>
            <a:r>
              <a:rPr lang="en-US"/>
              <a:t>Implications:</a:t>
            </a:r>
          </a:p>
          <a:p>
            <a:pPr eaLnBrk="1" hangingPunct="1"/>
            <a:r>
              <a:rPr lang="en-US"/>
              <a:t>    Values dependent on the earlier iteration are called</a:t>
            </a:r>
          </a:p>
          <a:p>
            <a:pPr eaLnBrk="1" hangingPunct="1"/>
            <a:r>
              <a:rPr lang="en-US"/>
              <a:t>     loop carried dependent; order must be preserved</a:t>
            </a:r>
          </a:p>
          <a:p>
            <a:pPr eaLnBrk="1" hangingPunct="1"/>
            <a:r>
              <a:rPr lang="en-US"/>
              <a:t> </a:t>
            </a:r>
          </a:p>
          <a:p>
            <a:pPr eaLnBrk="1" hangingPunct="1"/>
            <a:r>
              <a:rPr lang="en-US"/>
              <a:t>     non- loop carried dependences we can try and execute in</a:t>
            </a:r>
          </a:p>
          <a:p>
            <a:pPr eaLnBrk="1" hangingPunct="1"/>
            <a:r>
              <a:rPr lang="en-US"/>
              <a:t>     parallel (but not in this case, due to other dependency)</a:t>
            </a:r>
          </a:p>
        </p:txBody>
      </p:sp>
      <p:sp>
        <p:nvSpPr>
          <p:cNvPr id="21510" name="Text Box 6"/>
          <p:cNvSpPr txBox="1">
            <a:spLocks noChangeArrowheads="1"/>
          </p:cNvSpPr>
          <p:nvPr/>
        </p:nvSpPr>
        <p:spPr bwMode="auto">
          <a:xfrm>
            <a:off x="6172200" y="1066800"/>
            <a:ext cx="24542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p>
        </p:txBody>
      </p:sp>
      <p:sp>
        <p:nvSpPr>
          <p:cNvPr id="21511" name="Text Box 7"/>
          <p:cNvSpPr txBox="1">
            <a:spLocks noChangeArrowheads="1"/>
          </p:cNvSpPr>
          <p:nvPr/>
        </p:nvSpPr>
        <p:spPr bwMode="auto">
          <a:xfrm>
            <a:off x="6400800" y="1676400"/>
            <a:ext cx="2606675" cy="1200150"/>
          </a:xfrm>
          <a:prstGeom prst="rect">
            <a:avLst/>
          </a:prstGeom>
          <a:solidFill>
            <a:srgbClr val="00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Can usually find dependences via source code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BEEF91C-748B-4CE8-BBA6-DEB264E8B719}" type="slidenum">
              <a:rPr lang="en-US" sz="1400"/>
              <a:pPr eaLnBrk="1" hangingPunct="1"/>
              <a:t>21</a:t>
            </a:fld>
            <a:endParaRPr lang="en-US" sz="1400"/>
          </a:p>
        </p:txBody>
      </p:sp>
      <p:sp>
        <p:nvSpPr>
          <p:cNvPr id="22531" name="Rectangle 2"/>
          <p:cNvSpPr>
            <a:spLocks noGrp="1" noChangeArrowheads="1"/>
          </p:cNvSpPr>
          <p:nvPr>
            <p:ph type="title"/>
          </p:nvPr>
        </p:nvSpPr>
        <p:spPr/>
        <p:txBody>
          <a:bodyPr/>
          <a:lstStyle/>
          <a:p>
            <a:pPr eaLnBrk="1" hangingPunct="1"/>
            <a:r>
              <a:rPr lang="en-US" smtClean="0"/>
              <a:t>One More Example</a:t>
            </a:r>
          </a:p>
        </p:txBody>
      </p:sp>
      <p:sp>
        <p:nvSpPr>
          <p:cNvPr id="22532" name="Text Box 3"/>
          <p:cNvSpPr txBox="1">
            <a:spLocks noChangeArrowheads="1"/>
          </p:cNvSpPr>
          <p:nvPr/>
        </p:nvSpPr>
        <p:spPr bwMode="auto">
          <a:xfrm>
            <a:off x="441325" y="1143000"/>
            <a:ext cx="5438775"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b="1">
                <a:latin typeface="Courier New" pitchFamily="49" charset="0"/>
              </a:rPr>
              <a:t>for (i=1; i&lt;=100; i++) {</a:t>
            </a:r>
          </a:p>
          <a:p>
            <a:pPr eaLnBrk="1" hangingPunct="1"/>
            <a:r>
              <a:rPr lang="en-US" sz="1800" b="1">
                <a:latin typeface="Courier New" pitchFamily="49" charset="0"/>
              </a:rPr>
              <a:t>	A[i]=A[i]+B[i];		// S1</a:t>
            </a:r>
          </a:p>
          <a:p>
            <a:pPr eaLnBrk="1" hangingPunct="1"/>
            <a:r>
              <a:rPr lang="en-US" sz="1800" b="1">
                <a:latin typeface="Courier New" pitchFamily="49" charset="0"/>
              </a:rPr>
              <a:t>	B[i+1]=C[i]+D[i];		// S2</a:t>
            </a:r>
          </a:p>
          <a:p>
            <a:pPr eaLnBrk="1" hangingPunct="1"/>
            <a:r>
              <a:rPr lang="en-US" sz="1800" b="1">
                <a:latin typeface="Courier New" pitchFamily="49" charset="0"/>
              </a:rPr>
              <a:t>}</a:t>
            </a:r>
          </a:p>
        </p:txBody>
      </p:sp>
      <p:sp>
        <p:nvSpPr>
          <p:cNvPr id="22533" name="Text Box 4"/>
          <p:cNvSpPr txBox="1">
            <a:spLocks noChangeArrowheads="1"/>
          </p:cNvSpPr>
          <p:nvPr/>
        </p:nvSpPr>
        <p:spPr bwMode="auto">
          <a:xfrm>
            <a:off x="381000" y="2362200"/>
            <a:ext cx="83820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S1 uses previous value of S2, but despite the loop-carried dependence this is not circular, since neither statement depends on itself</a:t>
            </a:r>
          </a:p>
          <a:p>
            <a:pPr eaLnBrk="1" hangingPunct="1"/>
            <a:endParaRPr lang="en-US"/>
          </a:p>
          <a:p>
            <a:pPr eaLnBrk="1" hangingPunct="1"/>
            <a:r>
              <a:rPr lang="en-US"/>
              <a:t>S2 doesn’t depend on S1</a:t>
            </a:r>
          </a:p>
          <a:p>
            <a:pPr eaLnBrk="1" hangingPunct="1"/>
            <a:r>
              <a:rPr lang="en-US"/>
              <a:t>   Implies S2 can be moved!</a:t>
            </a:r>
          </a:p>
        </p:txBody>
      </p:sp>
      <p:sp>
        <p:nvSpPr>
          <p:cNvPr id="22534" name="Text Box 5"/>
          <p:cNvSpPr txBox="1">
            <a:spLocks noChangeArrowheads="1"/>
          </p:cNvSpPr>
          <p:nvPr/>
        </p:nvSpPr>
        <p:spPr bwMode="auto">
          <a:xfrm>
            <a:off x="914400" y="4800600"/>
            <a:ext cx="3965575"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b="1">
                <a:latin typeface="Courier New" pitchFamily="49" charset="0"/>
              </a:rPr>
              <a:t>A[1]=A[1]+B[1]</a:t>
            </a:r>
          </a:p>
          <a:p>
            <a:pPr eaLnBrk="1" hangingPunct="1"/>
            <a:r>
              <a:rPr lang="en-US" sz="1800" b="1">
                <a:latin typeface="Courier New" pitchFamily="49" charset="0"/>
              </a:rPr>
              <a:t>for (i=1; i&lt;=99; i++) {</a:t>
            </a:r>
          </a:p>
          <a:p>
            <a:pPr eaLnBrk="1" hangingPunct="1"/>
            <a:r>
              <a:rPr lang="en-US" sz="1800" b="1">
                <a:latin typeface="Courier New" pitchFamily="49" charset="0"/>
              </a:rPr>
              <a:t>	B[i+1]=C[i]+D[i];</a:t>
            </a:r>
          </a:p>
          <a:p>
            <a:pPr eaLnBrk="1" hangingPunct="1"/>
            <a:r>
              <a:rPr lang="en-US" sz="1800" b="1">
                <a:latin typeface="Courier New" pitchFamily="49" charset="0"/>
              </a:rPr>
              <a:t>	A[i+1]=A[i+1]+B[i+1];</a:t>
            </a:r>
          </a:p>
          <a:p>
            <a:pPr eaLnBrk="1" hangingPunct="1"/>
            <a:r>
              <a:rPr lang="en-US" sz="1800" b="1">
                <a:latin typeface="Courier New" pitchFamily="49" charset="0"/>
              </a:rPr>
              <a:t>}</a:t>
            </a:r>
          </a:p>
          <a:p>
            <a:pPr eaLnBrk="1" hangingPunct="1"/>
            <a:r>
              <a:rPr lang="en-US" sz="1800" b="1">
                <a:latin typeface="Courier New" pitchFamily="49" charset="0"/>
              </a:rPr>
              <a:t>B[101]=C[100]+D[100]</a:t>
            </a:r>
          </a:p>
        </p:txBody>
      </p:sp>
      <p:sp>
        <p:nvSpPr>
          <p:cNvPr id="22535" name="Text Box 6"/>
          <p:cNvSpPr txBox="1">
            <a:spLocks noChangeArrowheads="1"/>
          </p:cNvSpPr>
          <p:nvPr/>
        </p:nvSpPr>
        <p:spPr bwMode="auto">
          <a:xfrm>
            <a:off x="5257800" y="3429000"/>
            <a:ext cx="3597275" cy="2678113"/>
          </a:xfrm>
          <a:prstGeom prst="rect">
            <a:avLst/>
          </a:prstGeom>
          <a:solidFill>
            <a:srgbClr val="0066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No more loop carried dependence so we can unroll the loop and expect good performance gains!</a:t>
            </a:r>
          </a:p>
          <a:p>
            <a:pPr eaLnBrk="1" hangingPunct="1"/>
            <a:r>
              <a:rPr lang="en-US">
                <a:solidFill>
                  <a:schemeClr val="bg1"/>
                </a:solidFill>
              </a:rPr>
              <a:t>A variety of these transformations possible, but tricky</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4D98F7D-9C45-4F5D-A0D1-7D60C7D07BC2}" type="slidenum">
              <a:rPr lang="en-US" sz="1400"/>
              <a:pPr eaLnBrk="1" hangingPunct="1"/>
              <a:t>22</a:t>
            </a:fld>
            <a:endParaRPr lang="en-US" sz="1400"/>
          </a:p>
        </p:txBody>
      </p:sp>
      <p:sp>
        <p:nvSpPr>
          <p:cNvPr id="23555" name="Rectangle 2"/>
          <p:cNvSpPr>
            <a:spLocks noGrp="1" noChangeArrowheads="1"/>
          </p:cNvSpPr>
          <p:nvPr>
            <p:ph type="ctrTitle"/>
          </p:nvPr>
        </p:nvSpPr>
        <p:spPr>
          <a:xfrm>
            <a:off x="685800" y="2286000"/>
            <a:ext cx="7772400" cy="1143000"/>
          </a:xfrm>
        </p:spPr>
        <p:txBody>
          <a:bodyPr/>
          <a:lstStyle/>
          <a:p>
            <a:pPr eaLnBrk="1" hangingPunct="1"/>
            <a:r>
              <a:rPr lang="en-US" smtClean="0"/>
              <a:t>Instruction-Level Parallelism</a:t>
            </a:r>
            <a:br>
              <a:rPr lang="en-US" smtClean="0"/>
            </a:br>
            <a:r>
              <a:rPr lang="en-US" smtClean="0"/>
              <a:t>Dynamic Branch Prediction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EF7EB5C-F300-430F-A32B-E37E631A74DF}" type="slidenum">
              <a:rPr lang="en-US" sz="1400"/>
              <a:pPr eaLnBrk="1" hangingPunct="1"/>
              <a:t>23</a:t>
            </a:fld>
            <a:endParaRPr lang="en-US" sz="1400"/>
          </a:p>
        </p:txBody>
      </p:sp>
      <p:sp>
        <p:nvSpPr>
          <p:cNvPr id="24579" name="Rectangle 2"/>
          <p:cNvSpPr>
            <a:spLocks noGrp="1" noChangeArrowheads="1"/>
          </p:cNvSpPr>
          <p:nvPr>
            <p:ph type="title"/>
          </p:nvPr>
        </p:nvSpPr>
        <p:spPr/>
        <p:txBody>
          <a:bodyPr/>
          <a:lstStyle/>
          <a:p>
            <a:pPr eaLnBrk="1" hangingPunct="1"/>
            <a:r>
              <a:rPr lang="en-US" smtClean="0"/>
              <a:t>Reducing Branch Penalties</a:t>
            </a:r>
          </a:p>
        </p:txBody>
      </p:sp>
      <p:sp>
        <p:nvSpPr>
          <p:cNvPr id="24580" name="Rectangle 3"/>
          <p:cNvSpPr>
            <a:spLocks noGrp="1" noChangeArrowheads="1"/>
          </p:cNvSpPr>
          <p:nvPr>
            <p:ph type="body" idx="1"/>
          </p:nvPr>
        </p:nvSpPr>
        <p:spPr/>
        <p:txBody>
          <a:bodyPr/>
          <a:lstStyle/>
          <a:p>
            <a:pPr eaLnBrk="1" hangingPunct="1">
              <a:lnSpc>
                <a:spcPct val="90000"/>
              </a:lnSpc>
            </a:pPr>
            <a:r>
              <a:rPr lang="en-US" sz="2800" smtClean="0"/>
              <a:t>Previously discussed – static schemes</a:t>
            </a:r>
          </a:p>
          <a:p>
            <a:pPr lvl="1" eaLnBrk="1" hangingPunct="1">
              <a:lnSpc>
                <a:spcPct val="90000"/>
              </a:lnSpc>
            </a:pPr>
            <a:r>
              <a:rPr lang="en-US" sz="2400" smtClean="0"/>
              <a:t>Move branch calculation earlier in pipeline</a:t>
            </a:r>
          </a:p>
          <a:p>
            <a:pPr lvl="1" eaLnBrk="1" hangingPunct="1">
              <a:lnSpc>
                <a:spcPct val="90000"/>
              </a:lnSpc>
            </a:pPr>
            <a:r>
              <a:rPr lang="en-US" sz="2400" smtClean="0"/>
              <a:t>Static branch prediction</a:t>
            </a:r>
          </a:p>
          <a:p>
            <a:pPr lvl="2" eaLnBrk="1" hangingPunct="1">
              <a:lnSpc>
                <a:spcPct val="90000"/>
              </a:lnSpc>
            </a:pPr>
            <a:r>
              <a:rPr lang="en-US" sz="2000" smtClean="0"/>
              <a:t>Always taken, not taken</a:t>
            </a:r>
          </a:p>
          <a:p>
            <a:pPr lvl="1" eaLnBrk="1" hangingPunct="1">
              <a:lnSpc>
                <a:spcPct val="90000"/>
              </a:lnSpc>
            </a:pPr>
            <a:r>
              <a:rPr lang="en-US" sz="2400" smtClean="0"/>
              <a:t>Delayed branch</a:t>
            </a:r>
          </a:p>
          <a:p>
            <a:pPr lvl="1" eaLnBrk="1" hangingPunct="1">
              <a:lnSpc>
                <a:spcPct val="90000"/>
              </a:lnSpc>
            </a:pPr>
            <a:r>
              <a:rPr lang="en-US" sz="2400" smtClean="0"/>
              <a:t>Loop unrolling</a:t>
            </a:r>
          </a:p>
          <a:p>
            <a:pPr lvl="2" eaLnBrk="1" hangingPunct="1">
              <a:lnSpc>
                <a:spcPct val="90000"/>
              </a:lnSpc>
            </a:pPr>
            <a:r>
              <a:rPr lang="en-US" sz="2000" smtClean="0"/>
              <a:t>Good, but limited to loops</a:t>
            </a:r>
            <a:endParaRPr lang="en-US" smtClean="0"/>
          </a:p>
          <a:p>
            <a:pPr eaLnBrk="1" hangingPunct="1">
              <a:lnSpc>
                <a:spcPct val="90000"/>
              </a:lnSpc>
            </a:pPr>
            <a:r>
              <a:rPr lang="en-US" sz="2800" smtClean="0"/>
              <a:t>This section – dynamic schemes</a:t>
            </a:r>
          </a:p>
          <a:p>
            <a:pPr eaLnBrk="1" hangingPunct="1">
              <a:lnSpc>
                <a:spcPct val="90000"/>
              </a:lnSpc>
            </a:pPr>
            <a:r>
              <a:rPr lang="en-US" sz="2800" smtClean="0"/>
              <a:t>A more general dynamic scheme that can be used with all branches</a:t>
            </a:r>
            <a:endParaRPr lang="en-US" sz="2800" b="1" smtClean="0"/>
          </a:p>
          <a:p>
            <a:pPr lvl="1" eaLnBrk="1" hangingPunct="1">
              <a:lnSpc>
                <a:spcPct val="90000"/>
              </a:lnSpc>
            </a:pPr>
            <a:r>
              <a:rPr lang="en-US" sz="2400" b="1" smtClean="0"/>
              <a:t>Dynamic branch prediction</a:t>
            </a:r>
          </a:p>
          <a:p>
            <a:pPr lvl="1" eaLnBrk="1" hangingPunct="1">
              <a:lnSpc>
                <a:spcPct val="90000"/>
              </a:lnSpc>
            </a:pPr>
            <a:endParaRPr lang="en-US" sz="24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CDE6A90-E4AF-4FA0-8AC3-43485E45551C}" type="slidenum">
              <a:rPr lang="en-US" sz="1400"/>
              <a:pPr eaLnBrk="1" hangingPunct="1"/>
              <a:t>24</a:t>
            </a:fld>
            <a:endParaRPr lang="en-US" sz="1400"/>
          </a:p>
        </p:txBody>
      </p:sp>
      <p:sp>
        <p:nvSpPr>
          <p:cNvPr id="25603" name="Rectangle 2"/>
          <p:cNvSpPr>
            <a:spLocks noGrp="1" noChangeArrowheads="1"/>
          </p:cNvSpPr>
          <p:nvPr>
            <p:ph type="title"/>
          </p:nvPr>
        </p:nvSpPr>
        <p:spPr/>
        <p:txBody>
          <a:bodyPr/>
          <a:lstStyle/>
          <a:p>
            <a:pPr eaLnBrk="1" hangingPunct="1"/>
            <a:r>
              <a:rPr lang="en-US" smtClean="0"/>
              <a:t>Dynamic Branch Prediction</a:t>
            </a:r>
          </a:p>
        </p:txBody>
      </p:sp>
      <p:sp>
        <p:nvSpPr>
          <p:cNvPr id="25604" name="Rectangle 3"/>
          <p:cNvSpPr>
            <a:spLocks noGrp="1" noChangeArrowheads="1"/>
          </p:cNvSpPr>
          <p:nvPr>
            <p:ph type="body" idx="1"/>
          </p:nvPr>
        </p:nvSpPr>
        <p:spPr/>
        <p:txBody>
          <a:bodyPr/>
          <a:lstStyle/>
          <a:p>
            <a:pPr eaLnBrk="1" hangingPunct="1">
              <a:lnSpc>
                <a:spcPct val="90000"/>
              </a:lnSpc>
            </a:pPr>
            <a:r>
              <a:rPr lang="en-US" sz="2800" smtClean="0"/>
              <a:t>Becomes </a:t>
            </a:r>
            <a:r>
              <a:rPr lang="en-US" sz="2800" b="1" smtClean="0"/>
              <a:t>crucial</a:t>
            </a:r>
            <a:r>
              <a:rPr lang="en-US" sz="2800" smtClean="0"/>
              <a:t> to any processor that tries to issue more than one instruction per cycle</a:t>
            </a:r>
          </a:p>
          <a:p>
            <a:pPr lvl="1" eaLnBrk="1" hangingPunct="1">
              <a:lnSpc>
                <a:spcPct val="90000"/>
              </a:lnSpc>
            </a:pPr>
            <a:r>
              <a:rPr lang="en-US" sz="2400" smtClean="0"/>
              <a:t>Scoreboard, Tomasulo’s algorithm we will see later operate on a basic block (no branches)</a:t>
            </a:r>
          </a:p>
          <a:p>
            <a:pPr lvl="2" eaLnBrk="1" hangingPunct="1">
              <a:lnSpc>
                <a:spcPct val="90000"/>
              </a:lnSpc>
            </a:pPr>
            <a:r>
              <a:rPr lang="en-US" sz="2000" smtClean="0"/>
              <a:t>Possible to extend Tomasulo’s algorithm to include branches</a:t>
            </a:r>
          </a:p>
          <a:p>
            <a:pPr lvl="1" eaLnBrk="1" hangingPunct="1">
              <a:lnSpc>
                <a:spcPct val="90000"/>
              </a:lnSpc>
            </a:pPr>
            <a:r>
              <a:rPr lang="en-US" sz="2400" smtClean="0"/>
              <a:t>Just not enough instructions in a basic block to get the superscalar performance</a:t>
            </a:r>
          </a:p>
          <a:p>
            <a:pPr eaLnBrk="1" hangingPunct="1">
              <a:lnSpc>
                <a:spcPct val="90000"/>
              </a:lnSpc>
            </a:pPr>
            <a:r>
              <a:rPr lang="en-US" sz="2800" smtClean="0"/>
              <a:t>Result</a:t>
            </a:r>
          </a:p>
          <a:p>
            <a:pPr lvl="1" eaLnBrk="1" hangingPunct="1">
              <a:lnSpc>
                <a:spcPct val="90000"/>
              </a:lnSpc>
            </a:pPr>
            <a:r>
              <a:rPr lang="en-US" sz="2400" smtClean="0"/>
              <a:t>Control dependencies can become the limiting factor</a:t>
            </a:r>
          </a:p>
          <a:p>
            <a:pPr lvl="2" eaLnBrk="1" hangingPunct="1">
              <a:lnSpc>
                <a:spcPct val="90000"/>
              </a:lnSpc>
            </a:pPr>
            <a:r>
              <a:rPr lang="en-US" sz="2000" smtClean="0"/>
              <a:t>Hard for compilers to deal with, so may be ignored, resulting in a higher frequency of branches</a:t>
            </a:r>
          </a:p>
          <a:p>
            <a:pPr lvl="1" eaLnBrk="1" hangingPunct="1">
              <a:lnSpc>
                <a:spcPct val="90000"/>
              </a:lnSpc>
            </a:pPr>
            <a:r>
              <a:rPr lang="en-US" sz="2400" smtClean="0"/>
              <a:t>Amdahl’s Law too</a:t>
            </a:r>
          </a:p>
          <a:p>
            <a:pPr lvl="2" eaLnBrk="1" hangingPunct="1">
              <a:lnSpc>
                <a:spcPct val="90000"/>
              </a:lnSpc>
            </a:pPr>
            <a:r>
              <a:rPr lang="en-US" sz="2000" smtClean="0"/>
              <a:t>As CPI decreases the impact of control stalls increases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1FCE800-89EA-4DA3-8182-DC395C75AC10}" type="slidenum">
              <a:rPr lang="en-US" sz="1400"/>
              <a:pPr eaLnBrk="1" hangingPunct="1"/>
              <a:t>25</a:t>
            </a:fld>
            <a:endParaRPr lang="en-US" sz="1400"/>
          </a:p>
        </p:txBody>
      </p:sp>
      <p:sp>
        <p:nvSpPr>
          <p:cNvPr id="26627" name="Rectangle 2"/>
          <p:cNvSpPr>
            <a:spLocks noGrp="1" noChangeArrowheads="1"/>
          </p:cNvSpPr>
          <p:nvPr>
            <p:ph type="title"/>
          </p:nvPr>
        </p:nvSpPr>
        <p:spPr/>
        <p:txBody>
          <a:bodyPr/>
          <a:lstStyle/>
          <a:p>
            <a:pPr eaLnBrk="1" hangingPunct="1"/>
            <a:r>
              <a:rPr lang="en-US" smtClean="0"/>
              <a:t>Branch Prediction Buffer</a:t>
            </a:r>
          </a:p>
        </p:txBody>
      </p:sp>
      <p:sp>
        <p:nvSpPr>
          <p:cNvPr id="26628" name="Rectangle 3"/>
          <p:cNvSpPr>
            <a:spLocks noGrp="1" noChangeArrowheads="1"/>
          </p:cNvSpPr>
          <p:nvPr>
            <p:ph type="body" idx="1"/>
          </p:nvPr>
        </p:nvSpPr>
        <p:spPr>
          <a:xfrm>
            <a:off x="228600" y="1143000"/>
            <a:ext cx="8763000" cy="4876800"/>
          </a:xfrm>
        </p:spPr>
        <p:txBody>
          <a:bodyPr/>
          <a:lstStyle/>
          <a:p>
            <a:pPr eaLnBrk="1" hangingPunct="1"/>
            <a:r>
              <a:rPr lang="en-US" smtClean="0"/>
              <a:t>Simplest Scheme – one bit </a:t>
            </a:r>
            <a:r>
              <a:rPr lang="en-US" b="1" smtClean="0"/>
              <a:t>Branch Prediction Buffer</a:t>
            </a:r>
            <a:r>
              <a:rPr lang="en-US" smtClean="0"/>
              <a:t> (BPB) aka </a:t>
            </a:r>
            <a:r>
              <a:rPr lang="en-US" b="1" smtClean="0"/>
              <a:t>Branch History Table</a:t>
            </a:r>
            <a:r>
              <a:rPr lang="en-US" smtClean="0"/>
              <a:t> (BHT)</a:t>
            </a:r>
          </a:p>
          <a:p>
            <a:pPr eaLnBrk="1" hangingPunct="1"/>
            <a:r>
              <a:rPr lang="en-US" smtClean="0"/>
              <a:t>Idea</a:t>
            </a:r>
          </a:p>
          <a:p>
            <a:pPr lvl="1" eaLnBrk="1" hangingPunct="1"/>
            <a:r>
              <a:rPr lang="en-US" smtClean="0"/>
              <a:t>Take low order bits of the address of branch instruction, and store a branch prediction in the BHT </a:t>
            </a:r>
          </a:p>
          <a:p>
            <a:pPr lvl="1" eaLnBrk="1" hangingPunct="1"/>
            <a:r>
              <a:rPr lang="en-US" smtClean="0"/>
              <a:t>Can be implemented in a fashion very similar to cache</a:t>
            </a:r>
          </a:p>
          <a:p>
            <a:pPr eaLnBrk="1" hangingPunct="1"/>
            <a:endParaRPr lang="en-US" smtClean="0"/>
          </a:p>
        </p:txBody>
      </p:sp>
      <p:sp>
        <p:nvSpPr>
          <p:cNvPr id="26629" name="Text Box 4"/>
          <p:cNvSpPr txBox="1">
            <a:spLocks noChangeArrowheads="1"/>
          </p:cNvSpPr>
          <p:nvPr/>
        </p:nvSpPr>
        <p:spPr bwMode="auto">
          <a:xfrm>
            <a:off x="288925" y="4384675"/>
            <a:ext cx="335915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Instruction Stream</a:t>
            </a:r>
          </a:p>
          <a:p>
            <a:pPr eaLnBrk="1" hangingPunct="1"/>
            <a:r>
              <a:rPr lang="en-US"/>
              <a:t>10F00:  LD R1, 1000(R0)</a:t>
            </a:r>
          </a:p>
          <a:p>
            <a:pPr eaLnBrk="1" hangingPunct="1"/>
            <a:r>
              <a:rPr lang="en-US"/>
              <a:t>10F04:  BEQZ L1</a:t>
            </a:r>
          </a:p>
        </p:txBody>
      </p:sp>
      <p:sp>
        <p:nvSpPr>
          <p:cNvPr id="26630" name="AutoShape 5"/>
          <p:cNvSpPr>
            <a:spLocks/>
          </p:cNvSpPr>
          <p:nvPr/>
        </p:nvSpPr>
        <p:spPr bwMode="auto">
          <a:xfrm rot="-5400000">
            <a:off x="952500" y="5448300"/>
            <a:ext cx="76200" cy="304800"/>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1" name="Line 6"/>
          <p:cNvSpPr>
            <a:spLocks noChangeShapeType="1"/>
          </p:cNvSpPr>
          <p:nvPr/>
        </p:nvSpPr>
        <p:spPr bwMode="auto">
          <a:xfrm>
            <a:off x="990600" y="56388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2" name="Rectangle 7"/>
          <p:cNvSpPr>
            <a:spLocks noChangeArrowheads="1"/>
          </p:cNvSpPr>
          <p:nvPr/>
        </p:nvSpPr>
        <p:spPr bwMode="auto">
          <a:xfrm>
            <a:off x="4038600" y="4800600"/>
            <a:ext cx="2438400" cy="1905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6633" name="Text Box 8"/>
          <p:cNvSpPr txBox="1">
            <a:spLocks noChangeArrowheads="1"/>
          </p:cNvSpPr>
          <p:nvPr/>
        </p:nvSpPr>
        <p:spPr bwMode="auto">
          <a:xfrm>
            <a:off x="4724400" y="43434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BHT</a:t>
            </a:r>
          </a:p>
        </p:txBody>
      </p:sp>
      <p:sp>
        <p:nvSpPr>
          <p:cNvPr id="26634" name="Text Box 9"/>
          <p:cNvSpPr txBox="1">
            <a:spLocks noChangeArrowheads="1"/>
          </p:cNvSpPr>
          <p:nvPr/>
        </p:nvSpPr>
        <p:spPr bwMode="auto">
          <a:xfrm>
            <a:off x="4098925" y="4876800"/>
            <a:ext cx="2316163"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00          Taken</a:t>
            </a:r>
          </a:p>
          <a:p>
            <a:pPr eaLnBrk="1" hangingPunct="1"/>
            <a:r>
              <a:rPr lang="en-US"/>
              <a:t>…</a:t>
            </a:r>
          </a:p>
          <a:p>
            <a:pPr eaLnBrk="1" hangingPunct="1"/>
            <a:r>
              <a:rPr lang="en-US"/>
              <a:t>04       Not Taken</a:t>
            </a:r>
          </a:p>
          <a:p>
            <a:pPr eaLnBrk="1" hangingPunct="1"/>
            <a:r>
              <a:rPr lang="en-US"/>
              <a:t>..</a:t>
            </a:r>
          </a:p>
          <a:p>
            <a:pPr eaLnBrk="1" hangingPunct="1"/>
            <a:r>
              <a:rPr lang="en-US"/>
              <a:t>FF          Taken</a:t>
            </a:r>
          </a:p>
        </p:txBody>
      </p:sp>
      <p:sp>
        <p:nvSpPr>
          <p:cNvPr id="26635" name="Line 11"/>
          <p:cNvSpPr>
            <a:spLocks noChangeShapeType="1"/>
          </p:cNvSpPr>
          <p:nvPr/>
        </p:nvSpPr>
        <p:spPr bwMode="auto">
          <a:xfrm>
            <a:off x="990600" y="5791200"/>
            <a:ext cx="29718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6" name="Line 12"/>
          <p:cNvSpPr>
            <a:spLocks noChangeShapeType="1"/>
          </p:cNvSpPr>
          <p:nvPr/>
        </p:nvSpPr>
        <p:spPr bwMode="auto">
          <a:xfrm flipV="1">
            <a:off x="4876800" y="4800600"/>
            <a:ext cx="0" cy="190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7" name="Rectangle 13"/>
          <p:cNvSpPr>
            <a:spLocks noChangeArrowheads="1"/>
          </p:cNvSpPr>
          <p:nvPr/>
        </p:nvSpPr>
        <p:spPr bwMode="auto">
          <a:xfrm>
            <a:off x="152400" y="6172200"/>
            <a:ext cx="1905000" cy="457200"/>
          </a:xfrm>
          <a:prstGeom prst="rect">
            <a:avLst/>
          </a:prstGeom>
          <a:solidFill>
            <a:srgbClr val="006600"/>
          </a:solidFill>
          <a:ln w="9525">
            <a:solidFill>
              <a:schemeClr val="tx1"/>
            </a:solidFill>
            <a:miter lim="800000"/>
            <a:headEnd/>
            <a:tailEnd/>
          </a:ln>
        </p:spPr>
        <p:txBody>
          <a:bodyPr wrap="none" anchor="ctr"/>
          <a:lstStyle/>
          <a:p>
            <a:pPr algn="ctr"/>
            <a:r>
              <a:rPr lang="en-US">
                <a:solidFill>
                  <a:schemeClr val="bg1"/>
                </a:solidFill>
              </a:rPr>
              <a:t>Get from PC</a:t>
            </a:r>
          </a:p>
        </p:txBody>
      </p:sp>
      <p:sp>
        <p:nvSpPr>
          <p:cNvPr id="26638" name="Line 15"/>
          <p:cNvSpPr>
            <a:spLocks noChangeShapeType="1"/>
          </p:cNvSpPr>
          <p:nvPr/>
        </p:nvSpPr>
        <p:spPr bwMode="auto">
          <a:xfrm flipV="1">
            <a:off x="533400" y="55626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6639" name="Text Box 16"/>
          <p:cNvSpPr txBox="1">
            <a:spLocks noChangeArrowheads="1"/>
          </p:cNvSpPr>
          <p:nvPr/>
        </p:nvSpPr>
        <p:spPr bwMode="auto">
          <a:xfrm>
            <a:off x="7070725" y="46894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p>
        </p:txBody>
      </p:sp>
      <p:sp>
        <p:nvSpPr>
          <p:cNvPr id="26640" name="Rectangle 17"/>
          <p:cNvSpPr>
            <a:spLocks noChangeArrowheads="1"/>
          </p:cNvSpPr>
          <p:nvPr/>
        </p:nvSpPr>
        <p:spPr bwMode="auto">
          <a:xfrm>
            <a:off x="6934200" y="4648200"/>
            <a:ext cx="1752600" cy="1447800"/>
          </a:xfrm>
          <a:prstGeom prst="rect">
            <a:avLst/>
          </a:prstGeom>
          <a:solidFill>
            <a:srgbClr val="006600"/>
          </a:solidFill>
          <a:ln w="9525">
            <a:solidFill>
              <a:schemeClr val="tx1"/>
            </a:solidFill>
            <a:miter lim="800000"/>
            <a:headEnd/>
            <a:tailEnd/>
          </a:ln>
        </p:spPr>
        <p:txBody>
          <a:bodyPr wrap="none" anchor="ctr"/>
          <a:lstStyle/>
          <a:p>
            <a:pPr algn="ctr"/>
            <a:r>
              <a:rPr lang="en-US">
                <a:solidFill>
                  <a:schemeClr val="bg1"/>
                </a:solidFill>
              </a:rPr>
              <a:t>Set bit to</a:t>
            </a:r>
          </a:p>
          <a:p>
            <a:pPr algn="ctr"/>
            <a:r>
              <a:rPr lang="en-US">
                <a:solidFill>
                  <a:schemeClr val="bg1"/>
                </a:solidFill>
              </a:rPr>
              <a:t>actual result</a:t>
            </a:r>
          </a:p>
          <a:p>
            <a:pPr algn="ctr"/>
            <a:r>
              <a:rPr lang="en-US">
                <a:solidFill>
                  <a:schemeClr val="bg1"/>
                </a:solidFill>
              </a:rPr>
              <a:t>of the branch</a:t>
            </a:r>
          </a:p>
        </p:txBody>
      </p:sp>
      <p:sp>
        <p:nvSpPr>
          <p:cNvPr id="26641" name="Line 18"/>
          <p:cNvSpPr>
            <a:spLocks noChangeShapeType="1"/>
          </p:cNvSpPr>
          <p:nvPr/>
        </p:nvSpPr>
        <p:spPr bwMode="auto">
          <a:xfrm flipH="1">
            <a:off x="6553200" y="5791200"/>
            <a:ext cx="3810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AFFD8E7-864F-45E6-948A-EF26F9C346B6}" type="slidenum">
              <a:rPr lang="en-US" sz="1400"/>
              <a:pPr eaLnBrk="1" hangingPunct="1"/>
              <a:t>26</a:t>
            </a:fld>
            <a:endParaRPr lang="en-US" sz="1400"/>
          </a:p>
        </p:txBody>
      </p:sp>
      <p:sp>
        <p:nvSpPr>
          <p:cNvPr id="27651" name="Rectangle 2"/>
          <p:cNvSpPr>
            <a:spLocks noGrp="1" noChangeArrowheads="1"/>
          </p:cNvSpPr>
          <p:nvPr>
            <p:ph type="title"/>
          </p:nvPr>
        </p:nvSpPr>
        <p:spPr>
          <a:xfrm>
            <a:off x="685800" y="-76200"/>
            <a:ext cx="7772400" cy="1143000"/>
          </a:xfrm>
        </p:spPr>
        <p:txBody>
          <a:bodyPr/>
          <a:lstStyle/>
          <a:p>
            <a:pPr eaLnBrk="1" hangingPunct="1"/>
            <a:r>
              <a:rPr lang="en-US" smtClean="0"/>
              <a:t>Simple and Effective, But…</a:t>
            </a:r>
          </a:p>
        </p:txBody>
      </p:sp>
      <p:sp>
        <p:nvSpPr>
          <p:cNvPr id="27652" name="Rectangle 3"/>
          <p:cNvSpPr>
            <a:spLocks noGrp="1" noChangeArrowheads="1"/>
          </p:cNvSpPr>
          <p:nvPr>
            <p:ph type="body" idx="1"/>
          </p:nvPr>
        </p:nvSpPr>
        <p:spPr>
          <a:xfrm>
            <a:off x="228600" y="990600"/>
            <a:ext cx="8763000" cy="4876800"/>
          </a:xfrm>
        </p:spPr>
        <p:txBody>
          <a:bodyPr/>
          <a:lstStyle/>
          <a:p>
            <a:pPr eaLnBrk="1" hangingPunct="1">
              <a:lnSpc>
                <a:spcPct val="90000"/>
              </a:lnSpc>
            </a:pPr>
            <a:r>
              <a:rPr lang="en-US" sz="2800" smtClean="0"/>
              <a:t>Aliasing Problem</a:t>
            </a:r>
          </a:p>
          <a:p>
            <a:pPr lvl="1" eaLnBrk="1" hangingPunct="1">
              <a:lnSpc>
                <a:spcPct val="90000"/>
              </a:lnSpc>
            </a:pPr>
            <a:r>
              <a:rPr lang="en-US" sz="2400" smtClean="0"/>
              <a:t>branches with same lower order bits will reference the same entry if we get unlucky, causing mutual prediction</a:t>
            </a:r>
          </a:p>
          <a:p>
            <a:pPr lvl="1" eaLnBrk="1" hangingPunct="1">
              <a:lnSpc>
                <a:spcPct val="90000"/>
              </a:lnSpc>
            </a:pPr>
            <a:r>
              <a:rPr lang="en-US" sz="2400" smtClean="0"/>
              <a:t>Counter-argument: there’s no guarantee that a prediction is right so it might not matter</a:t>
            </a:r>
          </a:p>
          <a:p>
            <a:pPr lvl="1" eaLnBrk="1" hangingPunct="1">
              <a:lnSpc>
                <a:spcPct val="90000"/>
              </a:lnSpc>
            </a:pPr>
            <a:r>
              <a:rPr lang="en-US" sz="2400" smtClean="0"/>
              <a:t>Avoidance</a:t>
            </a:r>
          </a:p>
          <a:p>
            <a:pPr lvl="2" eaLnBrk="1" hangingPunct="1">
              <a:lnSpc>
                <a:spcPct val="90000"/>
              </a:lnSpc>
            </a:pPr>
            <a:r>
              <a:rPr lang="en-US" sz="2000" smtClean="0"/>
              <a:t>Same ideas as in caching</a:t>
            </a:r>
          </a:p>
          <a:p>
            <a:pPr lvl="2" eaLnBrk="1" hangingPunct="1">
              <a:lnSpc>
                <a:spcPct val="90000"/>
              </a:lnSpc>
            </a:pPr>
            <a:r>
              <a:rPr lang="en-US" sz="2000" smtClean="0"/>
              <a:t>Make the table bigger</a:t>
            </a:r>
          </a:p>
          <a:p>
            <a:pPr lvl="3" eaLnBrk="1" hangingPunct="1">
              <a:lnSpc>
                <a:spcPct val="90000"/>
              </a:lnSpc>
            </a:pPr>
            <a:r>
              <a:rPr lang="en-US" sz="1800" smtClean="0"/>
              <a:t>Not much of a problem since it’s only a single bit we are storing</a:t>
            </a:r>
          </a:p>
          <a:p>
            <a:pPr lvl="2" eaLnBrk="1" hangingPunct="1">
              <a:lnSpc>
                <a:spcPct val="90000"/>
              </a:lnSpc>
            </a:pPr>
            <a:r>
              <a:rPr lang="en-US" sz="2000" smtClean="0"/>
              <a:t>Can try other cache strategies as well, like set-associative mapping</a:t>
            </a:r>
          </a:p>
          <a:p>
            <a:pPr eaLnBrk="1" hangingPunct="1">
              <a:lnSpc>
                <a:spcPct val="90000"/>
              </a:lnSpc>
            </a:pPr>
            <a:r>
              <a:rPr lang="en-US" sz="2800" smtClean="0"/>
              <a:t>Shortcomings with loops</a:t>
            </a:r>
          </a:p>
          <a:p>
            <a:pPr lvl="1" eaLnBrk="1" hangingPunct="1">
              <a:lnSpc>
                <a:spcPct val="90000"/>
              </a:lnSpc>
            </a:pPr>
            <a:r>
              <a:rPr lang="en-US" sz="2400" smtClean="0"/>
              <a:t>always mispredict twice for every loop</a:t>
            </a:r>
          </a:p>
          <a:p>
            <a:pPr lvl="2" eaLnBrk="1" hangingPunct="1">
              <a:lnSpc>
                <a:spcPct val="90000"/>
              </a:lnSpc>
            </a:pPr>
            <a:r>
              <a:rPr lang="en-US" sz="2000" smtClean="0"/>
              <a:t>Mispredict upon exiting a loop, since this is a surprise</a:t>
            </a:r>
          </a:p>
          <a:p>
            <a:pPr lvl="2" eaLnBrk="1" hangingPunct="1">
              <a:lnSpc>
                <a:spcPct val="90000"/>
              </a:lnSpc>
            </a:pPr>
            <a:r>
              <a:rPr lang="en-US" sz="2000" smtClean="0"/>
              <a:t>If we repeat the loop, we’ll miss again since we’ll predict to not take the branch</a:t>
            </a:r>
          </a:p>
          <a:p>
            <a:pPr lvl="2" eaLnBrk="1" hangingPunct="1">
              <a:lnSpc>
                <a:spcPct val="90000"/>
              </a:lnSpc>
            </a:pPr>
            <a:r>
              <a:rPr lang="en-US" sz="2000" smtClean="0"/>
              <a:t>Book example: branch taken 90% of time predicted 80% accuracy</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E0BB168-93E2-4ACB-9702-B1F186B6FBDD}" type="slidenum">
              <a:rPr lang="en-US" sz="1400"/>
              <a:pPr eaLnBrk="1" hangingPunct="1"/>
              <a:t>27</a:t>
            </a:fld>
            <a:endParaRPr lang="en-US" sz="1400"/>
          </a:p>
        </p:txBody>
      </p:sp>
      <p:sp>
        <p:nvSpPr>
          <p:cNvPr id="28675" name="Rectangle 2"/>
          <p:cNvSpPr>
            <a:spLocks noGrp="1" noChangeArrowheads="1"/>
          </p:cNvSpPr>
          <p:nvPr>
            <p:ph type="title"/>
          </p:nvPr>
        </p:nvSpPr>
        <p:spPr/>
        <p:txBody>
          <a:bodyPr/>
          <a:lstStyle/>
          <a:p>
            <a:pPr eaLnBrk="1" hangingPunct="1"/>
            <a:r>
              <a:rPr lang="en-US" smtClean="0"/>
              <a:t>Solution to Loops – N bit Prediction</a:t>
            </a:r>
          </a:p>
        </p:txBody>
      </p:sp>
      <p:sp>
        <p:nvSpPr>
          <p:cNvPr id="28676" name="Rectangle 3"/>
          <p:cNvSpPr>
            <a:spLocks noGrp="1" noChangeArrowheads="1"/>
          </p:cNvSpPr>
          <p:nvPr>
            <p:ph type="body" idx="1"/>
          </p:nvPr>
        </p:nvSpPr>
        <p:spPr/>
        <p:txBody>
          <a:bodyPr/>
          <a:lstStyle/>
          <a:p>
            <a:pPr eaLnBrk="1" hangingPunct="1"/>
            <a:r>
              <a:rPr lang="en-US" sz="2400" smtClean="0"/>
              <a:t>Use a finite state automata with 2</a:t>
            </a:r>
            <a:r>
              <a:rPr lang="en-US" sz="2400" baseline="30000" smtClean="0"/>
              <a:t>n</a:t>
            </a:r>
            <a:r>
              <a:rPr lang="en-US" sz="2400" smtClean="0"/>
              <a:t> states</a:t>
            </a:r>
          </a:p>
          <a:p>
            <a:pPr eaLnBrk="1" hangingPunct="1"/>
            <a:r>
              <a:rPr lang="en-US" sz="2400" smtClean="0"/>
              <a:t>Called an </a:t>
            </a:r>
            <a:r>
              <a:rPr lang="en-US" sz="2400" b="1" smtClean="0"/>
              <a:t>n-bit</a:t>
            </a:r>
            <a:r>
              <a:rPr lang="en-US" sz="2400" smtClean="0"/>
              <a:t> prediction</a:t>
            </a:r>
          </a:p>
          <a:p>
            <a:pPr eaLnBrk="1" hangingPunct="1"/>
            <a:r>
              <a:rPr lang="en-US" sz="2400" smtClean="0"/>
              <a:t>Most common is to use 2 bits, giving 4 states</a:t>
            </a:r>
          </a:p>
          <a:p>
            <a:pPr lvl="1" eaLnBrk="1" hangingPunct="1"/>
            <a:r>
              <a:rPr lang="en-US" sz="2400" smtClean="0"/>
              <a:t>Example below will only miss on exit</a:t>
            </a:r>
          </a:p>
        </p:txBody>
      </p:sp>
      <p:sp>
        <p:nvSpPr>
          <p:cNvPr id="28677" name="Oval 4"/>
          <p:cNvSpPr>
            <a:spLocks noChangeArrowheads="1"/>
          </p:cNvSpPr>
          <p:nvPr/>
        </p:nvSpPr>
        <p:spPr bwMode="auto">
          <a:xfrm>
            <a:off x="914400" y="3581400"/>
            <a:ext cx="2362200" cy="990600"/>
          </a:xfrm>
          <a:prstGeom prst="ellipse">
            <a:avLst/>
          </a:prstGeom>
          <a:solidFill>
            <a:srgbClr val="006600"/>
          </a:solidFill>
          <a:ln w="9525">
            <a:solidFill>
              <a:schemeClr val="tx1"/>
            </a:solidFill>
            <a:round/>
            <a:headEnd/>
            <a:tailEnd/>
          </a:ln>
        </p:spPr>
        <p:txBody>
          <a:bodyPr wrap="none" anchor="ctr"/>
          <a:lstStyle/>
          <a:p>
            <a:pPr algn="ctr"/>
            <a:r>
              <a:rPr lang="en-US">
                <a:solidFill>
                  <a:schemeClr val="bg1"/>
                </a:solidFill>
              </a:rPr>
              <a:t>Predict taken</a:t>
            </a:r>
          </a:p>
        </p:txBody>
      </p:sp>
      <p:sp>
        <p:nvSpPr>
          <p:cNvPr id="28678" name="Oval 5"/>
          <p:cNvSpPr>
            <a:spLocks noChangeArrowheads="1"/>
          </p:cNvSpPr>
          <p:nvPr/>
        </p:nvSpPr>
        <p:spPr bwMode="auto">
          <a:xfrm>
            <a:off x="4800600" y="3581400"/>
            <a:ext cx="2362200" cy="990600"/>
          </a:xfrm>
          <a:prstGeom prst="ellipse">
            <a:avLst/>
          </a:prstGeom>
          <a:solidFill>
            <a:srgbClr val="006600"/>
          </a:solidFill>
          <a:ln w="9525">
            <a:solidFill>
              <a:schemeClr val="tx1"/>
            </a:solidFill>
            <a:round/>
            <a:headEnd/>
            <a:tailEnd/>
          </a:ln>
        </p:spPr>
        <p:txBody>
          <a:bodyPr wrap="none" anchor="ctr"/>
          <a:lstStyle/>
          <a:p>
            <a:pPr algn="ctr"/>
            <a:r>
              <a:rPr lang="en-US">
                <a:solidFill>
                  <a:schemeClr val="bg1"/>
                </a:solidFill>
              </a:rPr>
              <a:t>Predict taken</a:t>
            </a:r>
          </a:p>
        </p:txBody>
      </p:sp>
      <p:sp>
        <p:nvSpPr>
          <p:cNvPr id="28679" name="Oval 6"/>
          <p:cNvSpPr>
            <a:spLocks noChangeArrowheads="1"/>
          </p:cNvSpPr>
          <p:nvPr/>
        </p:nvSpPr>
        <p:spPr bwMode="auto">
          <a:xfrm>
            <a:off x="914400" y="5181600"/>
            <a:ext cx="2362200" cy="990600"/>
          </a:xfrm>
          <a:prstGeom prst="ellipse">
            <a:avLst/>
          </a:prstGeom>
          <a:solidFill>
            <a:srgbClr val="006600"/>
          </a:solidFill>
          <a:ln w="9525">
            <a:solidFill>
              <a:schemeClr val="tx1"/>
            </a:solidFill>
            <a:round/>
            <a:headEnd/>
            <a:tailEnd/>
          </a:ln>
        </p:spPr>
        <p:txBody>
          <a:bodyPr wrap="none" anchor="ctr"/>
          <a:lstStyle/>
          <a:p>
            <a:pPr algn="ctr"/>
            <a:r>
              <a:rPr lang="en-US">
                <a:solidFill>
                  <a:schemeClr val="bg1"/>
                </a:solidFill>
              </a:rPr>
              <a:t>Predict not taken</a:t>
            </a:r>
          </a:p>
        </p:txBody>
      </p:sp>
      <p:sp>
        <p:nvSpPr>
          <p:cNvPr id="28680" name="Oval 7"/>
          <p:cNvSpPr>
            <a:spLocks noChangeArrowheads="1"/>
          </p:cNvSpPr>
          <p:nvPr/>
        </p:nvSpPr>
        <p:spPr bwMode="auto">
          <a:xfrm>
            <a:off x="4876800" y="5181600"/>
            <a:ext cx="2362200" cy="990600"/>
          </a:xfrm>
          <a:prstGeom prst="ellipse">
            <a:avLst/>
          </a:prstGeom>
          <a:solidFill>
            <a:srgbClr val="006600"/>
          </a:solidFill>
          <a:ln w="9525">
            <a:solidFill>
              <a:schemeClr val="tx1"/>
            </a:solidFill>
            <a:round/>
            <a:headEnd/>
            <a:tailEnd/>
          </a:ln>
        </p:spPr>
        <p:txBody>
          <a:bodyPr wrap="none" anchor="ctr"/>
          <a:lstStyle/>
          <a:p>
            <a:pPr algn="ctr"/>
            <a:r>
              <a:rPr lang="en-US">
                <a:solidFill>
                  <a:schemeClr val="bg1"/>
                </a:solidFill>
              </a:rPr>
              <a:t>Predict not taken</a:t>
            </a:r>
          </a:p>
        </p:txBody>
      </p:sp>
      <p:sp>
        <p:nvSpPr>
          <p:cNvPr id="28681" name="Text Box 8"/>
          <p:cNvSpPr txBox="1">
            <a:spLocks noChangeArrowheads="1"/>
          </p:cNvSpPr>
          <p:nvPr/>
        </p:nvSpPr>
        <p:spPr bwMode="auto">
          <a:xfrm>
            <a:off x="1828800" y="3581400"/>
            <a:ext cx="4810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11</a:t>
            </a:r>
          </a:p>
        </p:txBody>
      </p:sp>
      <p:sp>
        <p:nvSpPr>
          <p:cNvPr id="28682" name="Text Box 9"/>
          <p:cNvSpPr txBox="1">
            <a:spLocks noChangeArrowheads="1"/>
          </p:cNvSpPr>
          <p:nvPr/>
        </p:nvSpPr>
        <p:spPr bwMode="auto">
          <a:xfrm>
            <a:off x="1828800" y="5181600"/>
            <a:ext cx="4921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01</a:t>
            </a:r>
          </a:p>
        </p:txBody>
      </p:sp>
      <p:sp>
        <p:nvSpPr>
          <p:cNvPr id="28683" name="Text Box 10"/>
          <p:cNvSpPr txBox="1">
            <a:spLocks noChangeArrowheads="1"/>
          </p:cNvSpPr>
          <p:nvPr/>
        </p:nvSpPr>
        <p:spPr bwMode="auto">
          <a:xfrm>
            <a:off x="5715000" y="3581400"/>
            <a:ext cx="4921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10</a:t>
            </a:r>
          </a:p>
        </p:txBody>
      </p:sp>
      <p:sp>
        <p:nvSpPr>
          <p:cNvPr id="28684" name="Text Box 11"/>
          <p:cNvSpPr txBox="1">
            <a:spLocks noChangeArrowheads="1"/>
          </p:cNvSpPr>
          <p:nvPr/>
        </p:nvSpPr>
        <p:spPr bwMode="auto">
          <a:xfrm>
            <a:off x="5791200" y="5181600"/>
            <a:ext cx="49212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solidFill>
                  <a:schemeClr val="bg1"/>
                </a:solidFill>
              </a:rPr>
              <a:t>00</a:t>
            </a:r>
          </a:p>
        </p:txBody>
      </p:sp>
      <p:sp>
        <p:nvSpPr>
          <p:cNvPr id="28685" name="Freeform 12"/>
          <p:cNvSpPr>
            <a:spLocks/>
          </p:cNvSpPr>
          <p:nvPr/>
        </p:nvSpPr>
        <p:spPr bwMode="auto">
          <a:xfrm>
            <a:off x="457200" y="3581400"/>
            <a:ext cx="533400" cy="1003300"/>
          </a:xfrm>
          <a:custGeom>
            <a:avLst/>
            <a:gdLst>
              <a:gd name="T0" fmla="*/ 533400 w 336"/>
              <a:gd name="T1" fmla="*/ 838200 h 632"/>
              <a:gd name="T2" fmla="*/ 304800 w 336"/>
              <a:gd name="T3" fmla="*/ 990600 h 632"/>
              <a:gd name="T4" fmla="*/ 76200 w 336"/>
              <a:gd name="T5" fmla="*/ 762000 h 632"/>
              <a:gd name="T6" fmla="*/ 0 w 336"/>
              <a:gd name="T7" fmla="*/ 457200 h 632"/>
              <a:gd name="T8" fmla="*/ 76200 w 336"/>
              <a:gd name="T9" fmla="*/ 152400 h 632"/>
              <a:gd name="T10" fmla="*/ 228600 w 336"/>
              <a:gd name="T11" fmla="*/ 0 h 632"/>
              <a:gd name="T12" fmla="*/ 457200 w 336"/>
              <a:gd name="T13" fmla="*/ 152400 h 63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36" h="632">
                <a:moveTo>
                  <a:pt x="336" y="528"/>
                </a:moveTo>
                <a:cubicBezTo>
                  <a:pt x="288" y="580"/>
                  <a:pt x="240" y="632"/>
                  <a:pt x="192" y="624"/>
                </a:cubicBezTo>
                <a:cubicBezTo>
                  <a:pt x="144" y="616"/>
                  <a:pt x="80" y="536"/>
                  <a:pt x="48" y="480"/>
                </a:cubicBezTo>
                <a:cubicBezTo>
                  <a:pt x="16" y="424"/>
                  <a:pt x="0" y="352"/>
                  <a:pt x="0" y="288"/>
                </a:cubicBezTo>
                <a:cubicBezTo>
                  <a:pt x="0" y="224"/>
                  <a:pt x="24" y="144"/>
                  <a:pt x="48" y="96"/>
                </a:cubicBezTo>
                <a:cubicBezTo>
                  <a:pt x="72" y="48"/>
                  <a:pt x="104" y="0"/>
                  <a:pt x="144" y="0"/>
                </a:cubicBezTo>
                <a:cubicBezTo>
                  <a:pt x="184" y="0"/>
                  <a:pt x="236" y="48"/>
                  <a:pt x="288" y="96"/>
                </a:cubicBezTo>
              </a:path>
            </a:pathLst>
          </a:custGeom>
          <a:noFill/>
          <a:ln w="9525">
            <a:solidFill>
              <a:schemeClr val="tx1"/>
            </a:solidFill>
            <a:round/>
            <a:headEn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6" name="Text Box 13"/>
          <p:cNvSpPr txBox="1">
            <a:spLocks noChangeArrowheads="1"/>
          </p:cNvSpPr>
          <p:nvPr/>
        </p:nvSpPr>
        <p:spPr bwMode="auto">
          <a:xfrm>
            <a:off x="76200" y="3851275"/>
            <a:ext cx="36988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T</a:t>
            </a:r>
          </a:p>
        </p:txBody>
      </p:sp>
      <p:sp>
        <p:nvSpPr>
          <p:cNvPr id="28687" name="Line 14"/>
          <p:cNvSpPr>
            <a:spLocks noChangeShapeType="1"/>
          </p:cNvSpPr>
          <p:nvPr/>
        </p:nvSpPr>
        <p:spPr bwMode="auto">
          <a:xfrm>
            <a:off x="3276600" y="38862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88" name="Text Box 15"/>
          <p:cNvSpPr txBox="1">
            <a:spLocks noChangeArrowheads="1"/>
          </p:cNvSpPr>
          <p:nvPr/>
        </p:nvSpPr>
        <p:spPr bwMode="auto">
          <a:xfrm>
            <a:off x="3717925" y="3394075"/>
            <a:ext cx="59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NT</a:t>
            </a:r>
          </a:p>
        </p:txBody>
      </p:sp>
      <p:sp>
        <p:nvSpPr>
          <p:cNvPr id="28689" name="Line 16"/>
          <p:cNvSpPr>
            <a:spLocks noChangeShapeType="1"/>
          </p:cNvSpPr>
          <p:nvPr/>
        </p:nvSpPr>
        <p:spPr bwMode="auto">
          <a:xfrm flipH="1">
            <a:off x="3276600" y="43434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0" name="Text Box 17"/>
          <p:cNvSpPr txBox="1">
            <a:spLocks noChangeArrowheads="1"/>
          </p:cNvSpPr>
          <p:nvPr/>
        </p:nvSpPr>
        <p:spPr bwMode="auto">
          <a:xfrm>
            <a:off x="3744913" y="4343400"/>
            <a:ext cx="369887"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T</a:t>
            </a:r>
          </a:p>
        </p:txBody>
      </p:sp>
      <p:sp>
        <p:nvSpPr>
          <p:cNvPr id="28691" name="Line 18"/>
          <p:cNvSpPr>
            <a:spLocks noChangeShapeType="1"/>
          </p:cNvSpPr>
          <p:nvPr/>
        </p:nvSpPr>
        <p:spPr bwMode="auto">
          <a:xfrm>
            <a:off x="3276600" y="54864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2" name="Text Box 19"/>
          <p:cNvSpPr txBox="1">
            <a:spLocks noChangeArrowheads="1"/>
          </p:cNvSpPr>
          <p:nvPr/>
        </p:nvSpPr>
        <p:spPr bwMode="auto">
          <a:xfrm>
            <a:off x="3717925" y="4994275"/>
            <a:ext cx="5953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NT</a:t>
            </a:r>
          </a:p>
        </p:txBody>
      </p:sp>
      <p:sp>
        <p:nvSpPr>
          <p:cNvPr id="28693" name="Line 20"/>
          <p:cNvSpPr>
            <a:spLocks noChangeShapeType="1"/>
          </p:cNvSpPr>
          <p:nvPr/>
        </p:nvSpPr>
        <p:spPr bwMode="auto">
          <a:xfrm flipH="1">
            <a:off x="3276600" y="5943600"/>
            <a:ext cx="15240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4" name="Text Box 21"/>
          <p:cNvSpPr txBox="1">
            <a:spLocks noChangeArrowheads="1"/>
          </p:cNvSpPr>
          <p:nvPr/>
        </p:nvSpPr>
        <p:spPr bwMode="auto">
          <a:xfrm>
            <a:off x="3744913" y="5943600"/>
            <a:ext cx="371475"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T</a:t>
            </a:r>
          </a:p>
        </p:txBody>
      </p:sp>
      <p:sp>
        <p:nvSpPr>
          <p:cNvPr id="28695" name="Text Box 23"/>
          <p:cNvSpPr txBox="1">
            <a:spLocks noChangeArrowheads="1"/>
          </p:cNvSpPr>
          <p:nvPr/>
        </p:nvSpPr>
        <p:spPr bwMode="auto">
          <a:xfrm>
            <a:off x="1479550" y="4678363"/>
            <a:ext cx="371475"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T</a:t>
            </a:r>
          </a:p>
        </p:txBody>
      </p:sp>
      <p:sp>
        <p:nvSpPr>
          <p:cNvPr id="28696" name="Line 26"/>
          <p:cNvSpPr>
            <a:spLocks noChangeShapeType="1"/>
          </p:cNvSpPr>
          <p:nvPr/>
        </p:nvSpPr>
        <p:spPr bwMode="auto">
          <a:xfrm>
            <a:off x="6248400" y="4648200"/>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8697" name="Text Box 27"/>
          <p:cNvSpPr txBox="1">
            <a:spLocks noChangeArrowheads="1"/>
          </p:cNvSpPr>
          <p:nvPr/>
        </p:nvSpPr>
        <p:spPr bwMode="auto">
          <a:xfrm>
            <a:off x="6324600" y="4572000"/>
            <a:ext cx="5905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NT</a:t>
            </a:r>
          </a:p>
        </p:txBody>
      </p:sp>
      <p:sp>
        <p:nvSpPr>
          <p:cNvPr id="28698" name="Text Box 28"/>
          <p:cNvSpPr txBox="1">
            <a:spLocks noChangeArrowheads="1"/>
          </p:cNvSpPr>
          <p:nvPr/>
        </p:nvSpPr>
        <p:spPr bwMode="auto">
          <a:xfrm>
            <a:off x="7772400" y="5486400"/>
            <a:ext cx="5953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NT</a:t>
            </a:r>
          </a:p>
        </p:txBody>
      </p:sp>
      <p:pic>
        <p:nvPicPr>
          <p:cNvPr id="28699"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72325" y="5165725"/>
            <a:ext cx="549275"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3" name="Straight Arrow Connector 2"/>
          <p:cNvCxnSpPr/>
          <p:nvPr/>
        </p:nvCxnSpPr>
        <p:spPr>
          <a:xfrm flipV="1">
            <a:off x="2095500" y="4648200"/>
            <a:ext cx="0" cy="517525"/>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DC64AD6-DCF3-4CD9-9E3A-27F821322B6A}" type="slidenum">
              <a:rPr lang="en-US" sz="1400"/>
              <a:pPr eaLnBrk="1" hangingPunct="1"/>
              <a:t>28</a:t>
            </a:fld>
            <a:endParaRPr lang="en-US" sz="1400"/>
          </a:p>
        </p:txBody>
      </p:sp>
      <p:sp>
        <p:nvSpPr>
          <p:cNvPr id="29699" name="Rectangle 2"/>
          <p:cNvSpPr>
            <a:spLocks noGrp="1" noChangeArrowheads="1"/>
          </p:cNvSpPr>
          <p:nvPr>
            <p:ph type="title"/>
          </p:nvPr>
        </p:nvSpPr>
        <p:spPr>
          <a:xfrm>
            <a:off x="685800" y="-228600"/>
            <a:ext cx="7772400" cy="1143000"/>
          </a:xfrm>
        </p:spPr>
        <p:txBody>
          <a:bodyPr/>
          <a:lstStyle/>
          <a:p>
            <a:pPr eaLnBrk="1" hangingPunct="1"/>
            <a:r>
              <a:rPr lang="en-US" smtClean="0"/>
              <a:t>Implementation</a:t>
            </a:r>
          </a:p>
        </p:txBody>
      </p:sp>
      <p:sp>
        <p:nvSpPr>
          <p:cNvPr id="29700" name="Rectangle 3"/>
          <p:cNvSpPr>
            <a:spLocks noGrp="1" noChangeArrowheads="1"/>
          </p:cNvSpPr>
          <p:nvPr>
            <p:ph type="body" idx="1"/>
          </p:nvPr>
        </p:nvSpPr>
        <p:spPr>
          <a:xfrm>
            <a:off x="228600" y="685800"/>
            <a:ext cx="8763000" cy="4876800"/>
          </a:xfrm>
        </p:spPr>
        <p:txBody>
          <a:bodyPr/>
          <a:lstStyle/>
          <a:p>
            <a:pPr eaLnBrk="1" hangingPunct="1">
              <a:lnSpc>
                <a:spcPct val="90000"/>
              </a:lnSpc>
            </a:pPr>
            <a:r>
              <a:rPr lang="en-US" sz="2800" smtClean="0"/>
              <a:t>Separate Branch History Cache Buffer</a:t>
            </a:r>
          </a:p>
          <a:p>
            <a:pPr lvl="1" eaLnBrk="1" hangingPunct="1">
              <a:lnSpc>
                <a:spcPct val="90000"/>
              </a:lnSpc>
            </a:pPr>
            <a:r>
              <a:rPr lang="en-US" sz="2400" smtClean="0"/>
              <a:t>associated with the IF stage (using the PC) but we don’t know if this is a branch until the ID stage</a:t>
            </a:r>
          </a:p>
          <a:p>
            <a:pPr lvl="2" eaLnBrk="1" hangingPunct="1">
              <a:lnSpc>
                <a:spcPct val="90000"/>
              </a:lnSpc>
            </a:pPr>
            <a:r>
              <a:rPr lang="en-US" sz="2000" smtClean="0"/>
              <a:t>but IF stage knows the target address and hence the index</a:t>
            </a:r>
          </a:p>
          <a:p>
            <a:pPr lvl="2" eaLnBrk="1" hangingPunct="1">
              <a:lnSpc>
                <a:spcPct val="90000"/>
              </a:lnSpc>
            </a:pPr>
            <a:r>
              <a:rPr lang="en-US" sz="2000" smtClean="0"/>
              <a:t>at ID if it’s a branch then the prediction goes into effect</a:t>
            </a:r>
          </a:p>
          <a:p>
            <a:pPr lvl="2" eaLnBrk="1" hangingPunct="1">
              <a:lnSpc>
                <a:spcPct val="90000"/>
              </a:lnSpc>
            </a:pPr>
            <a:r>
              <a:rPr lang="en-US" sz="2000" smtClean="0"/>
              <a:t>This is still useful for most pipelines</a:t>
            </a:r>
          </a:p>
          <a:p>
            <a:pPr lvl="1" eaLnBrk="1" hangingPunct="1">
              <a:lnSpc>
                <a:spcPct val="90000"/>
              </a:lnSpc>
            </a:pPr>
            <a:r>
              <a:rPr lang="en-US" sz="2400" smtClean="0"/>
              <a:t>Not useful for pipeline in our improved MIPS example</a:t>
            </a:r>
          </a:p>
          <a:p>
            <a:pPr lvl="2" eaLnBrk="1" hangingPunct="1">
              <a:lnSpc>
                <a:spcPct val="90000"/>
              </a:lnSpc>
            </a:pPr>
            <a:r>
              <a:rPr lang="en-US" sz="2000" smtClean="0"/>
              <a:t>branch resolution happens in ID stage for improved MIPS (in EX for original MIPS)</a:t>
            </a:r>
          </a:p>
          <a:p>
            <a:pPr lvl="2" eaLnBrk="1" hangingPunct="1">
              <a:lnSpc>
                <a:spcPct val="90000"/>
              </a:lnSpc>
            </a:pPr>
            <a:r>
              <a:rPr lang="en-US" sz="2000" smtClean="0"/>
              <a:t>so this model doesn’t improve anything for the improved MIPS, we would need the predicted branch by the ID stage so we could be fetching it while decoding!  Possible to always fetch or decode branches in IF but then this makes the IF stage longer</a:t>
            </a:r>
          </a:p>
          <a:p>
            <a:pPr eaLnBrk="1" hangingPunct="1">
              <a:lnSpc>
                <a:spcPct val="90000"/>
              </a:lnSpc>
            </a:pPr>
            <a:r>
              <a:rPr lang="en-US" sz="2800" smtClean="0"/>
              <a:t>Instruction cache extension</a:t>
            </a:r>
          </a:p>
          <a:p>
            <a:pPr lvl="1" eaLnBrk="1" hangingPunct="1">
              <a:lnSpc>
                <a:spcPct val="90000"/>
              </a:lnSpc>
            </a:pPr>
            <a:r>
              <a:rPr lang="en-US" sz="2000" smtClean="0"/>
              <a:t>hold the bits with the instruction in the Instruction Cache as an early branch indicator </a:t>
            </a:r>
          </a:p>
          <a:p>
            <a:pPr lvl="1" eaLnBrk="1" hangingPunct="1">
              <a:lnSpc>
                <a:spcPct val="90000"/>
              </a:lnSpc>
            </a:pPr>
            <a:r>
              <a:rPr lang="en-US" sz="2000" smtClean="0"/>
              <a:t>Increased cost since the bits will take up space for non- branch instructions as well</a:t>
            </a:r>
          </a:p>
          <a:p>
            <a:pPr lvl="1" eaLnBrk="1" hangingPunct="1">
              <a:lnSpc>
                <a:spcPct val="90000"/>
              </a:lnSpc>
            </a:pPr>
            <a:endParaRPr lang="en-US" sz="2400" smtClean="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E0AA08B-7FA9-47C1-82B6-D3E328A03B43}" type="slidenum">
              <a:rPr lang="en-US" sz="1400"/>
              <a:pPr eaLnBrk="1" hangingPunct="1"/>
              <a:t>29</a:t>
            </a:fld>
            <a:endParaRPr lang="en-US" sz="1400"/>
          </a:p>
        </p:txBody>
      </p:sp>
      <p:sp>
        <p:nvSpPr>
          <p:cNvPr id="30723" name="Rectangle 2"/>
          <p:cNvSpPr>
            <a:spLocks noGrp="1" noChangeArrowheads="1"/>
          </p:cNvSpPr>
          <p:nvPr>
            <p:ph type="title"/>
          </p:nvPr>
        </p:nvSpPr>
        <p:spPr/>
        <p:txBody>
          <a:bodyPr/>
          <a:lstStyle/>
          <a:p>
            <a:pPr eaLnBrk="1" hangingPunct="1"/>
            <a:r>
              <a:rPr lang="en-US" smtClean="0"/>
              <a:t>Does It Work?</a:t>
            </a:r>
          </a:p>
        </p:txBody>
      </p:sp>
      <p:pic>
        <p:nvPicPr>
          <p:cNvPr id="30724"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4705350" cy="3773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0725" name="Text Box 4"/>
          <p:cNvSpPr txBox="1">
            <a:spLocks noChangeArrowheads="1"/>
          </p:cNvSpPr>
          <p:nvPr/>
        </p:nvSpPr>
        <p:spPr bwMode="auto">
          <a:xfrm>
            <a:off x="6537325" y="2098675"/>
            <a:ext cx="121761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SPEC89</a:t>
            </a:r>
          </a:p>
        </p:txBody>
      </p:sp>
      <p:sp>
        <p:nvSpPr>
          <p:cNvPr id="30726" name="Text Box 5"/>
          <p:cNvSpPr txBox="1">
            <a:spLocks noChangeArrowheads="1"/>
          </p:cNvSpPr>
          <p:nvPr/>
        </p:nvSpPr>
        <p:spPr bwMode="auto">
          <a:xfrm>
            <a:off x="441325" y="5654675"/>
            <a:ext cx="75311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Prediction accuracy for 4K two-bit prediction buffer</a:t>
            </a:r>
          </a:p>
          <a:p>
            <a:pPr eaLnBrk="1" hangingPunct="1"/>
            <a:r>
              <a:rPr lang="en-US"/>
              <a:t>Somewhat misleading for the scientific programs (top three)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3A0DDFA-6020-4715-9709-549A4B6F596B}" type="slidenum">
              <a:rPr lang="en-US" sz="1400"/>
              <a:pPr eaLnBrk="1" hangingPunct="1"/>
              <a:t>3</a:t>
            </a:fld>
            <a:endParaRPr lang="en-US" sz="1400"/>
          </a:p>
        </p:txBody>
      </p:sp>
      <p:sp>
        <p:nvSpPr>
          <p:cNvPr id="4099" name="Rectangle 2"/>
          <p:cNvSpPr>
            <a:spLocks noGrp="1" noChangeArrowheads="1"/>
          </p:cNvSpPr>
          <p:nvPr>
            <p:ph type="title"/>
          </p:nvPr>
        </p:nvSpPr>
        <p:spPr/>
        <p:txBody>
          <a:bodyPr/>
          <a:lstStyle/>
          <a:p>
            <a:pPr eaLnBrk="1" hangingPunct="1"/>
            <a:r>
              <a:rPr lang="en-US" smtClean="0"/>
              <a:t>Techniques</a:t>
            </a:r>
          </a:p>
        </p:txBody>
      </p:sp>
      <p:pic>
        <p:nvPicPr>
          <p:cNvPr id="4100" name="Picture 4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57413" y="1604963"/>
            <a:ext cx="4829175" cy="364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36F6AEE-C76C-418D-AEDC-C03D6BF9BD0C}" type="slidenum">
              <a:rPr lang="en-US" sz="1400"/>
              <a:pPr eaLnBrk="1" hangingPunct="1"/>
              <a:t>30</a:t>
            </a:fld>
            <a:endParaRPr lang="en-US" sz="1400"/>
          </a:p>
        </p:txBody>
      </p:sp>
      <p:sp>
        <p:nvSpPr>
          <p:cNvPr id="31747" name="Rectangle 2"/>
          <p:cNvSpPr>
            <a:spLocks noGrp="1" noChangeArrowheads="1"/>
          </p:cNvSpPr>
          <p:nvPr>
            <p:ph type="title"/>
          </p:nvPr>
        </p:nvSpPr>
        <p:spPr/>
        <p:txBody>
          <a:bodyPr/>
          <a:lstStyle/>
          <a:p>
            <a:pPr eaLnBrk="1" hangingPunct="1"/>
            <a:r>
              <a:rPr lang="en-US" smtClean="0"/>
              <a:t>Increased Table Size</a:t>
            </a:r>
          </a:p>
        </p:txBody>
      </p:sp>
      <p:pic>
        <p:nvPicPr>
          <p:cNvPr id="3174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941388"/>
            <a:ext cx="4333875" cy="59166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1749" name="Text Box 4"/>
          <p:cNvSpPr txBox="1">
            <a:spLocks noChangeArrowheads="1"/>
          </p:cNvSpPr>
          <p:nvPr/>
        </p:nvSpPr>
        <p:spPr bwMode="auto">
          <a:xfrm>
            <a:off x="4784725" y="1184275"/>
            <a:ext cx="3978275"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Increasing the table size helps with caching, does it help here?</a:t>
            </a:r>
          </a:p>
          <a:p>
            <a:pPr eaLnBrk="1" hangingPunct="1"/>
            <a:endParaRPr lang="en-US"/>
          </a:p>
          <a:p>
            <a:pPr eaLnBrk="1" hangingPunct="1"/>
            <a:r>
              <a:rPr lang="en-US"/>
              <a:t>We can simulate branch prediction quite easily.  The answer is NO compared to an unlimited size table!</a:t>
            </a:r>
          </a:p>
          <a:p>
            <a:pPr eaLnBrk="1" hangingPunct="1"/>
            <a:endParaRPr lang="en-US"/>
          </a:p>
          <a:p>
            <a:pPr eaLnBrk="1" hangingPunct="1"/>
            <a:r>
              <a:rPr lang="en-US"/>
              <a:t>Performance bottleneck is the actual goodness of our prediction algorithm</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98EB9B0-43C0-418B-BE81-EA00D2A6BFC0}" type="slidenum">
              <a:rPr lang="en-US" sz="1400"/>
              <a:pPr eaLnBrk="1" hangingPunct="1"/>
              <a:t>31</a:t>
            </a:fld>
            <a:endParaRPr lang="en-US" sz="1400"/>
          </a:p>
        </p:txBody>
      </p:sp>
      <p:sp>
        <p:nvSpPr>
          <p:cNvPr id="32771" name="Rectangle 2"/>
          <p:cNvSpPr>
            <a:spLocks noGrp="1" noChangeArrowheads="1"/>
          </p:cNvSpPr>
          <p:nvPr>
            <p:ph type="title"/>
          </p:nvPr>
        </p:nvSpPr>
        <p:spPr>
          <a:xfrm>
            <a:off x="685800" y="-152400"/>
            <a:ext cx="7772400" cy="1143000"/>
          </a:xfrm>
        </p:spPr>
        <p:txBody>
          <a:bodyPr/>
          <a:lstStyle/>
          <a:p>
            <a:pPr eaLnBrk="1" hangingPunct="1"/>
            <a:r>
              <a:rPr lang="en-US" smtClean="0"/>
              <a:t>Improving Branch Prediction</a:t>
            </a:r>
          </a:p>
        </p:txBody>
      </p:sp>
      <p:sp>
        <p:nvSpPr>
          <p:cNvPr id="32772" name="Rectangle 3"/>
          <p:cNvSpPr>
            <a:spLocks noGrp="1" noChangeArrowheads="1"/>
          </p:cNvSpPr>
          <p:nvPr>
            <p:ph type="body" idx="1"/>
          </p:nvPr>
        </p:nvSpPr>
        <p:spPr>
          <a:xfrm>
            <a:off x="228600" y="838200"/>
            <a:ext cx="8763000" cy="4876800"/>
          </a:xfrm>
        </p:spPr>
        <p:txBody>
          <a:bodyPr/>
          <a:lstStyle/>
          <a:p>
            <a:pPr eaLnBrk="1" hangingPunct="1">
              <a:lnSpc>
                <a:spcPct val="90000"/>
              </a:lnSpc>
            </a:pPr>
            <a:r>
              <a:rPr lang="en-US" sz="2800" smtClean="0"/>
              <a:t>Let’s look at an example of the types of branches that our scheme performed poorly on</a:t>
            </a:r>
          </a:p>
          <a:p>
            <a:pPr lvl="1" eaLnBrk="1" hangingPunct="1">
              <a:lnSpc>
                <a:spcPct val="90000"/>
              </a:lnSpc>
            </a:pPr>
            <a:r>
              <a:rPr lang="en-US" sz="2400" smtClean="0"/>
              <a:t>if (aa==2) aa=0;</a:t>
            </a:r>
          </a:p>
          <a:p>
            <a:pPr lvl="1" eaLnBrk="1" hangingPunct="1">
              <a:lnSpc>
                <a:spcPct val="90000"/>
              </a:lnSpc>
            </a:pPr>
            <a:r>
              <a:rPr lang="en-US" sz="2400" smtClean="0"/>
              <a:t>if (bb==2) bb=0;</a:t>
            </a:r>
          </a:p>
          <a:p>
            <a:pPr lvl="1" eaLnBrk="1" hangingPunct="1">
              <a:lnSpc>
                <a:spcPct val="90000"/>
              </a:lnSpc>
            </a:pPr>
            <a:r>
              <a:rPr lang="en-US" sz="2400" smtClean="0"/>
              <a:t>if (aa!=bb) { …. }</a:t>
            </a:r>
          </a:p>
          <a:p>
            <a:pPr eaLnBrk="1" hangingPunct="1">
              <a:lnSpc>
                <a:spcPct val="90000"/>
              </a:lnSpc>
            </a:pPr>
            <a:r>
              <a:rPr lang="en-US" sz="2800" smtClean="0"/>
              <a:t>If the first two branches are not taken, then we will always take the third</a:t>
            </a:r>
          </a:p>
          <a:p>
            <a:pPr lvl="1" eaLnBrk="1" hangingPunct="1">
              <a:lnSpc>
                <a:spcPct val="90000"/>
              </a:lnSpc>
            </a:pPr>
            <a:r>
              <a:rPr lang="en-US" sz="2400" smtClean="0"/>
              <a:t>But our branch prediction scheme for the third branch is based on the prior history of the third branch only, not on the behavior of other branches!</a:t>
            </a:r>
          </a:p>
          <a:p>
            <a:pPr lvl="1" eaLnBrk="1" hangingPunct="1">
              <a:lnSpc>
                <a:spcPct val="90000"/>
              </a:lnSpc>
            </a:pPr>
            <a:r>
              <a:rPr lang="en-US" sz="2400" smtClean="0"/>
              <a:t>Will never capture this behavior with the existing model</a:t>
            </a:r>
          </a:p>
          <a:p>
            <a:pPr eaLnBrk="1" hangingPunct="1">
              <a:lnSpc>
                <a:spcPct val="90000"/>
              </a:lnSpc>
            </a:pPr>
            <a:r>
              <a:rPr lang="en-US" sz="2800" smtClean="0"/>
              <a:t>Solution</a:t>
            </a:r>
          </a:p>
          <a:p>
            <a:pPr lvl="1" eaLnBrk="1" hangingPunct="1">
              <a:lnSpc>
                <a:spcPct val="90000"/>
              </a:lnSpc>
            </a:pPr>
            <a:r>
              <a:rPr lang="en-US" sz="2400" smtClean="0"/>
              <a:t>Use a </a:t>
            </a:r>
            <a:r>
              <a:rPr lang="en-US" sz="2400" b="1" smtClean="0"/>
              <a:t>correlating predictor</a:t>
            </a:r>
            <a:r>
              <a:rPr lang="en-US" sz="2400" smtClean="0"/>
              <a:t>, or what happened on the previous (in a dynamic sense, not static sense) branch</a:t>
            </a:r>
          </a:p>
          <a:p>
            <a:pPr lvl="1" eaLnBrk="1" hangingPunct="1">
              <a:lnSpc>
                <a:spcPct val="90000"/>
              </a:lnSpc>
            </a:pPr>
            <a:r>
              <a:rPr lang="en-US" sz="2400" smtClean="0"/>
              <a:t>Not necessarily a good predictor (consider spaghetti code)</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235B84F-4D6F-4D0C-8F06-6A927340F062}" type="slidenum">
              <a:rPr lang="en-US" sz="1400"/>
              <a:pPr eaLnBrk="1" hangingPunct="1"/>
              <a:t>32</a:t>
            </a:fld>
            <a:endParaRPr lang="en-US" sz="1400"/>
          </a:p>
        </p:txBody>
      </p:sp>
      <p:sp>
        <p:nvSpPr>
          <p:cNvPr id="33795" name="Rectangle 2"/>
          <p:cNvSpPr>
            <a:spLocks noGrp="1" noChangeArrowheads="1"/>
          </p:cNvSpPr>
          <p:nvPr>
            <p:ph type="title"/>
          </p:nvPr>
        </p:nvSpPr>
        <p:spPr/>
        <p:txBody>
          <a:bodyPr/>
          <a:lstStyle/>
          <a:p>
            <a:pPr eaLnBrk="1" hangingPunct="1"/>
            <a:r>
              <a:rPr lang="en-US" smtClean="0"/>
              <a:t>Example – Correlating Predictor</a:t>
            </a:r>
          </a:p>
        </p:txBody>
      </p:sp>
      <p:sp>
        <p:nvSpPr>
          <p:cNvPr id="33796" name="Rectangle 3"/>
          <p:cNvSpPr>
            <a:spLocks noGrp="1" noChangeArrowheads="1"/>
          </p:cNvSpPr>
          <p:nvPr>
            <p:ph type="body" idx="1"/>
          </p:nvPr>
        </p:nvSpPr>
        <p:spPr/>
        <p:txBody>
          <a:bodyPr/>
          <a:lstStyle/>
          <a:p>
            <a:pPr eaLnBrk="1" hangingPunct="1">
              <a:lnSpc>
                <a:spcPct val="90000"/>
              </a:lnSpc>
            </a:pPr>
            <a:r>
              <a:rPr lang="en-US" sz="2800" smtClean="0"/>
              <a:t>Consider the following code fragment</a:t>
            </a:r>
          </a:p>
          <a:p>
            <a:pPr lvl="1" eaLnBrk="1" hangingPunct="1">
              <a:lnSpc>
                <a:spcPct val="90000"/>
              </a:lnSpc>
            </a:pPr>
            <a:r>
              <a:rPr lang="en-US" sz="2400" smtClean="0"/>
              <a:t>if (d==0) d=1;</a:t>
            </a:r>
          </a:p>
          <a:p>
            <a:pPr lvl="1" eaLnBrk="1" hangingPunct="1">
              <a:lnSpc>
                <a:spcPct val="90000"/>
              </a:lnSpc>
            </a:pPr>
            <a:r>
              <a:rPr lang="en-US" sz="2400" smtClean="0"/>
              <a:t>if (d==1) { … }</a:t>
            </a:r>
          </a:p>
          <a:p>
            <a:pPr eaLnBrk="1" hangingPunct="1">
              <a:lnSpc>
                <a:spcPct val="90000"/>
              </a:lnSpc>
            </a:pPr>
            <a:r>
              <a:rPr lang="en-US" sz="2800" smtClean="0"/>
              <a:t>Typical code generated by this fragment</a:t>
            </a:r>
          </a:p>
          <a:p>
            <a:pPr lvl="1" eaLnBrk="1" hangingPunct="1">
              <a:lnSpc>
                <a:spcPct val="90000"/>
              </a:lnSpc>
            </a:pPr>
            <a:r>
              <a:rPr lang="en-US" sz="2400" smtClean="0"/>
              <a:t>      BNEZ  R1, L1                 ;  check if d==0           </a:t>
            </a:r>
            <a:r>
              <a:rPr lang="en-US" sz="2400" b="1" smtClean="0"/>
              <a:t>B1</a:t>
            </a:r>
          </a:p>
          <a:p>
            <a:pPr lvl="1" eaLnBrk="1" hangingPunct="1">
              <a:lnSpc>
                <a:spcPct val="90000"/>
              </a:lnSpc>
            </a:pPr>
            <a:r>
              <a:rPr lang="en-US" sz="2400" smtClean="0"/>
              <a:t>      ADDI  R1, R0, #1           ;  d</a:t>
            </a:r>
            <a:r>
              <a:rPr lang="en-US" sz="2400" smtClean="0">
                <a:sym typeface="Wingdings" pitchFamily="2" charset="2"/>
              </a:rPr>
              <a:t>1</a:t>
            </a:r>
          </a:p>
          <a:p>
            <a:pPr lvl="1" eaLnBrk="1" hangingPunct="1">
              <a:lnSpc>
                <a:spcPct val="90000"/>
              </a:lnSpc>
            </a:pPr>
            <a:r>
              <a:rPr lang="en-US" sz="2400" smtClean="0">
                <a:sym typeface="Wingdings" pitchFamily="2" charset="2"/>
              </a:rPr>
              <a:t>L1: SEQI   R3, R1, #1           ;  Set R3 if R1==1</a:t>
            </a:r>
          </a:p>
          <a:p>
            <a:pPr lvl="1" eaLnBrk="1" hangingPunct="1">
              <a:lnSpc>
                <a:spcPct val="90000"/>
              </a:lnSpc>
            </a:pPr>
            <a:r>
              <a:rPr lang="en-US" sz="2400" smtClean="0">
                <a:sym typeface="Wingdings" pitchFamily="2" charset="2"/>
              </a:rPr>
              <a:t>       BNEZ R3, L2                 ;  Skip if d!=1              </a:t>
            </a:r>
            <a:r>
              <a:rPr lang="en-US" sz="2400" b="1" smtClean="0">
                <a:sym typeface="Wingdings" pitchFamily="2" charset="2"/>
              </a:rPr>
              <a:t>B2</a:t>
            </a:r>
          </a:p>
          <a:p>
            <a:pPr lvl="1" eaLnBrk="1" hangingPunct="1">
              <a:lnSpc>
                <a:spcPct val="90000"/>
              </a:lnSpc>
            </a:pPr>
            <a:r>
              <a:rPr lang="en-US" sz="2400" smtClean="0">
                <a:sym typeface="Wingdings" pitchFamily="2" charset="2"/>
              </a:rPr>
              <a:t>L2: …</a:t>
            </a:r>
          </a:p>
          <a:p>
            <a:pPr eaLnBrk="1" hangingPunct="1">
              <a:lnSpc>
                <a:spcPct val="90000"/>
              </a:lnSpc>
            </a:pPr>
            <a:r>
              <a:rPr lang="en-US" sz="2800" smtClean="0"/>
              <a:t>Let’s look at all the possible outcomes based on the value of d going into this code</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D3297E2-7B56-4404-A86A-8364AA81A92B}" type="slidenum">
              <a:rPr lang="en-US" sz="1400"/>
              <a:pPr eaLnBrk="1" hangingPunct="1"/>
              <a:t>33</a:t>
            </a:fld>
            <a:endParaRPr lang="en-US" sz="1400"/>
          </a:p>
        </p:txBody>
      </p:sp>
      <p:sp>
        <p:nvSpPr>
          <p:cNvPr id="34819" name="Rectangle 2"/>
          <p:cNvSpPr>
            <a:spLocks noGrp="1" noChangeArrowheads="1"/>
          </p:cNvSpPr>
          <p:nvPr>
            <p:ph type="title"/>
          </p:nvPr>
        </p:nvSpPr>
        <p:spPr/>
        <p:txBody>
          <a:bodyPr/>
          <a:lstStyle/>
          <a:p>
            <a:pPr eaLnBrk="1" hangingPunct="1"/>
            <a:r>
              <a:rPr lang="en-US" smtClean="0"/>
              <a:t>Example – Correlating Predictor</a:t>
            </a:r>
          </a:p>
        </p:txBody>
      </p:sp>
      <p:pic>
        <p:nvPicPr>
          <p:cNvPr id="3482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1371600"/>
            <a:ext cx="6296025" cy="142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821" name="Text Box 5"/>
          <p:cNvSpPr txBox="1">
            <a:spLocks noChangeArrowheads="1"/>
          </p:cNvSpPr>
          <p:nvPr/>
        </p:nvSpPr>
        <p:spPr bwMode="auto">
          <a:xfrm>
            <a:off x="136525" y="2784475"/>
            <a:ext cx="2697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Any value not 0 or 1</a:t>
            </a:r>
          </a:p>
        </p:txBody>
      </p:sp>
      <p:sp>
        <p:nvSpPr>
          <p:cNvPr id="34822" name="Line 8"/>
          <p:cNvSpPr>
            <a:spLocks noChangeShapeType="1"/>
          </p:cNvSpPr>
          <p:nvPr/>
        </p:nvSpPr>
        <p:spPr bwMode="auto">
          <a:xfrm flipV="1">
            <a:off x="609600" y="2667000"/>
            <a:ext cx="1295400" cy="228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4823" name="Text Box 9"/>
          <p:cNvSpPr txBox="1">
            <a:spLocks noChangeArrowheads="1"/>
          </p:cNvSpPr>
          <p:nvPr/>
        </p:nvSpPr>
        <p:spPr bwMode="auto">
          <a:xfrm>
            <a:off x="1219200" y="3352800"/>
            <a:ext cx="5846763"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If b1 not taken, then b2 not taken, all the time!</a:t>
            </a:r>
          </a:p>
          <a:p>
            <a:pPr eaLnBrk="1" hangingPunct="1"/>
            <a:endParaRPr lang="en-US"/>
          </a:p>
          <a:p>
            <a:pPr eaLnBrk="1" hangingPunct="1"/>
            <a:r>
              <a:rPr lang="en-US"/>
              <a:t>Worst-case sequence: all predictions fail!</a:t>
            </a:r>
          </a:p>
        </p:txBody>
      </p:sp>
      <p:pic>
        <p:nvPicPr>
          <p:cNvPr id="34824"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4648200"/>
            <a:ext cx="6230938" cy="1685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E1FD5E8-CDC6-4E35-8B29-1A71F8F38D91}" type="slidenum">
              <a:rPr lang="en-US" sz="1400"/>
              <a:pPr eaLnBrk="1" hangingPunct="1"/>
              <a:t>34</a:t>
            </a:fld>
            <a:endParaRPr lang="en-US" sz="1400"/>
          </a:p>
        </p:txBody>
      </p:sp>
      <p:sp>
        <p:nvSpPr>
          <p:cNvPr id="35843" name="Rectangle 2"/>
          <p:cNvSpPr>
            <a:spLocks noGrp="1" noChangeArrowheads="1"/>
          </p:cNvSpPr>
          <p:nvPr>
            <p:ph type="title"/>
          </p:nvPr>
        </p:nvSpPr>
        <p:spPr/>
        <p:txBody>
          <a:bodyPr/>
          <a:lstStyle/>
          <a:p>
            <a:pPr eaLnBrk="1" hangingPunct="1"/>
            <a:r>
              <a:rPr lang="en-US" smtClean="0"/>
              <a:t>Solution – Use correlator</a:t>
            </a:r>
          </a:p>
        </p:txBody>
      </p:sp>
      <p:sp>
        <p:nvSpPr>
          <p:cNvPr id="35844" name="Rectangle 3"/>
          <p:cNvSpPr>
            <a:spLocks noGrp="1" noChangeArrowheads="1"/>
          </p:cNvSpPr>
          <p:nvPr>
            <p:ph type="body" idx="1"/>
          </p:nvPr>
        </p:nvSpPr>
        <p:spPr/>
        <p:txBody>
          <a:bodyPr/>
          <a:lstStyle/>
          <a:p>
            <a:pPr eaLnBrk="1" hangingPunct="1"/>
            <a:r>
              <a:rPr lang="en-US" sz="2400" smtClean="0"/>
              <a:t>Use a predictor with one bit of correlation</a:t>
            </a:r>
          </a:p>
          <a:p>
            <a:pPr lvl="1" eaLnBrk="1" hangingPunct="1"/>
            <a:r>
              <a:rPr lang="en-US" sz="2000" smtClean="0"/>
              <a:t>i.e. we remember what happened with the last branch to predict the current branch</a:t>
            </a:r>
          </a:p>
          <a:p>
            <a:pPr lvl="1" eaLnBrk="1" hangingPunct="1"/>
            <a:r>
              <a:rPr lang="en-US" sz="2000" smtClean="0"/>
              <a:t>Think of this as the last branch has two separate prediction bits</a:t>
            </a:r>
          </a:p>
          <a:p>
            <a:pPr lvl="2" eaLnBrk="1" hangingPunct="1"/>
            <a:r>
              <a:rPr lang="en-US" sz="1800" smtClean="0"/>
              <a:t>One bit assuming the last branch was taken</a:t>
            </a:r>
          </a:p>
          <a:p>
            <a:pPr lvl="2" eaLnBrk="1" hangingPunct="1"/>
            <a:r>
              <a:rPr lang="en-US" sz="1800" smtClean="0"/>
              <a:t>One bit assuming the last branch was not taken</a:t>
            </a:r>
          </a:p>
          <a:p>
            <a:pPr eaLnBrk="1" hangingPunct="1"/>
            <a:r>
              <a:rPr lang="en-US" sz="2400" smtClean="0"/>
              <a:t>Pair the prediction bits:  first bit is the prediction if the last branch is not taken, second bit is the prediction if the last branch is taken</a:t>
            </a:r>
          </a:p>
          <a:p>
            <a:pPr eaLnBrk="1" hangingPunct="1"/>
            <a:r>
              <a:rPr lang="en-US" sz="2400" smtClean="0"/>
              <a:t>Leads to 4 possibilities: which way the last one went chooses the prediction</a:t>
            </a:r>
          </a:p>
          <a:p>
            <a:pPr lvl="1" eaLnBrk="1" hangingPunct="1"/>
            <a:r>
              <a:rPr lang="en-US" sz="2000" smtClean="0"/>
              <a:t>(Last-taken, last-not-taken) X (predict-taken, predict-not-taken)</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03D8AB1-CC9A-4176-B5B5-1F2D78CAF407}" type="slidenum">
              <a:rPr lang="en-US" sz="1400"/>
              <a:pPr eaLnBrk="1" hangingPunct="1"/>
              <a:t>35</a:t>
            </a:fld>
            <a:endParaRPr lang="en-US" sz="1400"/>
          </a:p>
        </p:txBody>
      </p:sp>
      <p:sp>
        <p:nvSpPr>
          <p:cNvPr id="36867" name="Rectangle 2"/>
          <p:cNvSpPr>
            <a:spLocks noGrp="1" noChangeArrowheads="1"/>
          </p:cNvSpPr>
          <p:nvPr>
            <p:ph type="title"/>
          </p:nvPr>
        </p:nvSpPr>
        <p:spPr/>
        <p:txBody>
          <a:bodyPr/>
          <a:lstStyle/>
          <a:p>
            <a:pPr eaLnBrk="1" hangingPunct="1"/>
            <a:r>
              <a:rPr lang="en-US" smtClean="0"/>
              <a:t>Single Correlator</a:t>
            </a:r>
          </a:p>
        </p:txBody>
      </p:sp>
      <p:sp>
        <p:nvSpPr>
          <p:cNvPr id="36868" name="Text Box 4"/>
          <p:cNvSpPr txBox="1">
            <a:spLocks noChangeArrowheads="1"/>
          </p:cNvSpPr>
          <p:nvPr/>
        </p:nvSpPr>
        <p:spPr bwMode="auto">
          <a:xfrm>
            <a:off x="228600" y="3048000"/>
            <a:ext cx="8763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Notation a bit confusing since we have two interpretations</a:t>
            </a:r>
          </a:p>
          <a:p>
            <a:pPr eaLnBrk="1" hangingPunct="1"/>
            <a:r>
              <a:rPr lang="en-US"/>
              <a:t>taken/not-taken :  for what really happened last branch, and prediction</a:t>
            </a:r>
          </a:p>
        </p:txBody>
      </p:sp>
      <p:pic>
        <p:nvPicPr>
          <p:cNvPr id="3686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876800"/>
            <a:ext cx="8288338" cy="148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6870" name="Text Box 6"/>
          <p:cNvSpPr txBox="1">
            <a:spLocks noChangeArrowheads="1"/>
          </p:cNvSpPr>
          <p:nvPr/>
        </p:nvSpPr>
        <p:spPr bwMode="auto">
          <a:xfrm>
            <a:off x="288925" y="4114800"/>
            <a:ext cx="8874125" cy="830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Behavior using one-bit of correlation : every branch correct except first</a:t>
            </a:r>
          </a:p>
          <a:p>
            <a:pPr eaLnBrk="1" hangingPunct="1"/>
            <a:r>
              <a:rPr lang="en-US"/>
              <a:t>Start in NT/NT state for both branches; prediction in bold</a:t>
            </a:r>
          </a:p>
        </p:txBody>
      </p:sp>
      <p:pic>
        <p:nvPicPr>
          <p:cNvPr id="36871"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1219200"/>
            <a:ext cx="6564313" cy="1885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BBAAF304-C6BC-43A1-BE56-7F1005807117}" type="slidenum">
              <a:rPr lang="en-US" sz="1400"/>
              <a:pPr eaLnBrk="1" hangingPunct="1"/>
              <a:t>36</a:t>
            </a:fld>
            <a:endParaRPr lang="en-US" sz="1400"/>
          </a:p>
        </p:txBody>
      </p:sp>
      <p:sp>
        <p:nvSpPr>
          <p:cNvPr id="37891" name="Rectangle 2"/>
          <p:cNvSpPr>
            <a:spLocks noGrp="1" noChangeArrowheads="1"/>
          </p:cNvSpPr>
          <p:nvPr>
            <p:ph type="title"/>
          </p:nvPr>
        </p:nvSpPr>
        <p:spPr/>
        <p:txBody>
          <a:bodyPr/>
          <a:lstStyle/>
          <a:p>
            <a:pPr eaLnBrk="1" hangingPunct="1"/>
            <a:r>
              <a:rPr lang="en-US" smtClean="0"/>
              <a:t>Predictors in General</a:t>
            </a:r>
          </a:p>
        </p:txBody>
      </p:sp>
      <p:sp>
        <p:nvSpPr>
          <p:cNvPr id="37892" name="Rectangle 3"/>
          <p:cNvSpPr>
            <a:spLocks noGrp="1" noChangeArrowheads="1"/>
          </p:cNvSpPr>
          <p:nvPr>
            <p:ph type="body" idx="1"/>
          </p:nvPr>
        </p:nvSpPr>
        <p:spPr/>
        <p:txBody>
          <a:bodyPr/>
          <a:lstStyle/>
          <a:p>
            <a:pPr eaLnBrk="1" hangingPunct="1">
              <a:lnSpc>
                <a:spcPct val="90000"/>
              </a:lnSpc>
            </a:pPr>
            <a:r>
              <a:rPr lang="en-US" sz="2800" smtClean="0"/>
              <a:t>Previous example a (1,1) predictor</a:t>
            </a:r>
          </a:p>
          <a:p>
            <a:pPr lvl="1" eaLnBrk="1" hangingPunct="1">
              <a:lnSpc>
                <a:spcPct val="90000"/>
              </a:lnSpc>
            </a:pPr>
            <a:r>
              <a:rPr lang="en-US" sz="2400" smtClean="0"/>
              <a:t>Used last 1 branches, with a 1 bit predictor</a:t>
            </a:r>
          </a:p>
          <a:p>
            <a:pPr eaLnBrk="1" hangingPunct="1">
              <a:lnSpc>
                <a:spcPct val="90000"/>
              </a:lnSpc>
            </a:pPr>
            <a:r>
              <a:rPr lang="en-US" sz="2800" smtClean="0"/>
              <a:t>Can generalize to a (m, n) predictor</a:t>
            </a:r>
          </a:p>
          <a:p>
            <a:pPr lvl="1" eaLnBrk="1" hangingPunct="1">
              <a:lnSpc>
                <a:spcPct val="90000"/>
              </a:lnSpc>
            </a:pPr>
            <a:r>
              <a:rPr lang="en-US" sz="2400" smtClean="0"/>
              <a:t>M = number of previous last branches to consider</a:t>
            </a:r>
          </a:p>
          <a:p>
            <a:pPr lvl="2" eaLnBrk="1" hangingPunct="1">
              <a:lnSpc>
                <a:spcPct val="90000"/>
              </a:lnSpc>
            </a:pPr>
            <a:r>
              <a:rPr lang="en-US" sz="2000" smtClean="0"/>
              <a:t>Results in 2</a:t>
            </a:r>
            <a:r>
              <a:rPr lang="en-US" sz="2000" baseline="30000" smtClean="0"/>
              <a:t>m</a:t>
            </a:r>
            <a:r>
              <a:rPr lang="en-US" sz="2000" smtClean="0"/>
              <a:t> branch predictors, each using n bits</a:t>
            </a:r>
          </a:p>
          <a:p>
            <a:pPr lvl="1" eaLnBrk="1" hangingPunct="1">
              <a:lnSpc>
                <a:spcPct val="90000"/>
              </a:lnSpc>
            </a:pPr>
            <a:r>
              <a:rPr lang="en-US" sz="2400" smtClean="0"/>
              <a:t>Total number of bits needed</a:t>
            </a:r>
          </a:p>
          <a:p>
            <a:pPr lvl="2" eaLnBrk="1" hangingPunct="1">
              <a:lnSpc>
                <a:spcPct val="90000"/>
              </a:lnSpc>
            </a:pPr>
            <a:r>
              <a:rPr lang="en-US" sz="2000" smtClean="0"/>
              <a:t>2</a:t>
            </a:r>
            <a:r>
              <a:rPr lang="en-US" sz="2000" baseline="30000" smtClean="0"/>
              <a:t>m</a:t>
            </a:r>
            <a:r>
              <a:rPr lang="en-US" sz="2000" smtClean="0"/>
              <a:t> * n * Number_of_entries_selected_in_table</a:t>
            </a:r>
          </a:p>
          <a:p>
            <a:pPr lvl="2" eaLnBrk="1" hangingPunct="1">
              <a:lnSpc>
                <a:spcPct val="90000"/>
              </a:lnSpc>
            </a:pPr>
            <a:r>
              <a:rPr lang="en-US" sz="2000" smtClean="0"/>
              <a:t>E.g. (2, 2) with 16 entries = 128 bits  </a:t>
            </a:r>
          </a:p>
          <a:p>
            <a:pPr lvl="3" eaLnBrk="1" hangingPunct="1">
              <a:lnSpc>
                <a:spcPct val="90000"/>
              </a:lnSpc>
            </a:pPr>
            <a:r>
              <a:rPr lang="en-US" sz="1800" smtClean="0"/>
              <a:t>Shown on next slide</a:t>
            </a:r>
          </a:p>
          <a:p>
            <a:pPr lvl="1" eaLnBrk="1" hangingPunct="1">
              <a:lnSpc>
                <a:spcPct val="90000"/>
              </a:lnSpc>
            </a:pPr>
            <a:r>
              <a:rPr lang="en-US" sz="2400" smtClean="0"/>
              <a:t>Can implement in hardware without too much difficulty</a:t>
            </a:r>
          </a:p>
          <a:p>
            <a:pPr lvl="2" eaLnBrk="1" hangingPunct="1">
              <a:lnSpc>
                <a:spcPct val="90000"/>
              </a:lnSpc>
            </a:pPr>
            <a:r>
              <a:rPr lang="en-US" sz="2000" smtClean="0"/>
              <a:t>Some shifters needed to select entries</a:t>
            </a:r>
          </a:p>
          <a:p>
            <a:pPr lvl="1" eaLnBrk="1" hangingPunct="1">
              <a:lnSpc>
                <a:spcPct val="90000"/>
              </a:lnSpc>
            </a:pPr>
            <a:r>
              <a:rPr lang="en-US" sz="2400" smtClean="0"/>
              <a:t>(1,1) and (2,2) and (0,2) the most interesting/common selections</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D4978BE-09E3-44D6-9C2E-ACAA87F2EC19}" type="slidenum">
              <a:rPr lang="en-US" sz="1400"/>
              <a:pPr eaLnBrk="1" hangingPunct="1"/>
              <a:t>37</a:t>
            </a:fld>
            <a:endParaRPr lang="en-US" sz="1400"/>
          </a:p>
        </p:txBody>
      </p:sp>
      <p:sp>
        <p:nvSpPr>
          <p:cNvPr id="38915" name="Rectangle 2"/>
          <p:cNvSpPr>
            <a:spLocks noGrp="1" noChangeArrowheads="1"/>
          </p:cNvSpPr>
          <p:nvPr>
            <p:ph type="title"/>
          </p:nvPr>
        </p:nvSpPr>
        <p:spPr/>
        <p:txBody>
          <a:bodyPr/>
          <a:lstStyle/>
          <a:p>
            <a:pPr eaLnBrk="1" hangingPunct="1"/>
            <a:r>
              <a:rPr lang="en-US" smtClean="0"/>
              <a:t>(2,2) buffer with 2 bit history</a:t>
            </a:r>
          </a:p>
        </p:txBody>
      </p:sp>
      <p:pic>
        <p:nvPicPr>
          <p:cNvPr id="3891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62200" y="1447800"/>
            <a:ext cx="4084638" cy="4429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E1AC316-C2BE-4439-AD37-FB5CE087D2D2}" type="slidenum">
              <a:rPr lang="en-US" sz="1400"/>
              <a:pPr eaLnBrk="1" hangingPunct="1"/>
              <a:t>38</a:t>
            </a:fld>
            <a:endParaRPr lang="en-US" sz="1400"/>
          </a:p>
        </p:txBody>
      </p:sp>
      <p:sp>
        <p:nvSpPr>
          <p:cNvPr id="39939" name="Rectangle 2"/>
          <p:cNvSpPr>
            <a:spLocks noGrp="1" noChangeArrowheads="1"/>
          </p:cNvSpPr>
          <p:nvPr>
            <p:ph type="title"/>
          </p:nvPr>
        </p:nvSpPr>
        <p:spPr>
          <a:xfrm>
            <a:off x="4724400" y="152400"/>
            <a:ext cx="3733800" cy="1143000"/>
          </a:xfrm>
        </p:spPr>
        <p:txBody>
          <a:bodyPr/>
          <a:lstStyle/>
          <a:p>
            <a:pPr eaLnBrk="1" hangingPunct="1"/>
            <a:r>
              <a:rPr lang="en-US" smtClean="0"/>
              <a:t>Performance of Predictors?</a:t>
            </a:r>
          </a:p>
        </p:txBody>
      </p:sp>
      <p:sp>
        <p:nvSpPr>
          <p:cNvPr id="39940" name="Rectangle 3"/>
          <p:cNvSpPr>
            <a:spLocks noGrp="1" noChangeArrowheads="1"/>
          </p:cNvSpPr>
          <p:nvPr>
            <p:ph type="body" idx="1"/>
          </p:nvPr>
        </p:nvSpPr>
        <p:spPr>
          <a:xfrm>
            <a:off x="4724400" y="2057400"/>
            <a:ext cx="4191000" cy="990600"/>
          </a:xfrm>
        </p:spPr>
        <p:txBody>
          <a:bodyPr/>
          <a:lstStyle/>
          <a:p>
            <a:pPr eaLnBrk="1" hangingPunct="1">
              <a:lnSpc>
                <a:spcPct val="90000"/>
              </a:lnSpc>
            </a:pPr>
            <a:r>
              <a:rPr lang="en-US" sz="2800" smtClean="0"/>
              <a:t>SPEC 89 Benchmark</a:t>
            </a:r>
          </a:p>
          <a:p>
            <a:pPr eaLnBrk="1" hangingPunct="1">
              <a:lnSpc>
                <a:spcPct val="90000"/>
              </a:lnSpc>
            </a:pPr>
            <a:r>
              <a:rPr lang="en-US" sz="2800" smtClean="0"/>
              <a:t>Improves performance, but of course with the extra cost</a:t>
            </a:r>
          </a:p>
          <a:p>
            <a:pPr eaLnBrk="1" hangingPunct="1">
              <a:lnSpc>
                <a:spcPct val="90000"/>
              </a:lnSpc>
            </a:pPr>
            <a:r>
              <a:rPr lang="en-US" sz="2800" smtClean="0"/>
              <a:t>Note no improvement in first few cases, but no decrease in performance either</a:t>
            </a:r>
          </a:p>
        </p:txBody>
      </p:sp>
      <p:pic>
        <p:nvPicPr>
          <p:cNvPr id="3994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4181475" cy="6257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942" name="Line 5"/>
          <p:cNvSpPr>
            <a:spLocks noChangeShapeType="1"/>
          </p:cNvSpPr>
          <p:nvPr/>
        </p:nvSpPr>
        <p:spPr bwMode="auto">
          <a:xfrm flipH="1" flipV="1">
            <a:off x="4038600" y="4800600"/>
            <a:ext cx="762000" cy="1371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9943" name="Rectangle 6"/>
          <p:cNvSpPr>
            <a:spLocks noChangeArrowheads="1"/>
          </p:cNvSpPr>
          <p:nvPr/>
        </p:nvSpPr>
        <p:spPr bwMode="auto">
          <a:xfrm>
            <a:off x="5105400" y="5867400"/>
            <a:ext cx="2438400" cy="762000"/>
          </a:xfrm>
          <a:prstGeom prst="rect">
            <a:avLst/>
          </a:prstGeom>
          <a:solidFill>
            <a:srgbClr val="006600"/>
          </a:solidFill>
          <a:ln w="9525">
            <a:solidFill>
              <a:schemeClr val="tx1"/>
            </a:solidFill>
            <a:miter lim="800000"/>
            <a:headEnd/>
            <a:tailEnd/>
          </a:ln>
        </p:spPr>
        <p:txBody>
          <a:bodyPr wrap="none" anchor="ctr"/>
          <a:lstStyle/>
          <a:p>
            <a:pPr algn="ctr"/>
            <a:r>
              <a:rPr lang="en-US">
                <a:solidFill>
                  <a:schemeClr val="bg1"/>
                </a:solidFill>
              </a:rPr>
              <a:t>Big win here!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DC60CC9-07C7-4134-965B-6ED868929840}" type="slidenum">
              <a:rPr lang="en-US" sz="1400"/>
              <a:pPr eaLnBrk="1" hangingPunct="1"/>
              <a:t>39</a:t>
            </a:fld>
            <a:endParaRPr lang="en-US" sz="1400"/>
          </a:p>
        </p:txBody>
      </p:sp>
      <p:sp>
        <p:nvSpPr>
          <p:cNvPr id="40963" name="Rectangle 2"/>
          <p:cNvSpPr>
            <a:spLocks noGrp="1" noChangeArrowheads="1"/>
          </p:cNvSpPr>
          <p:nvPr>
            <p:ph type="title"/>
          </p:nvPr>
        </p:nvSpPr>
        <p:spPr>
          <a:xfrm>
            <a:off x="685800" y="0"/>
            <a:ext cx="7772400" cy="1143000"/>
          </a:xfrm>
        </p:spPr>
        <p:txBody>
          <a:bodyPr/>
          <a:lstStyle/>
          <a:p>
            <a:pPr eaLnBrk="1" hangingPunct="1"/>
            <a:r>
              <a:rPr lang="en-US" smtClean="0"/>
              <a:t>Branch Target Buffers</a:t>
            </a:r>
          </a:p>
        </p:txBody>
      </p:sp>
      <p:sp>
        <p:nvSpPr>
          <p:cNvPr id="40964" name="Rectangle 3"/>
          <p:cNvSpPr>
            <a:spLocks noGrp="1" noChangeArrowheads="1"/>
          </p:cNvSpPr>
          <p:nvPr>
            <p:ph type="body" idx="1"/>
          </p:nvPr>
        </p:nvSpPr>
        <p:spPr>
          <a:xfrm>
            <a:off x="228600" y="990600"/>
            <a:ext cx="8763000" cy="4876800"/>
          </a:xfrm>
        </p:spPr>
        <p:txBody>
          <a:bodyPr/>
          <a:lstStyle/>
          <a:p>
            <a:pPr eaLnBrk="1" hangingPunct="1"/>
            <a:r>
              <a:rPr lang="en-US" sz="2800" smtClean="0"/>
              <a:t>How can we use branch prediction on improved MIPS?</a:t>
            </a:r>
          </a:p>
          <a:p>
            <a:pPr lvl="1" eaLnBrk="1" hangingPunct="1"/>
            <a:r>
              <a:rPr lang="en-US" smtClean="0"/>
              <a:t>As indicated earlier, we need the branch target during the IF stage</a:t>
            </a:r>
          </a:p>
          <a:p>
            <a:pPr lvl="1" eaLnBrk="1" hangingPunct="1"/>
            <a:r>
              <a:rPr lang="en-US" smtClean="0"/>
              <a:t>But we don’t know it’s a branch until ID …  stuck?</a:t>
            </a:r>
          </a:p>
          <a:p>
            <a:pPr lvl="1" eaLnBrk="1" hangingPunct="1"/>
            <a:r>
              <a:rPr lang="en-US" smtClean="0"/>
              <a:t>Solution</a:t>
            </a:r>
          </a:p>
          <a:p>
            <a:pPr lvl="2" eaLnBrk="1" hangingPunct="1"/>
            <a:r>
              <a:rPr lang="en-US" smtClean="0"/>
              <a:t>Use the address of the current instruction to determine if it is a branch!   Recall we have the Branch History Buffer</a:t>
            </a:r>
          </a:p>
          <a:p>
            <a:pPr lvl="1" eaLnBrk="1" hangingPunct="1"/>
            <a:endParaRPr lang="en-US" smtClean="0"/>
          </a:p>
        </p:txBody>
      </p:sp>
      <p:sp>
        <p:nvSpPr>
          <p:cNvPr id="40965" name="AutoShape 4"/>
          <p:cNvSpPr>
            <a:spLocks/>
          </p:cNvSpPr>
          <p:nvPr/>
        </p:nvSpPr>
        <p:spPr bwMode="auto">
          <a:xfrm rot="-5400000">
            <a:off x="952500" y="5448300"/>
            <a:ext cx="76200" cy="304800"/>
          </a:xfrm>
          <a:prstGeom prst="leftBrace">
            <a:avLst>
              <a:gd name="adj1" fmla="val 33333"/>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6" name="Line 5"/>
          <p:cNvSpPr>
            <a:spLocks noChangeShapeType="1"/>
          </p:cNvSpPr>
          <p:nvPr/>
        </p:nvSpPr>
        <p:spPr bwMode="auto">
          <a:xfrm>
            <a:off x="990600" y="5638800"/>
            <a:ext cx="0" cy="1524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67" name="Rectangle 6"/>
          <p:cNvSpPr>
            <a:spLocks noChangeArrowheads="1"/>
          </p:cNvSpPr>
          <p:nvPr/>
        </p:nvSpPr>
        <p:spPr bwMode="auto">
          <a:xfrm>
            <a:off x="4038600" y="4800600"/>
            <a:ext cx="2438400" cy="1905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0968" name="Text Box 7"/>
          <p:cNvSpPr txBox="1">
            <a:spLocks noChangeArrowheads="1"/>
          </p:cNvSpPr>
          <p:nvPr/>
        </p:nvSpPr>
        <p:spPr bwMode="auto">
          <a:xfrm>
            <a:off x="4098925" y="4876800"/>
            <a:ext cx="2316163" cy="191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00          Taken</a:t>
            </a:r>
          </a:p>
          <a:p>
            <a:pPr eaLnBrk="1" hangingPunct="1"/>
            <a:r>
              <a:rPr lang="en-US"/>
              <a:t>…</a:t>
            </a:r>
          </a:p>
          <a:p>
            <a:pPr eaLnBrk="1" hangingPunct="1"/>
            <a:r>
              <a:rPr lang="en-US"/>
              <a:t>04       Not Taken</a:t>
            </a:r>
          </a:p>
          <a:p>
            <a:pPr eaLnBrk="1" hangingPunct="1"/>
            <a:r>
              <a:rPr lang="en-US"/>
              <a:t>..</a:t>
            </a:r>
          </a:p>
          <a:p>
            <a:pPr eaLnBrk="1" hangingPunct="1"/>
            <a:r>
              <a:rPr lang="en-US"/>
              <a:t>FF          Taken</a:t>
            </a:r>
          </a:p>
        </p:txBody>
      </p:sp>
      <p:sp>
        <p:nvSpPr>
          <p:cNvPr id="40969" name="Line 8"/>
          <p:cNvSpPr>
            <a:spLocks noChangeShapeType="1"/>
          </p:cNvSpPr>
          <p:nvPr/>
        </p:nvSpPr>
        <p:spPr bwMode="auto">
          <a:xfrm>
            <a:off x="990600" y="5791200"/>
            <a:ext cx="2971800" cy="76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0" name="Line 9"/>
          <p:cNvSpPr>
            <a:spLocks noChangeShapeType="1"/>
          </p:cNvSpPr>
          <p:nvPr/>
        </p:nvSpPr>
        <p:spPr bwMode="auto">
          <a:xfrm flipV="1">
            <a:off x="4876800" y="4800600"/>
            <a:ext cx="0" cy="19050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1" name="Rectangle 10"/>
          <p:cNvSpPr>
            <a:spLocks noChangeArrowheads="1"/>
          </p:cNvSpPr>
          <p:nvPr/>
        </p:nvSpPr>
        <p:spPr bwMode="auto">
          <a:xfrm>
            <a:off x="228600" y="6172200"/>
            <a:ext cx="1905000" cy="457200"/>
          </a:xfrm>
          <a:prstGeom prst="rect">
            <a:avLst/>
          </a:prstGeom>
          <a:solidFill>
            <a:srgbClr val="006600"/>
          </a:solidFill>
          <a:ln w="9525">
            <a:solidFill>
              <a:schemeClr val="tx1"/>
            </a:solidFill>
            <a:miter lim="800000"/>
            <a:headEnd/>
            <a:tailEnd/>
          </a:ln>
        </p:spPr>
        <p:txBody>
          <a:bodyPr wrap="none" anchor="ctr"/>
          <a:lstStyle/>
          <a:p>
            <a:pPr algn="ctr"/>
            <a:r>
              <a:rPr lang="en-US">
                <a:solidFill>
                  <a:schemeClr val="bg1"/>
                </a:solidFill>
              </a:rPr>
              <a:t>Get from PC</a:t>
            </a:r>
          </a:p>
        </p:txBody>
      </p:sp>
      <p:sp>
        <p:nvSpPr>
          <p:cNvPr id="40972" name="Line 11"/>
          <p:cNvSpPr>
            <a:spLocks noChangeShapeType="1"/>
          </p:cNvSpPr>
          <p:nvPr/>
        </p:nvSpPr>
        <p:spPr bwMode="auto">
          <a:xfrm flipV="1">
            <a:off x="533400" y="5562600"/>
            <a:ext cx="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0973" name="Text Box 12"/>
          <p:cNvSpPr txBox="1">
            <a:spLocks noChangeArrowheads="1"/>
          </p:cNvSpPr>
          <p:nvPr/>
        </p:nvSpPr>
        <p:spPr bwMode="auto">
          <a:xfrm>
            <a:off x="288925" y="4740275"/>
            <a:ext cx="244157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Instruction Stream</a:t>
            </a:r>
          </a:p>
          <a:p>
            <a:pPr eaLnBrk="1" hangingPunct="1"/>
            <a:r>
              <a:rPr lang="en-US"/>
              <a:t>10F04:  BEQZ L1</a:t>
            </a:r>
          </a:p>
        </p:txBody>
      </p:sp>
      <p:sp>
        <p:nvSpPr>
          <p:cNvPr id="40974" name="Text Box 13"/>
          <p:cNvSpPr txBox="1">
            <a:spLocks noChangeArrowheads="1"/>
          </p:cNvSpPr>
          <p:nvPr/>
        </p:nvSpPr>
        <p:spPr bwMode="auto">
          <a:xfrm>
            <a:off x="4648200" y="4419600"/>
            <a:ext cx="793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BHT</a:t>
            </a:r>
          </a:p>
        </p:txBody>
      </p:sp>
      <p:sp>
        <p:nvSpPr>
          <p:cNvPr id="40975" name="Text Box 14"/>
          <p:cNvSpPr txBox="1">
            <a:spLocks noChangeArrowheads="1"/>
          </p:cNvSpPr>
          <p:nvPr/>
        </p:nvSpPr>
        <p:spPr bwMode="auto">
          <a:xfrm>
            <a:off x="6842125" y="5029200"/>
            <a:ext cx="2301875" cy="1552575"/>
          </a:xfrm>
          <a:prstGeom prst="rect">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Will change and rename to Branch Target Buffer/Cache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06A1837-177E-4517-AD2A-DE31C1EBA280}" type="slidenum">
              <a:rPr lang="en-US" sz="1400"/>
              <a:pPr eaLnBrk="1" hangingPunct="1"/>
              <a:t>4</a:t>
            </a:fld>
            <a:endParaRPr lang="en-US" sz="1400"/>
          </a:p>
        </p:txBody>
      </p:sp>
      <p:sp>
        <p:nvSpPr>
          <p:cNvPr id="5123" name="Rectangle 2"/>
          <p:cNvSpPr>
            <a:spLocks noGrp="1" noChangeArrowheads="1"/>
          </p:cNvSpPr>
          <p:nvPr>
            <p:ph type="title"/>
          </p:nvPr>
        </p:nvSpPr>
        <p:spPr/>
        <p:txBody>
          <a:bodyPr/>
          <a:lstStyle/>
          <a:p>
            <a:pPr eaLnBrk="1" hangingPunct="1"/>
            <a:r>
              <a:rPr lang="en-US" smtClean="0"/>
              <a:t>ILP and Basic Blocks</a:t>
            </a:r>
          </a:p>
        </p:txBody>
      </p:sp>
      <p:sp>
        <p:nvSpPr>
          <p:cNvPr id="5124" name="Rectangle 4"/>
          <p:cNvSpPr>
            <a:spLocks noGrp="1" noChangeArrowheads="1"/>
          </p:cNvSpPr>
          <p:nvPr>
            <p:ph type="body" idx="1"/>
          </p:nvPr>
        </p:nvSpPr>
        <p:spPr/>
        <p:txBody>
          <a:bodyPr/>
          <a:lstStyle/>
          <a:p>
            <a:pPr eaLnBrk="1" hangingPunct="1">
              <a:lnSpc>
                <a:spcPct val="90000"/>
              </a:lnSpc>
            </a:pPr>
            <a:r>
              <a:rPr lang="en-US" sz="2800" smtClean="0"/>
              <a:t>Basic Block</a:t>
            </a:r>
          </a:p>
          <a:p>
            <a:pPr lvl="1" eaLnBrk="1" hangingPunct="1">
              <a:lnSpc>
                <a:spcPct val="90000"/>
              </a:lnSpc>
            </a:pPr>
            <a:r>
              <a:rPr lang="en-US" sz="2400" smtClean="0"/>
              <a:t>Straight line code without any branches except entry and exit</a:t>
            </a:r>
          </a:p>
          <a:p>
            <a:pPr lvl="1" eaLnBrk="1" hangingPunct="1">
              <a:lnSpc>
                <a:spcPct val="90000"/>
              </a:lnSpc>
            </a:pPr>
            <a:r>
              <a:rPr lang="en-US" sz="2400" smtClean="0"/>
              <a:t>I.e. real code consists of multiple basic blocks connected via branches</a:t>
            </a:r>
          </a:p>
          <a:p>
            <a:pPr eaLnBrk="1" hangingPunct="1">
              <a:lnSpc>
                <a:spcPct val="90000"/>
              </a:lnSpc>
            </a:pPr>
            <a:r>
              <a:rPr lang="en-US" sz="2800" smtClean="0"/>
              <a:t>Branch frequency was 15%</a:t>
            </a:r>
          </a:p>
          <a:p>
            <a:pPr lvl="1" eaLnBrk="1" hangingPunct="1">
              <a:lnSpc>
                <a:spcPct val="90000"/>
              </a:lnSpc>
            </a:pPr>
            <a:r>
              <a:rPr lang="en-US" sz="2400" smtClean="0"/>
              <a:t>If evenly distributed, this means a branch every six or seven instructions</a:t>
            </a:r>
          </a:p>
          <a:p>
            <a:pPr lvl="1" eaLnBrk="1" hangingPunct="1">
              <a:lnSpc>
                <a:spcPct val="90000"/>
              </a:lnSpc>
            </a:pPr>
            <a:r>
              <a:rPr lang="en-US" sz="2400" smtClean="0"/>
              <a:t>Means basic blocks are pretty small, not too much to exploit for parallelism</a:t>
            </a:r>
          </a:p>
          <a:p>
            <a:pPr lvl="1" eaLnBrk="1" hangingPunct="1">
              <a:lnSpc>
                <a:spcPct val="90000"/>
              </a:lnSpc>
            </a:pPr>
            <a:r>
              <a:rPr lang="en-US" sz="2400" smtClean="0"/>
              <a:t>To get better performance we must exploit ILP across multiple basic blocks</a:t>
            </a:r>
          </a:p>
          <a:p>
            <a:pPr eaLnBrk="1" hangingPunct="1">
              <a:lnSpc>
                <a:spcPct val="90000"/>
              </a:lnSpc>
            </a:pPr>
            <a:r>
              <a:rPr lang="en-US" sz="2800" smtClean="0"/>
              <a:t>Easiest target is the LOOP</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691416D-4235-4AB9-9C7A-38DAE8EEA3BE}" type="slidenum">
              <a:rPr lang="en-US" sz="1400"/>
              <a:pPr eaLnBrk="1" hangingPunct="1"/>
              <a:t>40</a:t>
            </a:fld>
            <a:endParaRPr lang="en-US" sz="1400"/>
          </a:p>
        </p:txBody>
      </p:sp>
      <p:sp>
        <p:nvSpPr>
          <p:cNvPr id="41987" name="Rectangle 2"/>
          <p:cNvSpPr>
            <a:spLocks noGrp="1" noChangeArrowheads="1"/>
          </p:cNvSpPr>
          <p:nvPr>
            <p:ph type="title"/>
          </p:nvPr>
        </p:nvSpPr>
        <p:spPr/>
        <p:txBody>
          <a:bodyPr/>
          <a:lstStyle/>
          <a:p>
            <a:pPr eaLnBrk="1" hangingPunct="1"/>
            <a:r>
              <a:rPr lang="en-US" smtClean="0"/>
              <a:t>Branch Target Buffer</a:t>
            </a:r>
          </a:p>
        </p:txBody>
      </p:sp>
      <p:sp>
        <p:nvSpPr>
          <p:cNvPr id="41988" name="Rectangle 3"/>
          <p:cNvSpPr>
            <a:spLocks noGrp="1" noChangeArrowheads="1"/>
          </p:cNvSpPr>
          <p:nvPr>
            <p:ph type="body" idx="1"/>
          </p:nvPr>
        </p:nvSpPr>
        <p:spPr/>
        <p:txBody>
          <a:bodyPr/>
          <a:lstStyle/>
          <a:p>
            <a:pPr eaLnBrk="1" hangingPunct="1"/>
            <a:r>
              <a:rPr lang="en-US" smtClean="0"/>
              <a:t>Need to change a bit from Branch History Table</a:t>
            </a:r>
          </a:p>
          <a:p>
            <a:pPr lvl="1" eaLnBrk="1" hangingPunct="1"/>
            <a:r>
              <a:rPr lang="en-US" sz="2400" smtClean="0"/>
              <a:t>Store the actual Predicted PC with the branch prediction for each entry</a:t>
            </a:r>
          </a:p>
          <a:p>
            <a:pPr lvl="1" eaLnBrk="1" hangingPunct="1"/>
            <a:r>
              <a:rPr lang="en-US" sz="2400" smtClean="0"/>
              <a:t>If an entry exists in the BTB, this lets us look up the Predicted PC during the IF stage, and then use this Predicted PC for the IF of the next instruction during the ID of the branch instruction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E924400-EC50-48CA-95E2-8E79FE2F90FC}" type="slidenum">
              <a:rPr lang="en-US" sz="1400"/>
              <a:pPr eaLnBrk="1" hangingPunct="1"/>
              <a:t>41</a:t>
            </a:fld>
            <a:endParaRPr lang="en-US" sz="1400"/>
          </a:p>
        </p:txBody>
      </p:sp>
      <p:sp>
        <p:nvSpPr>
          <p:cNvPr id="43011" name="Rectangle 2"/>
          <p:cNvSpPr>
            <a:spLocks noGrp="1" noChangeArrowheads="1"/>
          </p:cNvSpPr>
          <p:nvPr>
            <p:ph type="title"/>
          </p:nvPr>
        </p:nvSpPr>
        <p:spPr/>
        <p:txBody>
          <a:bodyPr/>
          <a:lstStyle/>
          <a:p>
            <a:pPr eaLnBrk="1" hangingPunct="1"/>
            <a:r>
              <a:rPr lang="en-US" smtClean="0"/>
              <a:t>BTB Diagram</a:t>
            </a:r>
          </a:p>
        </p:txBody>
      </p:sp>
      <p:pic>
        <p:nvPicPr>
          <p:cNvPr id="43012"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1524000"/>
            <a:ext cx="6477000" cy="445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3013" name="Text Box 10"/>
          <p:cNvSpPr txBox="1">
            <a:spLocks noChangeArrowheads="1"/>
          </p:cNvSpPr>
          <p:nvPr/>
        </p:nvSpPr>
        <p:spPr bwMode="auto">
          <a:xfrm>
            <a:off x="669925" y="6137275"/>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AF422B2-A6E6-4B16-A7A6-EB040213268B}" type="slidenum">
              <a:rPr lang="en-US" sz="1400"/>
              <a:pPr eaLnBrk="1" hangingPunct="1"/>
              <a:t>42</a:t>
            </a:fld>
            <a:endParaRPr lang="en-US" sz="1400"/>
          </a:p>
        </p:txBody>
      </p:sp>
      <p:sp>
        <p:nvSpPr>
          <p:cNvPr id="44035" name="Rectangle 2"/>
          <p:cNvSpPr>
            <a:spLocks noGrp="1" noChangeArrowheads="1"/>
          </p:cNvSpPr>
          <p:nvPr>
            <p:ph type="title"/>
          </p:nvPr>
        </p:nvSpPr>
        <p:spPr>
          <a:xfrm>
            <a:off x="5638800" y="1143000"/>
            <a:ext cx="2743200" cy="1143000"/>
          </a:xfrm>
        </p:spPr>
        <p:txBody>
          <a:bodyPr/>
          <a:lstStyle/>
          <a:p>
            <a:pPr eaLnBrk="1" hangingPunct="1"/>
            <a:r>
              <a:rPr lang="en-US" smtClean="0"/>
              <a:t>Steps in our MIPS Arch</a:t>
            </a:r>
          </a:p>
        </p:txBody>
      </p:sp>
      <p:pic>
        <p:nvPicPr>
          <p:cNvPr id="4403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0"/>
            <a:ext cx="5381625" cy="690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4037" name="TextBox 1"/>
          <p:cNvSpPr txBox="1">
            <a:spLocks noChangeArrowheads="1"/>
          </p:cNvSpPr>
          <p:nvPr/>
        </p:nvSpPr>
        <p:spPr bwMode="auto">
          <a:xfrm>
            <a:off x="6096000" y="3581400"/>
            <a:ext cx="16478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600"/>
              <a:t>This really means</a:t>
            </a:r>
          </a:p>
          <a:p>
            <a:pPr eaLnBrk="1" hangingPunct="1"/>
            <a:r>
              <a:rPr lang="en-US" sz="1600"/>
              <a:t>correct prediction</a:t>
            </a:r>
          </a:p>
        </p:txBody>
      </p:sp>
      <p:cxnSp>
        <p:nvCxnSpPr>
          <p:cNvPr id="4" name="Straight Arrow Connector 3"/>
          <p:cNvCxnSpPr>
            <a:stCxn id="44037" idx="1"/>
          </p:cNvCxnSpPr>
          <p:nvPr/>
        </p:nvCxnSpPr>
        <p:spPr>
          <a:xfrm flipH="1">
            <a:off x="4419600" y="3873500"/>
            <a:ext cx="1676400" cy="29210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184D252-245E-4CB3-84A8-8794CAA7608D}" type="slidenum">
              <a:rPr lang="en-US" sz="1400"/>
              <a:pPr eaLnBrk="1" hangingPunct="1"/>
              <a:t>43</a:t>
            </a:fld>
            <a:endParaRPr lang="en-US" sz="1400"/>
          </a:p>
        </p:txBody>
      </p:sp>
      <p:sp>
        <p:nvSpPr>
          <p:cNvPr id="45059" name="Rectangle 2"/>
          <p:cNvSpPr>
            <a:spLocks noGrp="1" noChangeArrowheads="1"/>
          </p:cNvSpPr>
          <p:nvPr>
            <p:ph type="title"/>
          </p:nvPr>
        </p:nvSpPr>
        <p:spPr/>
        <p:txBody>
          <a:bodyPr/>
          <a:lstStyle/>
          <a:p>
            <a:pPr eaLnBrk="1" hangingPunct="1"/>
            <a:r>
              <a:rPr lang="en-US" smtClean="0"/>
              <a:t>Penalties</a:t>
            </a:r>
          </a:p>
        </p:txBody>
      </p:sp>
      <p:sp>
        <p:nvSpPr>
          <p:cNvPr id="45060" name="Rectangle 3"/>
          <p:cNvSpPr>
            <a:spLocks noGrp="1" noChangeArrowheads="1"/>
          </p:cNvSpPr>
          <p:nvPr>
            <p:ph type="body" idx="1"/>
          </p:nvPr>
        </p:nvSpPr>
        <p:spPr/>
        <p:txBody>
          <a:bodyPr/>
          <a:lstStyle/>
          <a:p>
            <a:pPr eaLnBrk="1" hangingPunct="1">
              <a:lnSpc>
                <a:spcPct val="90000"/>
              </a:lnSpc>
            </a:pPr>
            <a:r>
              <a:rPr lang="en-US" sz="2800" smtClean="0"/>
              <a:t>Branch penalties for incorrect predictions are shown below</a:t>
            </a:r>
          </a:p>
          <a:p>
            <a:pPr lvl="1" eaLnBrk="1" hangingPunct="1">
              <a:lnSpc>
                <a:spcPct val="90000"/>
              </a:lnSpc>
            </a:pPr>
            <a:r>
              <a:rPr lang="en-US" sz="2400" smtClean="0"/>
              <a:t>No delay if prediction correct</a:t>
            </a:r>
          </a:p>
          <a:p>
            <a:pPr lvl="1" eaLnBrk="1" hangingPunct="1">
              <a:lnSpc>
                <a:spcPct val="90000"/>
              </a:lnSpc>
            </a:pPr>
            <a:r>
              <a:rPr lang="en-US" sz="2400" smtClean="0"/>
              <a:t>Two cycle penalty if incorrect</a:t>
            </a:r>
          </a:p>
          <a:p>
            <a:pPr lvl="2" eaLnBrk="1" hangingPunct="1">
              <a:lnSpc>
                <a:spcPct val="90000"/>
              </a:lnSpc>
            </a:pPr>
            <a:r>
              <a:rPr lang="en-US" sz="2000" smtClean="0"/>
              <a:t>One to discover the wrong branch was taken</a:t>
            </a:r>
          </a:p>
          <a:p>
            <a:pPr lvl="2" eaLnBrk="1" hangingPunct="1">
              <a:lnSpc>
                <a:spcPct val="90000"/>
              </a:lnSpc>
            </a:pPr>
            <a:r>
              <a:rPr lang="en-US" sz="2000" smtClean="0"/>
              <a:t>One to update the buffer (might be able to overlap this with other stages)</a:t>
            </a:r>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endParaRPr lang="en-US" sz="2800" smtClean="0"/>
          </a:p>
          <a:p>
            <a:pPr eaLnBrk="1" hangingPunct="1">
              <a:lnSpc>
                <a:spcPct val="90000"/>
              </a:lnSpc>
            </a:pPr>
            <a:r>
              <a:rPr lang="en-US" sz="2800" smtClean="0"/>
              <a:t>Penalty not too bad here, but much worse for many other machines (e.g. with longer pipelines)</a:t>
            </a:r>
          </a:p>
        </p:txBody>
      </p:sp>
      <p:pic>
        <p:nvPicPr>
          <p:cNvPr id="4506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3886200"/>
            <a:ext cx="6219825" cy="1247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846B1B6-9E71-450E-9C85-4941C4C61152}" type="slidenum">
              <a:rPr lang="en-US" sz="1400"/>
              <a:pPr eaLnBrk="1" hangingPunct="1"/>
              <a:t>44</a:t>
            </a:fld>
            <a:endParaRPr lang="en-US" sz="1400"/>
          </a:p>
        </p:txBody>
      </p:sp>
      <p:sp>
        <p:nvSpPr>
          <p:cNvPr id="46083" name="Rectangle 2"/>
          <p:cNvSpPr>
            <a:spLocks noGrp="1" noChangeArrowheads="1"/>
          </p:cNvSpPr>
          <p:nvPr>
            <p:ph type="title"/>
          </p:nvPr>
        </p:nvSpPr>
        <p:spPr>
          <a:xfrm>
            <a:off x="685800" y="0"/>
            <a:ext cx="7772400" cy="1143000"/>
          </a:xfrm>
        </p:spPr>
        <p:txBody>
          <a:bodyPr/>
          <a:lstStyle/>
          <a:p>
            <a:pPr eaLnBrk="1" hangingPunct="1"/>
            <a:r>
              <a:rPr lang="en-US" smtClean="0"/>
              <a:t>Other Improvements</a:t>
            </a:r>
          </a:p>
        </p:txBody>
      </p:sp>
      <p:sp>
        <p:nvSpPr>
          <p:cNvPr id="46084" name="Rectangle 3"/>
          <p:cNvSpPr>
            <a:spLocks noGrp="1" noChangeArrowheads="1"/>
          </p:cNvSpPr>
          <p:nvPr>
            <p:ph type="body" idx="1"/>
          </p:nvPr>
        </p:nvSpPr>
        <p:spPr>
          <a:xfrm>
            <a:off x="228600" y="1066800"/>
            <a:ext cx="8763000" cy="4876800"/>
          </a:xfrm>
        </p:spPr>
        <p:txBody>
          <a:bodyPr/>
          <a:lstStyle/>
          <a:p>
            <a:pPr eaLnBrk="1" hangingPunct="1">
              <a:lnSpc>
                <a:spcPct val="90000"/>
              </a:lnSpc>
            </a:pPr>
            <a:r>
              <a:rPr lang="en-US" sz="2400" smtClean="0"/>
              <a:t>Branch Folding</a:t>
            </a:r>
          </a:p>
          <a:p>
            <a:pPr lvl="1" eaLnBrk="1" hangingPunct="1">
              <a:lnSpc>
                <a:spcPct val="90000"/>
              </a:lnSpc>
            </a:pPr>
            <a:r>
              <a:rPr lang="en-US" sz="2000" smtClean="0"/>
              <a:t>Store the target instruction in the cache, not the address</a:t>
            </a:r>
          </a:p>
          <a:p>
            <a:pPr lvl="1" eaLnBrk="1" hangingPunct="1">
              <a:lnSpc>
                <a:spcPct val="90000"/>
              </a:lnSpc>
            </a:pPr>
            <a:r>
              <a:rPr lang="en-US" sz="2000" smtClean="0"/>
              <a:t>We can then start executing this instruction directly instead of having to fetch it! </a:t>
            </a:r>
          </a:p>
          <a:p>
            <a:pPr lvl="2" eaLnBrk="1" hangingPunct="1">
              <a:lnSpc>
                <a:spcPct val="90000"/>
              </a:lnSpc>
            </a:pPr>
            <a:r>
              <a:rPr lang="en-US" sz="2000" smtClean="0"/>
              <a:t>Branch “disappears” for unconditional branches</a:t>
            </a:r>
          </a:p>
          <a:p>
            <a:pPr lvl="2" eaLnBrk="1" hangingPunct="1">
              <a:lnSpc>
                <a:spcPct val="90000"/>
              </a:lnSpc>
            </a:pPr>
            <a:r>
              <a:rPr lang="en-US" sz="2000" smtClean="0"/>
              <a:t>Will then update the PC during the EX stage</a:t>
            </a:r>
          </a:p>
          <a:p>
            <a:pPr lvl="2" eaLnBrk="1" hangingPunct="1">
              <a:lnSpc>
                <a:spcPct val="90000"/>
              </a:lnSpc>
            </a:pPr>
            <a:r>
              <a:rPr lang="en-US" sz="2000" smtClean="0"/>
              <a:t>Used with some VLIW architectures (e.g. CRISP)</a:t>
            </a:r>
          </a:p>
          <a:p>
            <a:pPr lvl="2" eaLnBrk="1" hangingPunct="1">
              <a:lnSpc>
                <a:spcPct val="90000"/>
              </a:lnSpc>
            </a:pPr>
            <a:r>
              <a:rPr lang="en-US" sz="2000" smtClean="0"/>
              <a:t>Increases buffer size, but removes an IF stage</a:t>
            </a:r>
          </a:p>
          <a:p>
            <a:pPr lvl="2" eaLnBrk="1" hangingPunct="1">
              <a:lnSpc>
                <a:spcPct val="90000"/>
              </a:lnSpc>
            </a:pPr>
            <a:r>
              <a:rPr lang="en-US" sz="2000" smtClean="0"/>
              <a:t>Complicates hardware</a:t>
            </a:r>
          </a:p>
          <a:p>
            <a:pPr eaLnBrk="1" hangingPunct="1">
              <a:lnSpc>
                <a:spcPct val="90000"/>
              </a:lnSpc>
            </a:pPr>
            <a:r>
              <a:rPr lang="en-US" sz="2400" smtClean="0"/>
              <a:t>Predict Indirect Jumps</a:t>
            </a:r>
          </a:p>
          <a:p>
            <a:pPr lvl="1" eaLnBrk="1" hangingPunct="1">
              <a:lnSpc>
                <a:spcPct val="90000"/>
              </a:lnSpc>
            </a:pPr>
            <a:r>
              <a:rPr lang="en-US" sz="2000" smtClean="0"/>
              <a:t>Dynamic Jumps, target changes</a:t>
            </a:r>
          </a:p>
          <a:p>
            <a:pPr lvl="1" eaLnBrk="1" hangingPunct="1">
              <a:lnSpc>
                <a:spcPct val="90000"/>
              </a:lnSpc>
            </a:pPr>
            <a:r>
              <a:rPr lang="en-US" sz="2000" smtClean="0"/>
              <a:t>Used most frequently for Returns </a:t>
            </a:r>
          </a:p>
          <a:p>
            <a:pPr lvl="1" eaLnBrk="1" hangingPunct="1">
              <a:lnSpc>
                <a:spcPct val="90000"/>
              </a:lnSpc>
            </a:pPr>
            <a:r>
              <a:rPr lang="en-US" sz="2000" smtClean="0"/>
              <a:t>Implies a stack, so we could try a stack-based prediction scheme, caching the recent return addresses</a:t>
            </a:r>
          </a:p>
          <a:p>
            <a:pPr lvl="1" eaLnBrk="1" hangingPunct="1">
              <a:lnSpc>
                <a:spcPct val="90000"/>
              </a:lnSpc>
            </a:pPr>
            <a:r>
              <a:rPr lang="en-US" sz="2000" smtClean="0"/>
              <a:t>Can combine with folding to get Indirect Jump Folding</a:t>
            </a:r>
          </a:p>
          <a:p>
            <a:pPr eaLnBrk="1" hangingPunct="1">
              <a:lnSpc>
                <a:spcPct val="90000"/>
              </a:lnSpc>
            </a:pPr>
            <a:r>
              <a:rPr lang="en-US" sz="2400" smtClean="0"/>
              <a:t>Predication</a:t>
            </a:r>
          </a:p>
          <a:p>
            <a:pPr lvl="1" eaLnBrk="1" hangingPunct="1">
              <a:lnSpc>
                <a:spcPct val="90000"/>
              </a:lnSpc>
            </a:pPr>
            <a:r>
              <a:rPr lang="en-US" sz="2000" smtClean="0"/>
              <a:t>Do the If and Else at the same time, select correct one later</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2B2F76F-51AA-44F3-8080-0E52D3721266}" type="slidenum">
              <a:rPr lang="en-US" sz="1400"/>
              <a:pPr eaLnBrk="1" hangingPunct="1"/>
              <a:t>45</a:t>
            </a:fld>
            <a:endParaRPr lang="en-US" sz="1400"/>
          </a:p>
        </p:txBody>
      </p:sp>
      <p:sp>
        <p:nvSpPr>
          <p:cNvPr id="47107" name="Rectangle 2"/>
          <p:cNvSpPr>
            <a:spLocks noGrp="1" noChangeArrowheads="1"/>
          </p:cNvSpPr>
          <p:nvPr>
            <p:ph type="title"/>
          </p:nvPr>
        </p:nvSpPr>
        <p:spPr/>
        <p:txBody>
          <a:bodyPr/>
          <a:lstStyle/>
          <a:p>
            <a:pPr eaLnBrk="1" hangingPunct="1"/>
            <a:r>
              <a:rPr lang="en-US" smtClean="0"/>
              <a:t>Branch Prediction Summary</a:t>
            </a:r>
          </a:p>
        </p:txBody>
      </p:sp>
      <p:sp>
        <p:nvSpPr>
          <p:cNvPr id="47108" name="Rectangle 3"/>
          <p:cNvSpPr>
            <a:spLocks noGrp="1" noChangeArrowheads="1"/>
          </p:cNvSpPr>
          <p:nvPr>
            <p:ph type="body" idx="1"/>
          </p:nvPr>
        </p:nvSpPr>
        <p:spPr/>
        <p:txBody>
          <a:bodyPr/>
          <a:lstStyle/>
          <a:p>
            <a:pPr eaLnBrk="1" hangingPunct="1"/>
            <a:r>
              <a:rPr lang="en-US" sz="2800" smtClean="0"/>
              <a:t>Active Research Topic </a:t>
            </a:r>
          </a:p>
          <a:p>
            <a:pPr lvl="1" eaLnBrk="1" hangingPunct="1"/>
            <a:r>
              <a:rPr lang="en-US" sz="2400" smtClean="0"/>
              <a:t>Tons of papers and ideas coming out on branch prediction</a:t>
            </a:r>
          </a:p>
          <a:p>
            <a:pPr lvl="2" eaLnBrk="1" hangingPunct="1"/>
            <a:r>
              <a:rPr lang="en-US" sz="2000" smtClean="0"/>
              <a:t>Easy to simulate</a:t>
            </a:r>
          </a:p>
          <a:p>
            <a:pPr lvl="2" eaLnBrk="1" hangingPunct="1"/>
            <a:r>
              <a:rPr lang="en-US" sz="2000" smtClean="0"/>
              <a:t>Easy to forget about costs</a:t>
            </a:r>
          </a:p>
          <a:p>
            <a:pPr lvl="1" eaLnBrk="1" hangingPunct="1"/>
            <a:r>
              <a:rPr lang="en-US" sz="2400" smtClean="0"/>
              <a:t>Motivation is real though</a:t>
            </a:r>
          </a:p>
          <a:p>
            <a:pPr lvl="2" eaLnBrk="1" hangingPunct="1"/>
            <a:r>
              <a:rPr lang="en-US" sz="2000" smtClean="0"/>
              <a:t>Mispredicted branches are a large bottleneck and a small percent improvement in prediction can lead to larger overall speedup</a:t>
            </a:r>
          </a:p>
          <a:p>
            <a:pPr lvl="2" eaLnBrk="1" hangingPunct="1"/>
            <a:r>
              <a:rPr lang="en-US" sz="2000" smtClean="0"/>
              <a:t>Intel has claimed that up to 30% of processor performance gets tossed out the window because of those 5-10% wrong branches</a:t>
            </a:r>
          </a:p>
          <a:p>
            <a:pPr eaLnBrk="1" hangingPunct="1"/>
            <a:r>
              <a:rPr lang="en-US" sz="2800" smtClean="0"/>
              <a:t>Basic concepts presented here used in one form or another in most systems today</a:t>
            </a:r>
          </a:p>
          <a:p>
            <a:pPr lvl="1" eaLnBrk="1" hangingPunct="1"/>
            <a:endParaRPr lang="en-US" sz="2400" smtClean="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9E990C5-D8F3-48A6-B72E-46E7A7B56AE6}" type="slidenum">
              <a:rPr lang="en-US" sz="1400"/>
              <a:pPr eaLnBrk="1" hangingPunct="1"/>
              <a:t>46</a:t>
            </a:fld>
            <a:endParaRPr lang="en-US" sz="1400"/>
          </a:p>
        </p:txBody>
      </p:sp>
      <p:sp>
        <p:nvSpPr>
          <p:cNvPr id="48131" name="Rectangle 2"/>
          <p:cNvSpPr>
            <a:spLocks noGrp="1" noChangeArrowheads="1"/>
          </p:cNvSpPr>
          <p:nvPr>
            <p:ph type="title"/>
          </p:nvPr>
        </p:nvSpPr>
        <p:spPr/>
        <p:txBody>
          <a:bodyPr/>
          <a:lstStyle/>
          <a:p>
            <a:pPr eaLnBrk="1" hangingPunct="1"/>
            <a:r>
              <a:rPr lang="en-US" smtClean="0"/>
              <a:t>Example – Intel Pentium Branch Prediction</a:t>
            </a:r>
          </a:p>
        </p:txBody>
      </p:sp>
      <p:sp>
        <p:nvSpPr>
          <p:cNvPr id="48132" name="Rectangle 3"/>
          <p:cNvSpPr>
            <a:spLocks noGrp="1" noChangeArrowheads="1"/>
          </p:cNvSpPr>
          <p:nvPr>
            <p:ph type="body" idx="1"/>
          </p:nvPr>
        </p:nvSpPr>
        <p:spPr/>
        <p:txBody>
          <a:bodyPr/>
          <a:lstStyle/>
          <a:p>
            <a:pPr eaLnBrk="1" hangingPunct="1"/>
            <a:r>
              <a:rPr lang="en-US" smtClean="0"/>
              <a:t>Two level branch prediction scheme</a:t>
            </a:r>
          </a:p>
          <a:p>
            <a:pPr lvl="1" eaLnBrk="1" hangingPunct="1"/>
            <a:r>
              <a:rPr lang="en-US" smtClean="0"/>
              <a:t>1. Four bit shift register,  indicates last 4 branches</a:t>
            </a:r>
          </a:p>
          <a:p>
            <a:pPr lvl="1" eaLnBrk="1" hangingPunct="1"/>
            <a:r>
              <a:rPr lang="en-US" smtClean="0"/>
              <a:t>2. Sixteen 2-bit counters (the FSA we saw earlier)</a:t>
            </a:r>
          </a:p>
          <a:p>
            <a:pPr lvl="1" eaLnBrk="1" hangingPunct="1"/>
            <a:r>
              <a:rPr lang="en-US" smtClean="0"/>
              <a:t>The shift register selects which of the 16 counters to use</a:t>
            </a:r>
          </a:p>
        </p:txBody>
      </p:sp>
      <p:pic>
        <p:nvPicPr>
          <p:cNvPr id="48133"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581400"/>
            <a:ext cx="3419475" cy="2857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8134" name="Text Box 5"/>
          <p:cNvSpPr txBox="1">
            <a:spLocks noChangeArrowheads="1"/>
          </p:cNvSpPr>
          <p:nvPr/>
        </p:nvSpPr>
        <p:spPr bwMode="auto">
          <a:xfrm>
            <a:off x="212725" y="4460875"/>
            <a:ext cx="4587875"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Advantage: remembers history and can learn patterns of branches</a:t>
            </a:r>
          </a:p>
          <a:p>
            <a:pPr eaLnBrk="1" hangingPunct="1"/>
            <a:r>
              <a:rPr lang="en-US"/>
              <a:t>Consider 1010   (T/NT)</a:t>
            </a:r>
          </a:p>
          <a:p>
            <a:pPr eaLnBrk="1" hangingPunct="1"/>
            <a:r>
              <a:rPr lang="en-US"/>
              <a:t>  History shifts:</a:t>
            </a:r>
          </a:p>
          <a:p>
            <a:pPr eaLnBrk="1" hangingPunct="1"/>
            <a:r>
              <a:rPr lang="en-US"/>
              <a:t>  1010 </a:t>
            </a:r>
            <a:r>
              <a:rPr lang="en-US">
                <a:sym typeface="Wingdings" pitchFamily="2" charset="2"/>
              </a:rPr>
              <a:t> 0101  1010  0101</a:t>
            </a:r>
          </a:p>
          <a:p>
            <a:pPr eaLnBrk="1" hangingPunct="1"/>
            <a:r>
              <a:rPr lang="en-US">
                <a:sym typeface="Wingdings" pitchFamily="2" charset="2"/>
              </a:rPr>
              <a:t>Update 5</a:t>
            </a:r>
            <a:r>
              <a:rPr lang="en-US" baseline="30000">
                <a:sym typeface="Wingdings" pitchFamily="2" charset="2"/>
              </a:rPr>
              <a:t>th</a:t>
            </a:r>
            <a:r>
              <a:rPr lang="en-US">
                <a:sym typeface="Wingdings" pitchFamily="2" charset="2"/>
              </a:rPr>
              <a:t> and 10</a:t>
            </a:r>
            <a:r>
              <a:rPr lang="en-US" baseline="30000">
                <a:sym typeface="Wingdings" pitchFamily="2" charset="2"/>
              </a:rPr>
              <a:t>th</a:t>
            </a:r>
            <a:r>
              <a:rPr lang="en-US">
                <a:sym typeface="Wingdings" pitchFamily="2" charset="2"/>
              </a:rPr>
              <a:t> counters </a:t>
            </a:r>
            <a:endParaRPr 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AF9FB90-142E-40DB-B533-DC8825D5F3E5}" type="slidenum">
              <a:rPr lang="en-US" sz="1400"/>
              <a:pPr eaLnBrk="1" hangingPunct="1"/>
              <a:t>47</a:t>
            </a:fld>
            <a:endParaRPr lang="en-US" sz="1400"/>
          </a:p>
        </p:txBody>
      </p:sp>
      <p:sp>
        <p:nvSpPr>
          <p:cNvPr id="49155" name="Rectangle 2"/>
          <p:cNvSpPr>
            <a:spLocks noGrp="1" noChangeArrowheads="1"/>
          </p:cNvSpPr>
          <p:nvPr>
            <p:ph type="title"/>
          </p:nvPr>
        </p:nvSpPr>
        <p:spPr/>
        <p:txBody>
          <a:bodyPr/>
          <a:lstStyle/>
          <a:p>
            <a:pPr eaLnBrk="1" hangingPunct="1"/>
            <a:r>
              <a:rPr lang="en-US" smtClean="0"/>
              <a:t>ILP Summary</a:t>
            </a:r>
          </a:p>
        </p:txBody>
      </p:sp>
      <p:graphicFrame>
        <p:nvGraphicFramePr>
          <p:cNvPr id="188455" name="Group 39"/>
          <p:cNvGraphicFramePr>
            <a:graphicFrameLocks noGrp="1"/>
          </p:cNvGraphicFramePr>
          <p:nvPr>
            <p:ph type="tbl" idx="1"/>
          </p:nvPr>
        </p:nvGraphicFramePr>
        <p:xfrm>
          <a:off x="228600" y="1447800"/>
          <a:ext cx="8763000" cy="5191125"/>
        </p:xfrm>
        <a:graphic>
          <a:graphicData uri="http://schemas.openxmlformats.org/drawingml/2006/table">
            <a:tbl>
              <a:tblPr/>
              <a:tblGrid>
                <a:gridCol w="2209800"/>
                <a:gridCol w="3632200"/>
                <a:gridCol w="2921000"/>
              </a:tblGrid>
              <a:tr h="685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Software Solution</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Hardware Solution</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8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Data Hazards</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Pipeline Scheduling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Register Renaming</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Scoreboarding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Tomasulo’s Algo</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21928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Structural Hazards</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Pipeline Scheduling</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Times New Roman" pitchFamily="18" charset="0"/>
                      </a:endParaRP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More Functional Units</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6696">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1" i="0" u="none" strike="noStrike" cap="none" normalizeH="0" baseline="0" smtClean="0">
                          <a:ln>
                            <a:noFill/>
                          </a:ln>
                          <a:solidFill>
                            <a:schemeClr val="tx1"/>
                          </a:solidFill>
                          <a:effectLst/>
                          <a:latin typeface="Times New Roman" pitchFamily="18" charset="0"/>
                        </a:rPr>
                        <a:t>Control Hazards</a:t>
                      </a:r>
                    </a:p>
                  </a:txBody>
                  <a:tcPr marT="45723" marB="45723"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Static Branch Prediction </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Pipeline Scheduling – Delayed Branch</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Loop Unrolling</a:t>
                      </a:r>
                    </a:p>
                  </a:txBody>
                  <a:tcPr marT="45723" marB="45723"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Dynamic Branch Prediction / Correlation</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Branch Folding</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sz="2400" b="0" i="0" u="none" strike="noStrike" cap="none" normalizeH="0" baseline="0" smtClean="0">
                          <a:ln>
                            <a:noFill/>
                          </a:ln>
                          <a:solidFill>
                            <a:schemeClr val="tx1"/>
                          </a:solidFill>
                          <a:effectLst/>
                          <a:latin typeface="Times New Roman" pitchFamily="18" charset="0"/>
                        </a:rPr>
                        <a:t>Predication</a:t>
                      </a:r>
                    </a:p>
                  </a:txBody>
                  <a:tcPr marT="45723" marB="45723"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66A778C-0444-4C77-8FD4-5E2E4BC1776E}" type="slidenum">
              <a:rPr lang="en-US" sz="1400"/>
              <a:pPr eaLnBrk="1" hangingPunct="1"/>
              <a:t>5</a:t>
            </a:fld>
            <a:endParaRPr lang="en-US" sz="1400"/>
          </a:p>
        </p:txBody>
      </p:sp>
      <p:sp>
        <p:nvSpPr>
          <p:cNvPr id="6147" name="Rectangle 2"/>
          <p:cNvSpPr>
            <a:spLocks noGrp="1" noChangeArrowheads="1"/>
          </p:cNvSpPr>
          <p:nvPr>
            <p:ph type="title"/>
          </p:nvPr>
        </p:nvSpPr>
        <p:spPr>
          <a:xfrm>
            <a:off x="685800" y="-76200"/>
            <a:ext cx="7772400" cy="1143000"/>
          </a:xfrm>
        </p:spPr>
        <p:txBody>
          <a:bodyPr/>
          <a:lstStyle/>
          <a:p>
            <a:pPr eaLnBrk="1" hangingPunct="1"/>
            <a:r>
              <a:rPr lang="en-US" smtClean="0"/>
              <a:t>Loop Level Parallelism</a:t>
            </a:r>
          </a:p>
        </p:txBody>
      </p:sp>
      <p:sp>
        <p:nvSpPr>
          <p:cNvPr id="6148" name="Rectangle 3"/>
          <p:cNvSpPr>
            <a:spLocks noGrp="1" noChangeArrowheads="1"/>
          </p:cNvSpPr>
          <p:nvPr>
            <p:ph type="body" idx="1"/>
          </p:nvPr>
        </p:nvSpPr>
        <p:spPr>
          <a:xfrm>
            <a:off x="228600" y="1066800"/>
            <a:ext cx="8763000" cy="4876800"/>
          </a:xfrm>
        </p:spPr>
        <p:txBody>
          <a:bodyPr/>
          <a:lstStyle/>
          <a:p>
            <a:pPr eaLnBrk="1" hangingPunct="1">
              <a:lnSpc>
                <a:spcPct val="90000"/>
              </a:lnSpc>
            </a:pPr>
            <a:r>
              <a:rPr lang="en-US" sz="2800" smtClean="0"/>
              <a:t>Trivial Example</a:t>
            </a:r>
          </a:p>
          <a:p>
            <a:pPr lvl="1" eaLnBrk="1" hangingPunct="1">
              <a:lnSpc>
                <a:spcPct val="90000"/>
              </a:lnSpc>
            </a:pPr>
            <a:r>
              <a:rPr lang="en-US" sz="2400" smtClean="0"/>
              <a:t>for (i=1; i&lt;=1000; i++)</a:t>
            </a:r>
          </a:p>
          <a:p>
            <a:pPr lvl="1" eaLnBrk="1" hangingPunct="1">
              <a:lnSpc>
                <a:spcPct val="90000"/>
              </a:lnSpc>
              <a:buFontTx/>
              <a:buNone/>
            </a:pPr>
            <a:r>
              <a:rPr lang="en-US" sz="2400" smtClean="0"/>
              <a:t>		   x[i] = x[i] + y[i];</a:t>
            </a:r>
          </a:p>
          <a:p>
            <a:pPr eaLnBrk="1" hangingPunct="1">
              <a:lnSpc>
                <a:spcPct val="90000"/>
              </a:lnSpc>
            </a:pPr>
            <a:r>
              <a:rPr lang="en-US" sz="2800" smtClean="0"/>
              <a:t>Note</a:t>
            </a:r>
          </a:p>
          <a:p>
            <a:pPr lvl="1" eaLnBrk="1" hangingPunct="1">
              <a:lnSpc>
                <a:spcPct val="90000"/>
              </a:lnSpc>
            </a:pPr>
            <a:r>
              <a:rPr lang="en-US" sz="2400" smtClean="0"/>
              <a:t>No dependence between data values in iteration i and iteration i+1, so each loop iteration is truly independent</a:t>
            </a:r>
          </a:p>
          <a:p>
            <a:pPr lvl="1" eaLnBrk="1" hangingPunct="1">
              <a:lnSpc>
                <a:spcPct val="90000"/>
              </a:lnSpc>
            </a:pPr>
            <a:r>
              <a:rPr lang="en-US" sz="2400" smtClean="0"/>
              <a:t>We could execute all 1000 of these in parallel if we could!</a:t>
            </a:r>
          </a:p>
          <a:p>
            <a:pPr lvl="1" eaLnBrk="1" hangingPunct="1">
              <a:lnSpc>
                <a:spcPct val="90000"/>
              </a:lnSpc>
            </a:pPr>
            <a:r>
              <a:rPr lang="en-US" sz="2400" smtClean="0"/>
              <a:t>Since independent, No data hazards </a:t>
            </a:r>
            <a:r>
              <a:rPr lang="en-US" sz="2400" smtClean="0">
                <a:sym typeface="Wingdings" pitchFamily="2" charset="2"/>
              </a:rPr>
              <a:t> No stalls</a:t>
            </a:r>
          </a:p>
          <a:p>
            <a:pPr lvl="1" eaLnBrk="1" hangingPunct="1">
              <a:lnSpc>
                <a:spcPct val="90000"/>
              </a:lnSpc>
            </a:pPr>
            <a:r>
              <a:rPr lang="en-US" sz="2400" smtClean="0"/>
              <a:t>BUT</a:t>
            </a:r>
          </a:p>
          <a:p>
            <a:pPr lvl="2" eaLnBrk="1" hangingPunct="1">
              <a:lnSpc>
                <a:spcPct val="90000"/>
              </a:lnSpc>
            </a:pPr>
            <a:r>
              <a:rPr lang="en-US" sz="2000" smtClean="0"/>
              <a:t>There is a branch to implement the loop, ruining all this nice parallelism</a:t>
            </a:r>
          </a:p>
          <a:p>
            <a:pPr lvl="2" eaLnBrk="1" hangingPunct="1">
              <a:lnSpc>
                <a:spcPct val="90000"/>
              </a:lnSpc>
            </a:pPr>
            <a:r>
              <a:rPr lang="en-US" sz="2000" smtClean="0"/>
              <a:t>The prediction is pretty easy here, but in general it may be more difficult</a:t>
            </a:r>
          </a:p>
          <a:p>
            <a:pPr eaLnBrk="1" hangingPunct="1">
              <a:lnSpc>
                <a:spcPct val="90000"/>
              </a:lnSpc>
            </a:pPr>
            <a:r>
              <a:rPr lang="en-US" sz="2800" smtClean="0"/>
              <a:t>Vector Processor Model</a:t>
            </a:r>
          </a:p>
          <a:p>
            <a:pPr lvl="1" eaLnBrk="1" hangingPunct="1">
              <a:lnSpc>
                <a:spcPct val="90000"/>
              </a:lnSpc>
            </a:pPr>
            <a:r>
              <a:rPr lang="en-US" sz="2000" smtClean="0"/>
              <a:t>If we could execute four adds in parallel, we could have a loop up to 250 and simultaneously add x[i], x[i+1], x[i+2], x[i+3]</a:t>
            </a:r>
          </a:p>
          <a:p>
            <a:pPr lvl="1" eaLnBrk="1" hangingPunct="1">
              <a:lnSpc>
                <a:spcPct val="90000"/>
              </a:lnSpc>
            </a:pPr>
            <a:endParaRPr lang="en-US" sz="20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28B32E1-3E57-4CF5-99CD-D4C087180619}" type="slidenum">
              <a:rPr lang="en-US" sz="1400"/>
              <a:pPr eaLnBrk="1" hangingPunct="1"/>
              <a:t>6</a:t>
            </a:fld>
            <a:endParaRPr lang="en-US" sz="1400"/>
          </a:p>
        </p:txBody>
      </p:sp>
      <p:sp>
        <p:nvSpPr>
          <p:cNvPr id="7171" name="Rectangle 2"/>
          <p:cNvSpPr>
            <a:spLocks noGrp="1" noChangeArrowheads="1"/>
          </p:cNvSpPr>
          <p:nvPr>
            <p:ph type="title"/>
          </p:nvPr>
        </p:nvSpPr>
        <p:spPr/>
        <p:txBody>
          <a:bodyPr/>
          <a:lstStyle/>
          <a:p>
            <a:pPr eaLnBrk="1" hangingPunct="1"/>
            <a:r>
              <a:rPr lang="en-US" smtClean="0"/>
              <a:t>Assumptions - Latency</a:t>
            </a:r>
          </a:p>
        </p:txBody>
      </p:sp>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1676400"/>
            <a:ext cx="5067300"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173" name="Text Box 5"/>
          <p:cNvSpPr txBox="1">
            <a:spLocks noChangeArrowheads="1"/>
          </p:cNvSpPr>
          <p:nvPr/>
        </p:nvSpPr>
        <p:spPr bwMode="auto">
          <a:xfrm>
            <a:off x="609600" y="4572000"/>
            <a:ext cx="810101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Assume we need the following intervening cycles to avoid stalls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5"/>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A9357D-0628-4EE2-8AF6-758D9B7B71C0}" type="slidenum">
              <a:rPr lang="en-US" sz="1400"/>
              <a:pPr eaLnBrk="1" hangingPunct="1"/>
              <a:t>7</a:t>
            </a:fld>
            <a:endParaRPr lang="en-US" sz="1400"/>
          </a:p>
        </p:txBody>
      </p:sp>
      <p:sp>
        <p:nvSpPr>
          <p:cNvPr id="8195" name="Rectangle 2"/>
          <p:cNvSpPr>
            <a:spLocks noGrp="1" noChangeArrowheads="1"/>
          </p:cNvSpPr>
          <p:nvPr>
            <p:ph type="title"/>
          </p:nvPr>
        </p:nvSpPr>
        <p:spPr/>
        <p:txBody>
          <a:bodyPr/>
          <a:lstStyle/>
          <a:p>
            <a:pPr eaLnBrk="1" hangingPunct="1"/>
            <a:r>
              <a:rPr lang="en-US" smtClean="0"/>
              <a:t>Loop with a Scalar</a:t>
            </a:r>
          </a:p>
        </p:txBody>
      </p:sp>
      <p:sp>
        <p:nvSpPr>
          <p:cNvPr id="8196" name="Rectangle 3"/>
          <p:cNvSpPr>
            <a:spLocks noGrp="1" noChangeArrowheads="1"/>
          </p:cNvSpPr>
          <p:nvPr>
            <p:ph type="body" idx="1"/>
          </p:nvPr>
        </p:nvSpPr>
        <p:spPr/>
        <p:txBody>
          <a:bodyPr/>
          <a:lstStyle/>
          <a:p>
            <a:pPr eaLnBrk="1" hangingPunct="1">
              <a:lnSpc>
                <a:spcPct val="90000"/>
              </a:lnSpc>
            </a:pPr>
            <a:r>
              <a:rPr lang="en-US" smtClean="0"/>
              <a:t>Adding a scalar value within a loop:</a:t>
            </a:r>
          </a:p>
          <a:p>
            <a:pPr lvl="1" eaLnBrk="1" hangingPunct="1">
              <a:lnSpc>
                <a:spcPct val="90000"/>
              </a:lnSpc>
            </a:pPr>
            <a:r>
              <a:rPr lang="en-US" smtClean="0"/>
              <a:t>for (i=1000; i&gt;0; i--)</a:t>
            </a:r>
          </a:p>
          <a:p>
            <a:pPr lvl="1" eaLnBrk="1" hangingPunct="1">
              <a:lnSpc>
                <a:spcPct val="90000"/>
              </a:lnSpc>
              <a:buFontTx/>
              <a:buNone/>
            </a:pPr>
            <a:r>
              <a:rPr lang="en-US" smtClean="0"/>
              <a:t>		   x[i] = x[i] + s;</a:t>
            </a:r>
          </a:p>
          <a:p>
            <a:pPr eaLnBrk="1" hangingPunct="1">
              <a:lnSpc>
                <a:spcPct val="90000"/>
              </a:lnSpc>
            </a:pPr>
            <a:r>
              <a:rPr lang="en-US" smtClean="0"/>
              <a:t>Convert to MIPS</a:t>
            </a:r>
          </a:p>
          <a:p>
            <a:pPr lvl="1" eaLnBrk="1" hangingPunct="1">
              <a:lnSpc>
                <a:spcPct val="90000"/>
              </a:lnSpc>
            </a:pPr>
            <a:r>
              <a:rPr lang="en-US" sz="2400" smtClean="0"/>
              <a:t>R2 precomputed to store last address of x to operate on</a:t>
            </a:r>
            <a:endParaRPr lang="en-US" smtClean="0"/>
          </a:p>
          <a:p>
            <a:pPr lvl="1" eaLnBrk="1" hangingPunct="1">
              <a:lnSpc>
                <a:spcPct val="90000"/>
              </a:lnSpc>
            </a:pPr>
            <a:r>
              <a:rPr lang="en-US" sz="2000" smtClean="0"/>
              <a:t>Loop: 		L.D		F0, 0(R1)	; F0 gets x[i]</a:t>
            </a:r>
          </a:p>
          <a:p>
            <a:pPr lvl="1" eaLnBrk="1" hangingPunct="1">
              <a:lnSpc>
                <a:spcPct val="90000"/>
              </a:lnSpc>
              <a:buFontTx/>
              <a:buNone/>
            </a:pPr>
            <a:r>
              <a:rPr lang="en-US" sz="2000" smtClean="0"/>
              <a:t>				ADD.D		F4, F0, F2	</a:t>
            </a:r>
          </a:p>
          <a:p>
            <a:pPr lvl="1" eaLnBrk="1" hangingPunct="1">
              <a:lnSpc>
                <a:spcPct val="90000"/>
              </a:lnSpc>
              <a:buFontTx/>
              <a:buNone/>
            </a:pPr>
            <a:r>
              <a:rPr lang="en-US" sz="2000" smtClean="0"/>
              <a:t>				S.D		0(R1), F4</a:t>
            </a:r>
          </a:p>
          <a:p>
            <a:pPr lvl="1" eaLnBrk="1" hangingPunct="1">
              <a:lnSpc>
                <a:spcPct val="90000"/>
              </a:lnSpc>
              <a:buFontTx/>
              <a:buNone/>
            </a:pPr>
            <a:r>
              <a:rPr lang="en-US" sz="2000" smtClean="0"/>
              <a:t>				DADDUI	R1, R1, #-8	;  doubleword</a:t>
            </a:r>
          </a:p>
          <a:p>
            <a:pPr lvl="1" eaLnBrk="1" hangingPunct="1">
              <a:lnSpc>
                <a:spcPct val="90000"/>
              </a:lnSpc>
              <a:buFontTx/>
              <a:buNone/>
            </a:pPr>
            <a:r>
              <a:rPr lang="en-US" sz="2000" smtClean="0"/>
              <a:t>				BNE		R1,R2, Loop	;  Repeat if R1!=R2</a:t>
            </a:r>
          </a:p>
          <a:p>
            <a:pPr eaLnBrk="1" hangingPunct="1">
              <a:lnSpc>
                <a:spcPct val="90000"/>
              </a:lnSpc>
            </a:pPr>
            <a:r>
              <a:rPr lang="en-US" smtClean="0"/>
              <a:t>Let’s see how this loop executes without any special scheduling</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9D08005-617B-4C84-BE93-4105D1316DB2}" type="slidenum">
              <a:rPr lang="en-US" sz="1400"/>
              <a:pPr eaLnBrk="1" hangingPunct="1"/>
              <a:t>8</a:t>
            </a:fld>
            <a:endParaRPr lang="en-US" sz="1400"/>
          </a:p>
        </p:txBody>
      </p:sp>
      <p:sp>
        <p:nvSpPr>
          <p:cNvPr id="9219" name="Rectangle 2"/>
          <p:cNvSpPr>
            <a:spLocks noGrp="1" noChangeArrowheads="1"/>
          </p:cNvSpPr>
          <p:nvPr>
            <p:ph type="title"/>
          </p:nvPr>
        </p:nvSpPr>
        <p:spPr/>
        <p:txBody>
          <a:bodyPr/>
          <a:lstStyle/>
          <a:p>
            <a:pPr eaLnBrk="1" hangingPunct="1"/>
            <a:r>
              <a:rPr lang="en-US" smtClean="0"/>
              <a:t>No Scheduling – Loop w/ Scalar</a:t>
            </a:r>
          </a:p>
        </p:txBody>
      </p:sp>
      <p:sp>
        <p:nvSpPr>
          <p:cNvPr id="9220" name="Text Box 3"/>
          <p:cNvSpPr txBox="1">
            <a:spLocks noChangeArrowheads="1"/>
          </p:cNvSpPr>
          <p:nvPr/>
        </p:nvSpPr>
        <p:spPr bwMode="auto">
          <a:xfrm>
            <a:off x="762000" y="1524000"/>
            <a:ext cx="1841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p>
        </p:txBody>
      </p:sp>
      <p:sp>
        <p:nvSpPr>
          <p:cNvPr id="9221" name="Text Box 4"/>
          <p:cNvSpPr txBox="1">
            <a:spLocks noChangeArrowheads="1"/>
          </p:cNvSpPr>
          <p:nvPr/>
        </p:nvSpPr>
        <p:spPr bwMode="auto">
          <a:xfrm>
            <a:off x="517525" y="1412875"/>
            <a:ext cx="7748588" cy="4894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Loop:		L.D		F0,0(R1)		Cycle 1</a:t>
            </a:r>
          </a:p>
          <a:p>
            <a:pPr eaLnBrk="1" hangingPunct="1"/>
            <a:r>
              <a:rPr lang="en-US"/>
              <a:t>		stall					Cycle 2</a:t>
            </a:r>
          </a:p>
          <a:p>
            <a:pPr eaLnBrk="1" hangingPunct="1"/>
            <a:r>
              <a:rPr lang="en-US"/>
              <a:t>		ADD.D	F4, F0, F2		Cycle 3</a:t>
            </a:r>
          </a:p>
          <a:p>
            <a:pPr eaLnBrk="1" hangingPunct="1"/>
            <a:r>
              <a:rPr lang="en-US"/>
              <a:t>		stall					Cycle 4</a:t>
            </a:r>
          </a:p>
          <a:p>
            <a:pPr eaLnBrk="1" hangingPunct="1"/>
            <a:r>
              <a:rPr lang="en-US"/>
              <a:t>		stall					Cycle 5</a:t>
            </a:r>
          </a:p>
          <a:p>
            <a:pPr eaLnBrk="1" hangingPunct="1"/>
            <a:r>
              <a:rPr lang="en-US"/>
              <a:t>		S.D		0(R1), F4		Cycle 6</a:t>
            </a:r>
          </a:p>
          <a:p>
            <a:pPr eaLnBrk="1" hangingPunct="1"/>
            <a:r>
              <a:rPr lang="en-US"/>
              <a:t>		DADDUI	R1, R1, #-8		Cycle 7</a:t>
            </a:r>
          </a:p>
          <a:p>
            <a:pPr eaLnBrk="1" hangingPunct="1"/>
            <a:r>
              <a:rPr lang="en-US"/>
              <a:t>		stall					Cycle 8</a:t>
            </a:r>
          </a:p>
          <a:p>
            <a:pPr eaLnBrk="1" hangingPunct="1"/>
            <a:r>
              <a:rPr lang="en-US"/>
              <a:t>		BNE		R1, R2,Loop		Cycle 9</a:t>
            </a:r>
          </a:p>
          <a:p>
            <a:pPr eaLnBrk="1" hangingPunct="1"/>
            <a:r>
              <a:rPr lang="en-US"/>
              <a:t>		stall					Cycle 10</a:t>
            </a:r>
          </a:p>
          <a:p>
            <a:pPr eaLnBrk="1" hangingPunct="1"/>
            <a:endParaRPr lang="en-US"/>
          </a:p>
          <a:p>
            <a:pPr eaLnBrk="1" hangingPunct="1"/>
            <a:r>
              <a:rPr lang="en-US"/>
              <a:t>Total of 10 clocks per iteration!</a:t>
            </a:r>
          </a:p>
          <a:p>
            <a:pPr eaLnBrk="1" hangingPunct="1"/>
            <a:r>
              <a:rPr lang="en-US"/>
              <a:t>For 1000 iterations, 10000 cycles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4"/>
          <p:cNvSpPr>
            <a:spLocks noGrp="1"/>
          </p:cNvSpPr>
          <p:nvPr>
            <p:ph type="sldNum" sz="quarter" idx="12"/>
          </p:nvPr>
        </p:nvSpPr>
        <p:spPr>
          <a:noFill/>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8DF06F2-665F-4C94-B3BA-CAAEF61D94F8}" type="slidenum">
              <a:rPr lang="en-US" sz="1400"/>
              <a:pPr eaLnBrk="1" hangingPunct="1"/>
              <a:t>9</a:t>
            </a:fld>
            <a:endParaRPr lang="en-US" sz="1400"/>
          </a:p>
        </p:txBody>
      </p:sp>
      <p:sp>
        <p:nvSpPr>
          <p:cNvPr id="10243" name="Rectangle 2"/>
          <p:cNvSpPr>
            <a:spLocks noGrp="1" noChangeArrowheads="1"/>
          </p:cNvSpPr>
          <p:nvPr>
            <p:ph type="title"/>
          </p:nvPr>
        </p:nvSpPr>
        <p:spPr>
          <a:xfrm>
            <a:off x="762000" y="-152400"/>
            <a:ext cx="7772400" cy="1143000"/>
          </a:xfrm>
        </p:spPr>
        <p:txBody>
          <a:bodyPr/>
          <a:lstStyle/>
          <a:p>
            <a:pPr eaLnBrk="1" hangingPunct="1"/>
            <a:r>
              <a:rPr lang="en-US" smtClean="0"/>
              <a:t>Optimized, Scheduled Version</a:t>
            </a:r>
          </a:p>
        </p:txBody>
      </p:sp>
      <p:sp>
        <p:nvSpPr>
          <p:cNvPr id="10244" name="Rectangle 3"/>
          <p:cNvSpPr>
            <a:spLocks noChangeArrowheads="1"/>
          </p:cNvSpPr>
          <p:nvPr/>
        </p:nvSpPr>
        <p:spPr bwMode="auto">
          <a:xfrm>
            <a:off x="381000" y="990600"/>
            <a:ext cx="8458200" cy="16843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nSpc>
                <a:spcPct val="90000"/>
              </a:lnSpc>
              <a:spcBef>
                <a:spcPct val="50000"/>
              </a:spcBef>
            </a:pPr>
            <a:r>
              <a:rPr lang="en-US" sz="1600"/>
              <a:t>Original:	L.D		F0, 0(R1)	; F0 gets x[i]</a:t>
            </a:r>
          </a:p>
          <a:p>
            <a:pPr lvl="1">
              <a:lnSpc>
                <a:spcPct val="90000"/>
              </a:lnSpc>
              <a:spcBef>
                <a:spcPct val="50000"/>
              </a:spcBef>
            </a:pPr>
            <a:r>
              <a:rPr lang="en-US" sz="1600"/>
              <a:t>		ADD.D		F4, F0, F2	</a:t>
            </a:r>
          </a:p>
          <a:p>
            <a:pPr lvl="1">
              <a:lnSpc>
                <a:spcPct val="90000"/>
              </a:lnSpc>
              <a:spcBef>
                <a:spcPct val="50000"/>
              </a:spcBef>
            </a:pPr>
            <a:r>
              <a:rPr lang="en-US" sz="1600"/>
              <a:t>		S.D		0(R1), F4</a:t>
            </a:r>
          </a:p>
          <a:p>
            <a:pPr lvl="1">
              <a:lnSpc>
                <a:spcPct val="90000"/>
              </a:lnSpc>
              <a:spcBef>
                <a:spcPct val="50000"/>
              </a:spcBef>
            </a:pPr>
            <a:r>
              <a:rPr lang="en-US" sz="1600"/>
              <a:t>		DADDUI		R1, R1, #-8     ;doubleword</a:t>
            </a:r>
          </a:p>
          <a:p>
            <a:pPr lvl="1">
              <a:lnSpc>
                <a:spcPct val="90000"/>
              </a:lnSpc>
              <a:spcBef>
                <a:spcPct val="50000"/>
              </a:spcBef>
            </a:pPr>
            <a:r>
              <a:rPr lang="en-US" sz="1600"/>
              <a:t>		BNE		R1, R2, Loop  ;Repeat</a:t>
            </a:r>
          </a:p>
        </p:txBody>
      </p:sp>
      <p:sp>
        <p:nvSpPr>
          <p:cNvPr id="10245" name="Text Box 4"/>
          <p:cNvSpPr txBox="1">
            <a:spLocks noChangeArrowheads="1"/>
          </p:cNvSpPr>
          <p:nvPr/>
        </p:nvSpPr>
        <p:spPr bwMode="auto">
          <a:xfrm>
            <a:off x="593725" y="2744788"/>
            <a:ext cx="7670800" cy="461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a:t>Move S.D after BNE into the delay slot, move DADDUI up!</a:t>
            </a:r>
          </a:p>
        </p:txBody>
      </p:sp>
      <p:sp>
        <p:nvSpPr>
          <p:cNvPr id="10246" name="Rectangle 5"/>
          <p:cNvSpPr>
            <a:spLocks noChangeArrowheads="1"/>
          </p:cNvSpPr>
          <p:nvPr/>
        </p:nvSpPr>
        <p:spPr bwMode="auto">
          <a:xfrm>
            <a:off x="381000" y="3354388"/>
            <a:ext cx="8458200" cy="2382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nSpc>
                <a:spcPct val="90000"/>
              </a:lnSpc>
              <a:spcBef>
                <a:spcPct val="50000"/>
              </a:spcBef>
            </a:pPr>
            <a:r>
              <a:rPr lang="en-US" sz="1600"/>
              <a:t>New:		L.D		F0, 0(R1)	; F0 gets x[i]</a:t>
            </a:r>
          </a:p>
          <a:p>
            <a:pPr lvl="1">
              <a:lnSpc>
                <a:spcPct val="90000"/>
              </a:lnSpc>
              <a:spcBef>
                <a:spcPct val="50000"/>
              </a:spcBef>
            </a:pPr>
            <a:r>
              <a:rPr lang="en-US" sz="1600"/>
              <a:t>		stall</a:t>
            </a:r>
          </a:p>
          <a:p>
            <a:pPr lvl="1">
              <a:lnSpc>
                <a:spcPct val="90000"/>
              </a:lnSpc>
              <a:spcBef>
                <a:spcPct val="50000"/>
              </a:spcBef>
            </a:pPr>
            <a:r>
              <a:rPr lang="en-US" sz="1600"/>
              <a:t>		ADD.D		F4, F0, F2</a:t>
            </a:r>
          </a:p>
          <a:p>
            <a:pPr lvl="1">
              <a:lnSpc>
                <a:spcPct val="90000"/>
              </a:lnSpc>
              <a:spcBef>
                <a:spcPct val="50000"/>
              </a:spcBef>
            </a:pPr>
            <a:r>
              <a:rPr lang="en-US" sz="1600"/>
              <a:t>		DADDUI		R1, R1, #-8</a:t>
            </a:r>
          </a:p>
          <a:p>
            <a:pPr lvl="1">
              <a:lnSpc>
                <a:spcPct val="90000"/>
              </a:lnSpc>
              <a:spcBef>
                <a:spcPct val="50000"/>
              </a:spcBef>
            </a:pPr>
            <a:r>
              <a:rPr lang="en-US" sz="1600"/>
              <a:t>		stall</a:t>
            </a:r>
          </a:p>
          <a:p>
            <a:pPr lvl="1">
              <a:lnSpc>
                <a:spcPct val="90000"/>
              </a:lnSpc>
              <a:spcBef>
                <a:spcPct val="50000"/>
              </a:spcBef>
            </a:pPr>
            <a:r>
              <a:rPr lang="en-US" sz="1600"/>
              <a:t>		BNE		R1, R2, Loop	;  Repeat</a:t>
            </a:r>
          </a:p>
          <a:p>
            <a:pPr lvl="1">
              <a:lnSpc>
                <a:spcPct val="90000"/>
              </a:lnSpc>
              <a:spcBef>
                <a:spcPct val="50000"/>
              </a:spcBef>
            </a:pPr>
            <a:r>
              <a:rPr lang="en-US" sz="1600"/>
              <a:t>		SD		8(R1), F4</a:t>
            </a:r>
          </a:p>
        </p:txBody>
      </p:sp>
      <p:sp>
        <p:nvSpPr>
          <p:cNvPr id="10247" name="Text Box 6"/>
          <p:cNvSpPr txBox="1">
            <a:spLocks noChangeArrowheads="1"/>
          </p:cNvSpPr>
          <p:nvPr/>
        </p:nvSpPr>
        <p:spPr bwMode="auto">
          <a:xfrm>
            <a:off x="533400" y="5857875"/>
            <a:ext cx="6242050" cy="923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r>
              <a:rPr lang="en-US" sz="1800"/>
              <a:t>Have to add 8 as SD’s offset because we already subtracted 8 off!</a:t>
            </a:r>
          </a:p>
          <a:p>
            <a:pPr eaLnBrk="1" hangingPunct="1"/>
            <a:r>
              <a:rPr lang="en-US" sz="1800"/>
              <a:t>From 10 to 7 cycles per iteration (7000 cycles total)</a:t>
            </a:r>
          </a:p>
          <a:p>
            <a:pPr eaLnBrk="1" hangingPunct="1"/>
            <a:r>
              <a:rPr lang="en-US" sz="1800"/>
              <a:t>Not a trivial computation, many compilers won’t do this</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1095</TotalTime>
  <Words>2893</Words>
  <Application>Microsoft Office PowerPoint</Application>
  <PresentationFormat>On-screen Show (4:3)</PresentationFormat>
  <Paragraphs>525</Paragraphs>
  <Slides>47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47</vt:i4>
      </vt:variant>
    </vt:vector>
  </HeadingPairs>
  <TitlesOfParts>
    <vt:vector size="52" baseType="lpstr">
      <vt:lpstr>Times New Roman</vt:lpstr>
      <vt:lpstr>Arial</vt:lpstr>
      <vt:lpstr>Wingdings</vt:lpstr>
      <vt:lpstr>Courier New</vt:lpstr>
      <vt:lpstr>Default Design</vt:lpstr>
      <vt:lpstr>Instruction-Level Parallelism</vt:lpstr>
      <vt:lpstr>Instruction Level Parallelism (ILP)</vt:lpstr>
      <vt:lpstr>Techniques</vt:lpstr>
      <vt:lpstr>ILP and Basic Blocks</vt:lpstr>
      <vt:lpstr>Loop Level Parallelism</vt:lpstr>
      <vt:lpstr>Assumptions - Latency</vt:lpstr>
      <vt:lpstr>Loop with a Scalar</vt:lpstr>
      <vt:lpstr>No Scheduling – Loop w/ Scalar</vt:lpstr>
      <vt:lpstr>Optimized, Scheduled Version</vt:lpstr>
      <vt:lpstr>Loop Unrolling</vt:lpstr>
      <vt:lpstr>Loop Unrolling Example</vt:lpstr>
      <vt:lpstr>Scheduling the Unrolled Loop</vt:lpstr>
      <vt:lpstr>Stuff to Notice</vt:lpstr>
      <vt:lpstr>Data Dependence</vt:lpstr>
      <vt:lpstr>Name Dependence</vt:lpstr>
      <vt:lpstr>Name Dependence Example</vt:lpstr>
      <vt:lpstr>Control Dependences</vt:lpstr>
      <vt:lpstr>Preserving Control Dependence</vt:lpstr>
      <vt:lpstr>Preserving Control Dependence</vt:lpstr>
      <vt:lpstr>Some Examples</vt:lpstr>
      <vt:lpstr>One More Example</vt:lpstr>
      <vt:lpstr>Instruction-Level Parallelism Dynamic Branch Prediction</vt:lpstr>
      <vt:lpstr>Reducing Branch Penalties</vt:lpstr>
      <vt:lpstr>Dynamic Branch Prediction</vt:lpstr>
      <vt:lpstr>Branch Prediction Buffer</vt:lpstr>
      <vt:lpstr>Simple and Effective, But…</vt:lpstr>
      <vt:lpstr>Solution to Loops – N bit Prediction</vt:lpstr>
      <vt:lpstr>Implementation</vt:lpstr>
      <vt:lpstr>Does It Work?</vt:lpstr>
      <vt:lpstr>Increased Table Size</vt:lpstr>
      <vt:lpstr>Improving Branch Prediction</vt:lpstr>
      <vt:lpstr>Example – Correlating Predictor</vt:lpstr>
      <vt:lpstr>Example – Correlating Predictor</vt:lpstr>
      <vt:lpstr>Solution – Use correlator</vt:lpstr>
      <vt:lpstr>Single Correlator</vt:lpstr>
      <vt:lpstr>Predictors in General</vt:lpstr>
      <vt:lpstr>(2,2) buffer with 2 bit history</vt:lpstr>
      <vt:lpstr>Performance of Predictors?</vt:lpstr>
      <vt:lpstr>Branch Target Buffers</vt:lpstr>
      <vt:lpstr>Branch Target Buffer</vt:lpstr>
      <vt:lpstr>BTB Diagram</vt:lpstr>
      <vt:lpstr>Steps in our MIPS Arch</vt:lpstr>
      <vt:lpstr>Penalties</vt:lpstr>
      <vt:lpstr>Other Improvements</vt:lpstr>
      <vt:lpstr>Branch Prediction Summary</vt:lpstr>
      <vt:lpstr>Example – Intel Pentium Branch Prediction</vt:lpstr>
      <vt:lpstr>ILP Summary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Pipelining 2</dc:title>
  <dc:creator>Kenrick Mock</dc:creator>
  <cp:lastModifiedBy>Kenrick</cp:lastModifiedBy>
  <cp:revision>136</cp:revision>
  <dcterms:created xsi:type="dcterms:W3CDTF">1601-01-01T00:00:00Z</dcterms:created>
  <dcterms:modified xsi:type="dcterms:W3CDTF">2010-09-08T18:25:28Z</dcterms:modified>
</cp:coreProperties>
</file>