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BB349D-1906-4322-9045-449442043CD9}" type="datetimeFigureOut">
              <a:rPr lang="en-US" smtClean="0"/>
              <a:t>11/16/2010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41F02-1A95-4119-9FB9-F03A96798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259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Can’t synchronize across blocks,</a:t>
            </a:r>
            <a:r>
              <a:rPr lang="en-US" baseline="0" dirty="0" smtClean="0"/>
              <a:t> don’t know when the previous step has finished to begin the next step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41F02-1A95-4119-9FB9-F03A96798F4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924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CUDA </a:t>
            </a:r>
            <a:r>
              <a:rPr lang="en-US" dirty="0" err="1" smtClean="0"/>
              <a:t>Misc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Mergesort</a:t>
            </a:r>
            <a:r>
              <a:rPr lang="en-US" dirty="0" smtClean="0"/>
              <a:t>, Pinned Memory, </a:t>
            </a:r>
            <a:r>
              <a:rPr lang="en-US" dirty="0"/>
              <a:t>Device </a:t>
            </a:r>
            <a:r>
              <a:rPr lang="en-US" dirty="0" smtClean="0"/>
              <a:t>Query, Multi GPU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520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Page-Locked or Pinned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CUDA runtime offers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cudaHostAlloc</a:t>
            </a:r>
            <a:r>
              <a:rPr lang="en-US" dirty="0" smtClean="0"/>
              <a:t>() which is similar to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malloc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dirty="0" smtClean="0"/>
              <a:t> memory is standard, </a:t>
            </a:r>
            <a:r>
              <a:rPr lang="en-US" dirty="0" err="1" smtClean="0"/>
              <a:t>pageable</a:t>
            </a:r>
            <a:r>
              <a:rPr lang="en-US" dirty="0" smtClean="0"/>
              <a:t> host memory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cudaHostAlloc</a:t>
            </a:r>
            <a:r>
              <a:rPr lang="en-US" dirty="0" smtClean="0"/>
              <a:t>() memory is page-locked host memory or pinned memory</a:t>
            </a:r>
          </a:p>
          <a:p>
            <a:pPr lvl="1"/>
            <a:r>
              <a:rPr lang="en-US" dirty="0" smtClean="0"/>
              <a:t>The OS guarantees it will never page the memory to disk and will reside in physical memory</a:t>
            </a:r>
          </a:p>
          <a:p>
            <a:pPr lvl="1"/>
            <a:r>
              <a:rPr lang="en-US" dirty="0" smtClean="0"/>
              <a:t>Faster copying to the GPU because paged memory is first copied to pinned memory then DMA copies it to the GPU</a:t>
            </a:r>
          </a:p>
          <a:p>
            <a:r>
              <a:rPr lang="en-US" dirty="0" smtClean="0"/>
              <a:t>Does take away from total available system memory, may affect system performance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761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cudaHostAlloc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 smtClean="0"/>
              <a:t>Instead of </a:t>
            </a:r>
            <a:r>
              <a:rPr lang="en-US" sz="2400" dirty="0" err="1" smtClean="0"/>
              <a:t>malloc</a:t>
            </a:r>
            <a:r>
              <a:rPr lang="en-US" sz="2400" dirty="0" smtClean="0"/>
              <a:t> use: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int</a:t>
            </a:r>
            <a:r>
              <a:rPr lang="en-US" sz="2400" dirty="0" smtClean="0"/>
              <a:t> *a;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cudaHostAlloc</a:t>
            </a:r>
            <a:r>
              <a:rPr lang="en-US" sz="2400" dirty="0" smtClean="0"/>
              <a:t>((void **) &amp;a, size, </a:t>
            </a:r>
            <a:r>
              <a:rPr lang="en-US" sz="2400" dirty="0" err="1" smtClean="0"/>
              <a:t>cudaHostAllocDefault</a:t>
            </a:r>
            <a:r>
              <a:rPr lang="en-US" sz="2400" dirty="0" smtClean="0"/>
              <a:t>);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…</a:t>
            </a:r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cudaFreeHost</a:t>
            </a:r>
            <a:r>
              <a:rPr lang="en-US" sz="2400" dirty="0" smtClean="0"/>
              <a:t>(a);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smtClean="0"/>
              <a:t>Won’t make much difference on our small </a:t>
            </a:r>
            <a:r>
              <a:rPr lang="en-US" sz="2400" dirty="0" err="1" smtClean="0"/>
              <a:t>mergesort</a:t>
            </a:r>
            <a:r>
              <a:rPr lang="en-US" sz="2400" dirty="0" smtClean="0"/>
              <a:t> but benchmark test with hundreds of copies:</a:t>
            </a:r>
          </a:p>
          <a:p>
            <a:pPr lvl="1"/>
            <a:r>
              <a:rPr lang="en-US" sz="2000" dirty="0"/>
              <a:t>Time using </a:t>
            </a:r>
            <a:r>
              <a:rPr lang="en-US" sz="2000" dirty="0" err="1"/>
              <a:t>cudaMalloc</a:t>
            </a:r>
            <a:r>
              <a:rPr lang="en-US" sz="2000" dirty="0"/>
              <a:t>:  9298.7 </a:t>
            </a:r>
            <a:r>
              <a:rPr lang="en-US" sz="2000" dirty="0" err="1"/>
              <a:t>ms</a:t>
            </a:r>
            <a:endParaRPr lang="en-US" sz="2000" dirty="0"/>
          </a:p>
          <a:p>
            <a:pPr lvl="1"/>
            <a:r>
              <a:rPr lang="en-US" sz="2000" dirty="0"/>
              <a:t>        MB/s during copy up:  2753.1</a:t>
            </a:r>
          </a:p>
          <a:p>
            <a:pPr lvl="1"/>
            <a:r>
              <a:rPr lang="en-US" sz="2000" dirty="0"/>
              <a:t>Time using </a:t>
            </a:r>
            <a:r>
              <a:rPr lang="en-US" sz="2000" dirty="0" err="1"/>
              <a:t>cudaMalloc</a:t>
            </a:r>
            <a:r>
              <a:rPr lang="en-US" sz="2000" dirty="0"/>
              <a:t>:  17415.4 </a:t>
            </a:r>
            <a:r>
              <a:rPr lang="en-US" sz="2000" dirty="0" err="1"/>
              <a:t>ms</a:t>
            </a:r>
            <a:endParaRPr lang="en-US" sz="2000" dirty="0"/>
          </a:p>
          <a:p>
            <a:pPr lvl="1"/>
            <a:r>
              <a:rPr lang="en-US" sz="2000" dirty="0"/>
              <a:t>        MB/s during copy down:  1470.0</a:t>
            </a:r>
          </a:p>
          <a:p>
            <a:pPr lvl="1"/>
            <a:r>
              <a:rPr lang="en-US" sz="2000" dirty="0"/>
              <a:t>Time using </a:t>
            </a:r>
            <a:r>
              <a:rPr lang="en-US" sz="2000" dirty="0" err="1"/>
              <a:t>cudaHostAlloc</a:t>
            </a:r>
            <a:r>
              <a:rPr lang="en-US" sz="2000" dirty="0"/>
              <a:t>:  6794.8 </a:t>
            </a:r>
            <a:r>
              <a:rPr lang="en-US" sz="2000" dirty="0" err="1"/>
              <a:t>ms</a:t>
            </a:r>
            <a:endParaRPr lang="en-US" sz="2000" dirty="0"/>
          </a:p>
          <a:p>
            <a:pPr lvl="1"/>
            <a:r>
              <a:rPr lang="en-US" sz="2000" dirty="0"/>
              <a:t>        MB/s during copy up:  3767.6</a:t>
            </a:r>
          </a:p>
          <a:p>
            <a:pPr lvl="1"/>
            <a:r>
              <a:rPr lang="en-US" sz="2000" dirty="0"/>
              <a:t>Time using </a:t>
            </a:r>
            <a:r>
              <a:rPr lang="en-US" sz="2000" dirty="0" err="1"/>
              <a:t>cudaHostAlloc</a:t>
            </a:r>
            <a:r>
              <a:rPr lang="en-US" sz="2000" dirty="0"/>
              <a:t>:  17167.1 </a:t>
            </a:r>
            <a:r>
              <a:rPr lang="en-US" sz="2000" dirty="0" err="1"/>
              <a:t>ms</a:t>
            </a:r>
            <a:endParaRPr lang="en-US" sz="2000" dirty="0"/>
          </a:p>
          <a:p>
            <a:pPr lvl="1"/>
            <a:r>
              <a:rPr lang="en-US" sz="2000" dirty="0"/>
              <a:t>        MB/s during copy down:  1491.2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93103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Zero-Copy Host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Skipping, but pinned memory allows the possibility for the GPU to directly access host memory</a:t>
            </a:r>
          </a:p>
          <a:p>
            <a:pPr lvl="1"/>
            <a:r>
              <a:rPr lang="en-US" dirty="0" smtClean="0"/>
              <a:t>Requires some different flags for </a:t>
            </a:r>
            <a:r>
              <a:rPr lang="en-US" dirty="0" err="1" smtClean="0"/>
              <a:t>cudaHostAlloc</a:t>
            </a:r>
            <a:endParaRPr lang="en-US" dirty="0" smtClean="0"/>
          </a:p>
          <a:p>
            <a:pPr lvl="1"/>
            <a:r>
              <a:rPr lang="en-US" dirty="0" smtClean="0"/>
              <a:t>Performance win if the GPU is integrated with the host (memory shared with the host anyway)</a:t>
            </a:r>
          </a:p>
          <a:p>
            <a:pPr lvl="1"/>
            <a:r>
              <a:rPr lang="en-US" dirty="0" smtClean="0"/>
              <a:t>Performance loss for data read multiple times since zero-copy memory is not cached on the GPU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5023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Device 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you know if you have integrated graphics?</a:t>
            </a:r>
          </a:p>
          <a:p>
            <a:pPr lvl="1"/>
            <a:r>
              <a:rPr lang="en-US" dirty="0" smtClean="0"/>
              <a:t>Can use </a:t>
            </a:r>
            <a:r>
              <a:rPr lang="en-US" dirty="0" err="1" smtClean="0"/>
              <a:t>deviceQuery</a:t>
            </a:r>
            <a:r>
              <a:rPr lang="en-US" dirty="0" smtClean="0"/>
              <a:t> to see what devices you have</a:t>
            </a:r>
          </a:p>
          <a:p>
            <a:pPr lvl="1"/>
            <a:r>
              <a:rPr lang="en-US" dirty="0" err="1" smtClean="0"/>
              <a:t>cudaGetDeviceCount</a:t>
            </a:r>
            <a:r>
              <a:rPr lang="en-US" dirty="0"/>
              <a:t>( &amp;count 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Stores number of CUDA-enabled devices in count</a:t>
            </a:r>
            <a:endParaRPr lang="en-US" dirty="0"/>
          </a:p>
          <a:p>
            <a:pPr lvl="1"/>
            <a:r>
              <a:rPr lang="en-US" dirty="0" err="1" smtClean="0"/>
              <a:t>cudaGetDeviceProperties</a:t>
            </a:r>
            <a:r>
              <a:rPr lang="en-US" dirty="0"/>
              <a:t>( &amp;prop, i 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Stores device info into the prop </a:t>
            </a:r>
            <a:r>
              <a:rPr lang="en-US" dirty="0" err="1" smtClean="0"/>
              <a:t>struct</a:t>
            </a:r>
            <a:r>
              <a:rPr lang="en-US" dirty="0" smtClean="0"/>
              <a:t> for device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3288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194152"/>
            <a:ext cx="5287986" cy="5693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#include "</a:t>
            </a:r>
            <a:r>
              <a:rPr lang="en-US" sz="1400" dirty="0" err="1"/>
              <a:t>stdio.h</a:t>
            </a:r>
            <a:r>
              <a:rPr lang="en-US" sz="1400" dirty="0"/>
              <a:t>"</a:t>
            </a:r>
          </a:p>
          <a:p>
            <a:endParaRPr lang="en-US" sz="1400" dirty="0"/>
          </a:p>
          <a:p>
            <a:r>
              <a:rPr lang="en-US" sz="1400" dirty="0" err="1"/>
              <a:t>int</a:t>
            </a:r>
            <a:r>
              <a:rPr lang="en-US" sz="1400" dirty="0"/>
              <a:t> main()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cudaDeviceProp</a:t>
            </a:r>
            <a:r>
              <a:rPr lang="en-US" sz="1400" dirty="0"/>
              <a:t>  prop;</a:t>
            </a:r>
          </a:p>
          <a:p>
            <a:endParaRPr lang="en-US" sz="1400" dirty="0"/>
          </a:p>
          <a:p>
            <a:r>
              <a:rPr lang="en-US" sz="1400" dirty="0"/>
              <a:t>    </a:t>
            </a:r>
            <a:r>
              <a:rPr lang="en-US" sz="1400" dirty="0" err="1"/>
              <a:t>int</a:t>
            </a:r>
            <a:r>
              <a:rPr lang="en-US" sz="1400" dirty="0"/>
              <a:t> count;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cudaGetDeviceCount</a:t>
            </a:r>
            <a:r>
              <a:rPr lang="en-US" sz="1400" dirty="0"/>
              <a:t>(&amp;count);</a:t>
            </a:r>
          </a:p>
          <a:p>
            <a:r>
              <a:rPr lang="en-US" sz="1400" dirty="0"/>
              <a:t>    for (</a:t>
            </a:r>
            <a:r>
              <a:rPr lang="en-US" sz="1400" dirty="0" err="1"/>
              <a:t>int</a:t>
            </a:r>
            <a:r>
              <a:rPr lang="en-US" sz="1400" dirty="0"/>
              <a:t> i=0; i&lt; count; i++)</a:t>
            </a:r>
          </a:p>
          <a:p>
            <a:r>
              <a:rPr lang="en-US" sz="1400" dirty="0"/>
              <a:t>    {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cudaGetDeviceProperties</a:t>
            </a:r>
            <a:r>
              <a:rPr lang="en-US" sz="1400" dirty="0"/>
              <a:t>(&amp;prop, i);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printf</a:t>
            </a:r>
            <a:r>
              <a:rPr lang="en-US" sz="1400" dirty="0"/>
              <a:t>( "   --- General Information for device %d ---\n", i );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printf</a:t>
            </a:r>
            <a:r>
              <a:rPr lang="en-US" sz="1400" dirty="0"/>
              <a:t>( "Name:  %s\n", prop.name );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printf</a:t>
            </a:r>
            <a:r>
              <a:rPr lang="en-US" sz="1400" dirty="0"/>
              <a:t>( "Compute capability:  %</a:t>
            </a:r>
            <a:r>
              <a:rPr lang="en-US" sz="1400" dirty="0" err="1"/>
              <a:t>d.%d</a:t>
            </a:r>
            <a:r>
              <a:rPr lang="en-US" sz="1400" dirty="0"/>
              <a:t>\n", </a:t>
            </a:r>
            <a:r>
              <a:rPr lang="en-US" sz="1400" dirty="0" err="1"/>
              <a:t>prop.major</a:t>
            </a:r>
            <a:r>
              <a:rPr lang="en-US" sz="1400" dirty="0"/>
              <a:t>, </a:t>
            </a:r>
            <a:r>
              <a:rPr lang="en-US" sz="1400" dirty="0" err="1"/>
              <a:t>prop.minor</a:t>
            </a:r>
            <a:r>
              <a:rPr lang="en-US" sz="1400" dirty="0"/>
              <a:t> );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printf</a:t>
            </a:r>
            <a:r>
              <a:rPr lang="en-US" sz="1400" dirty="0"/>
              <a:t>( "Clock rate:  %d\n", </a:t>
            </a:r>
            <a:r>
              <a:rPr lang="en-US" sz="1400" dirty="0" err="1"/>
              <a:t>prop.clockRate</a:t>
            </a:r>
            <a:r>
              <a:rPr lang="en-US" sz="1400" dirty="0"/>
              <a:t> );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printf</a:t>
            </a:r>
            <a:r>
              <a:rPr lang="en-US" sz="1400" dirty="0"/>
              <a:t>( "Device copy overlap:  " );</a:t>
            </a:r>
          </a:p>
          <a:p>
            <a:r>
              <a:rPr lang="en-US" sz="1400" dirty="0" smtClean="0"/>
              <a:t>        </a:t>
            </a:r>
            <a:r>
              <a:rPr lang="en-US" sz="1400" dirty="0" err="1"/>
              <a:t>printf</a:t>
            </a:r>
            <a:r>
              <a:rPr lang="en-US" sz="1400" dirty="0"/>
              <a:t>( "Integrated graphics: " );</a:t>
            </a:r>
          </a:p>
          <a:p>
            <a:r>
              <a:rPr lang="en-US" sz="1400" dirty="0"/>
              <a:t>        if (</a:t>
            </a:r>
            <a:r>
              <a:rPr lang="en-US" sz="1400" dirty="0" err="1"/>
              <a:t>prop.integrated</a:t>
            </a:r>
            <a:r>
              <a:rPr lang="en-US" sz="1400" dirty="0"/>
              <a:t>)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printf</a:t>
            </a:r>
            <a:r>
              <a:rPr lang="en-US" sz="1400" dirty="0"/>
              <a:t>( "True\n" );</a:t>
            </a:r>
          </a:p>
          <a:p>
            <a:r>
              <a:rPr lang="en-US" sz="1400" dirty="0"/>
              <a:t>        else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printf</a:t>
            </a:r>
            <a:r>
              <a:rPr lang="en-US" sz="1400" dirty="0"/>
              <a:t>( "False\n" );</a:t>
            </a:r>
          </a:p>
          <a:p>
            <a:r>
              <a:rPr lang="en-US" sz="1400" dirty="0" smtClean="0"/>
              <a:t>        </a:t>
            </a:r>
            <a:r>
              <a:rPr lang="en-US" sz="1400" dirty="0"/>
              <a:t>if (</a:t>
            </a:r>
            <a:r>
              <a:rPr lang="en-US" sz="1400" dirty="0" err="1"/>
              <a:t>prop.deviceOverlap</a:t>
            </a:r>
            <a:r>
              <a:rPr lang="en-US" sz="1400" dirty="0"/>
              <a:t>)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printf</a:t>
            </a:r>
            <a:r>
              <a:rPr lang="en-US" sz="1400" dirty="0"/>
              <a:t>( "Enabled\n" );</a:t>
            </a:r>
          </a:p>
          <a:p>
            <a:r>
              <a:rPr lang="en-US" sz="1400" dirty="0"/>
              <a:t>        else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printf</a:t>
            </a:r>
            <a:r>
              <a:rPr lang="en-US" sz="1400" dirty="0"/>
              <a:t>( "Disabled\n");</a:t>
            </a:r>
          </a:p>
          <a:p>
            <a:r>
              <a:rPr lang="en-US" sz="1400" dirty="0" smtClean="0"/>
              <a:t>…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780937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Multiple GPU’s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use </a:t>
            </a:r>
            <a:r>
              <a:rPr lang="en-US" dirty="0" err="1" smtClean="0"/>
              <a:t>cudaSetDevice</a:t>
            </a:r>
            <a:r>
              <a:rPr lang="en-US" dirty="0" smtClean="0"/>
              <a:t>(</a:t>
            </a:r>
            <a:r>
              <a:rPr lang="en-US" dirty="0" err="1" smtClean="0"/>
              <a:t>deviceNum</a:t>
            </a:r>
            <a:r>
              <a:rPr lang="en-US" dirty="0" smtClean="0"/>
              <a:t>) but has to run on separate threads</a:t>
            </a:r>
          </a:p>
          <a:p>
            <a:r>
              <a:rPr lang="en-US" dirty="0" smtClean="0"/>
              <a:t>Fortunately this is not too bad</a:t>
            </a:r>
          </a:p>
          <a:p>
            <a:pPr lvl="1"/>
            <a:r>
              <a:rPr lang="en-US" dirty="0" smtClean="0"/>
              <a:t>Thread implementation varies by OS</a:t>
            </a:r>
          </a:p>
          <a:p>
            <a:pPr lvl="1"/>
            <a:r>
              <a:rPr lang="en-US" dirty="0" smtClean="0"/>
              <a:t>Simple example using </a:t>
            </a:r>
            <a:r>
              <a:rPr lang="en-US" dirty="0" err="1" smtClean="0"/>
              <a:t>pthreads</a:t>
            </a:r>
            <a:endParaRPr lang="en-US" dirty="0"/>
          </a:p>
          <a:p>
            <a:pPr lvl="2"/>
            <a:r>
              <a:rPr lang="en-US" dirty="0" smtClean="0"/>
              <a:t>Better than fork/exec since threads share the same memory instead of a copy of the memory space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12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Sample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295400"/>
            <a:ext cx="3803862" cy="547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/* Need to compile with -</a:t>
            </a:r>
            <a:r>
              <a:rPr lang="en-US" sz="1400" dirty="0" err="1"/>
              <a:t>pthread</a:t>
            </a:r>
            <a:r>
              <a:rPr lang="en-US" sz="1400" dirty="0"/>
              <a:t> */</a:t>
            </a:r>
          </a:p>
          <a:p>
            <a:r>
              <a:rPr lang="en-US" sz="1400" dirty="0"/>
              <a:t>#include &lt;</a:t>
            </a:r>
            <a:r>
              <a:rPr lang="en-US" sz="1400" dirty="0" err="1"/>
              <a:t>pthread.h</a:t>
            </a:r>
            <a:r>
              <a:rPr lang="en-US" sz="1400" dirty="0"/>
              <a:t>&gt;</a:t>
            </a:r>
          </a:p>
          <a:p>
            <a:r>
              <a:rPr lang="en-US" sz="1400" dirty="0"/>
              <a:t>#include &lt;</a:t>
            </a:r>
            <a:r>
              <a:rPr lang="en-US" sz="1400" dirty="0" err="1"/>
              <a:t>stdio.h</a:t>
            </a:r>
            <a:r>
              <a:rPr lang="en-US" sz="1400" dirty="0"/>
              <a:t>&gt;</a:t>
            </a:r>
          </a:p>
          <a:p>
            <a:r>
              <a:rPr lang="en-US" sz="1400" dirty="0"/>
              <a:t>#include &lt;</a:t>
            </a:r>
            <a:r>
              <a:rPr lang="en-US" sz="1400" dirty="0" err="1"/>
              <a:t>stdlib.h</a:t>
            </a:r>
            <a:r>
              <a:rPr lang="en-US" sz="1400" dirty="0"/>
              <a:t>&gt;</a:t>
            </a:r>
          </a:p>
          <a:p>
            <a:r>
              <a:rPr lang="en-US" sz="1400" dirty="0"/>
              <a:t>#include &lt;</a:t>
            </a:r>
            <a:r>
              <a:rPr lang="en-US" sz="1400" dirty="0" err="1"/>
              <a:t>assert.h</a:t>
            </a:r>
            <a:r>
              <a:rPr lang="en-US" sz="1400" dirty="0"/>
              <a:t>&gt;</a:t>
            </a:r>
          </a:p>
          <a:p>
            <a:endParaRPr lang="en-US" sz="1400" dirty="0"/>
          </a:p>
          <a:p>
            <a:r>
              <a:rPr lang="en-US" sz="1400" dirty="0" err="1"/>
              <a:t>typedef</a:t>
            </a:r>
            <a:r>
              <a:rPr lang="en-US" sz="1400" dirty="0"/>
              <a:t> </a:t>
            </a:r>
            <a:r>
              <a:rPr lang="en-US" sz="1400" dirty="0" err="1"/>
              <a:t>struct</a:t>
            </a:r>
            <a:r>
              <a:rPr lang="en-US" sz="1400" dirty="0"/>
              <a:t> </a:t>
            </a:r>
            <a:r>
              <a:rPr lang="en-US" sz="1400" dirty="0" err="1"/>
              <a:t>argdata</a:t>
            </a:r>
            <a:endParaRPr lang="en-US" sz="1400" dirty="0"/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i</a:t>
            </a:r>
            <a:r>
              <a:rPr lang="en-US" sz="1400" dirty="0" smtClean="0"/>
              <a:t>;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return_val</a:t>
            </a:r>
            <a:r>
              <a:rPr lang="en-US" sz="1400" dirty="0" smtClean="0"/>
              <a:t>;</a:t>
            </a:r>
            <a:endParaRPr lang="en-US" sz="1400" dirty="0"/>
          </a:p>
          <a:p>
            <a:r>
              <a:rPr lang="en-US" sz="1400" dirty="0"/>
              <a:t>} </a:t>
            </a:r>
            <a:r>
              <a:rPr lang="en-US" sz="1400" dirty="0" err="1"/>
              <a:t>arg_data</a:t>
            </a:r>
            <a:r>
              <a:rPr lang="en-US" sz="1400" dirty="0"/>
              <a:t>;</a:t>
            </a:r>
          </a:p>
          <a:p>
            <a:endParaRPr lang="en-US" sz="1400" dirty="0"/>
          </a:p>
          <a:p>
            <a:r>
              <a:rPr lang="en-US" sz="1400" dirty="0" smtClean="0"/>
              <a:t>void </a:t>
            </a:r>
            <a:r>
              <a:rPr lang="en-US" sz="1400" dirty="0"/>
              <a:t>*</a:t>
            </a:r>
            <a:r>
              <a:rPr lang="en-US" sz="1400" dirty="0" err="1"/>
              <a:t>TaskCode</a:t>
            </a:r>
            <a:r>
              <a:rPr lang="en-US" sz="1400" dirty="0"/>
              <a:t>(void *argument)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tid</a:t>
            </a:r>
            <a:r>
              <a:rPr lang="en-US" sz="1400" dirty="0"/>
              <a:t>;</a:t>
            </a:r>
          </a:p>
          <a:p>
            <a:r>
              <a:rPr lang="en-US" sz="1400" dirty="0"/>
              <a:t>   </a:t>
            </a:r>
            <a:r>
              <a:rPr lang="en-US" sz="1400" dirty="0" err="1"/>
              <a:t>arg_data</a:t>
            </a:r>
            <a:r>
              <a:rPr lang="en-US" sz="1400" dirty="0"/>
              <a:t> *p;</a:t>
            </a:r>
          </a:p>
          <a:p>
            <a:endParaRPr lang="en-US" sz="1400" dirty="0"/>
          </a:p>
          <a:p>
            <a:r>
              <a:rPr lang="en-US" sz="1400" dirty="0" smtClean="0"/>
              <a:t>   </a:t>
            </a:r>
            <a:r>
              <a:rPr lang="en-US" sz="1400" dirty="0"/>
              <a:t>p = (</a:t>
            </a:r>
            <a:r>
              <a:rPr lang="en-US" sz="1400" dirty="0" err="1"/>
              <a:t>arg_data</a:t>
            </a:r>
            <a:r>
              <a:rPr lang="en-US" sz="1400" dirty="0"/>
              <a:t> *) argument;</a:t>
            </a:r>
          </a:p>
          <a:p>
            <a:r>
              <a:rPr lang="en-US" sz="1400" dirty="0"/>
              <a:t>   </a:t>
            </a:r>
            <a:r>
              <a:rPr lang="en-US" sz="1400" dirty="0" err="1"/>
              <a:t>tid</a:t>
            </a:r>
            <a:r>
              <a:rPr lang="en-US" sz="1400" dirty="0"/>
              <a:t> = (*p).i;</a:t>
            </a:r>
          </a:p>
          <a:p>
            <a:r>
              <a:rPr lang="en-US" sz="1400" dirty="0"/>
              <a:t>   </a:t>
            </a:r>
            <a:r>
              <a:rPr lang="en-US" sz="1400" dirty="0" err="1"/>
              <a:t>printf</a:t>
            </a:r>
            <a:r>
              <a:rPr lang="en-US" sz="1400" dirty="0"/>
              <a:t>("Hello World! It's me, thread %d!\n", </a:t>
            </a:r>
            <a:r>
              <a:rPr lang="en-US" sz="1400" dirty="0" err="1"/>
              <a:t>tid</a:t>
            </a:r>
            <a:r>
              <a:rPr lang="en-US" sz="1400" dirty="0"/>
              <a:t>);</a:t>
            </a:r>
          </a:p>
          <a:p>
            <a:r>
              <a:rPr lang="en-US" sz="1400" dirty="0"/>
              <a:t>   p-&gt;</a:t>
            </a:r>
            <a:r>
              <a:rPr lang="en-US" sz="1400" dirty="0" err="1"/>
              <a:t>return_val</a:t>
            </a:r>
            <a:r>
              <a:rPr lang="en-US" sz="1400" dirty="0"/>
              <a:t> = </a:t>
            </a:r>
            <a:r>
              <a:rPr lang="en-US" sz="1400" dirty="0" err="1"/>
              <a:t>tid</a:t>
            </a:r>
            <a:r>
              <a:rPr lang="en-US" sz="1400" dirty="0" smtClean="0"/>
              <a:t>;</a:t>
            </a:r>
          </a:p>
          <a:p>
            <a:endParaRPr lang="en-US" sz="1400" dirty="0"/>
          </a:p>
          <a:p>
            <a:r>
              <a:rPr lang="en-US" sz="1400" dirty="0"/>
              <a:t>   return NULL;</a:t>
            </a:r>
          </a:p>
          <a:p>
            <a:r>
              <a:rPr lang="en-US" sz="1400" dirty="0"/>
              <a:t>}</a:t>
            </a:r>
          </a:p>
          <a:p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4343400" y="1447800"/>
            <a:ext cx="4651338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int</a:t>
            </a:r>
            <a:r>
              <a:rPr lang="en-US" sz="1400" dirty="0"/>
              <a:t> main ()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 </a:t>
            </a:r>
            <a:r>
              <a:rPr lang="en-US" sz="1400" dirty="0" err="1"/>
              <a:t>pthread_t</a:t>
            </a:r>
            <a:r>
              <a:rPr lang="en-US" sz="1400" dirty="0"/>
              <a:t> thread1,thread2;</a:t>
            </a:r>
          </a:p>
          <a:p>
            <a:r>
              <a:rPr lang="en-US" sz="1400" dirty="0"/>
              <a:t>   </a:t>
            </a:r>
            <a:r>
              <a:rPr lang="en-US" sz="1400" dirty="0" err="1"/>
              <a:t>arg_data</a:t>
            </a:r>
            <a:r>
              <a:rPr lang="en-US" sz="1400" dirty="0"/>
              <a:t> arg1, arg2;</a:t>
            </a:r>
          </a:p>
          <a:p>
            <a:r>
              <a:rPr lang="en-US" sz="1400" dirty="0"/>
              <a:t>   </a:t>
            </a:r>
          </a:p>
          <a:p>
            <a:r>
              <a:rPr lang="en-US" sz="1400" dirty="0" smtClean="0"/>
              <a:t>   /* </a:t>
            </a:r>
            <a:r>
              <a:rPr lang="en-US" sz="1400" dirty="0"/>
              <a:t>create two threads */</a:t>
            </a:r>
          </a:p>
          <a:p>
            <a:r>
              <a:rPr lang="en-US" sz="1400" dirty="0"/>
              <a:t>   arg1.i = 1;</a:t>
            </a:r>
          </a:p>
          <a:p>
            <a:r>
              <a:rPr lang="en-US" sz="1400" dirty="0"/>
              <a:t>   arg2.i = 2;</a:t>
            </a:r>
          </a:p>
          <a:p>
            <a:r>
              <a:rPr lang="en-US" sz="1400" dirty="0"/>
              <a:t>   </a:t>
            </a:r>
            <a:r>
              <a:rPr lang="en-US" sz="1400" dirty="0" err="1"/>
              <a:t>pthread_create</a:t>
            </a:r>
            <a:r>
              <a:rPr lang="en-US" sz="1400" dirty="0"/>
              <a:t>(&amp;thread1, NULL, </a:t>
            </a:r>
            <a:r>
              <a:rPr lang="en-US" sz="1400" dirty="0" err="1"/>
              <a:t>TaskCode</a:t>
            </a:r>
            <a:r>
              <a:rPr lang="en-US" sz="1400" dirty="0"/>
              <a:t>, (void *) &amp;arg1);</a:t>
            </a:r>
          </a:p>
          <a:p>
            <a:r>
              <a:rPr lang="en-US" sz="1400" dirty="0"/>
              <a:t>   </a:t>
            </a:r>
            <a:r>
              <a:rPr lang="en-US" sz="1400" dirty="0" err="1"/>
              <a:t>pthread_create</a:t>
            </a:r>
            <a:r>
              <a:rPr lang="en-US" sz="1400" dirty="0"/>
              <a:t>(&amp;thread2, NULL, </a:t>
            </a:r>
            <a:r>
              <a:rPr lang="en-US" sz="1400" dirty="0" err="1"/>
              <a:t>TaskCode</a:t>
            </a:r>
            <a:r>
              <a:rPr lang="en-US" sz="1400" dirty="0"/>
              <a:t>, (void *) &amp;arg2);</a:t>
            </a:r>
          </a:p>
          <a:p>
            <a:endParaRPr lang="en-US" sz="1400" dirty="0"/>
          </a:p>
          <a:p>
            <a:r>
              <a:rPr lang="en-US" sz="1400" dirty="0"/>
              <a:t>   /* wait for all threads to complete */</a:t>
            </a:r>
          </a:p>
          <a:p>
            <a:r>
              <a:rPr lang="en-US" sz="1400" dirty="0"/>
              <a:t>   </a:t>
            </a:r>
            <a:r>
              <a:rPr lang="en-US" sz="1400" dirty="0" err="1"/>
              <a:t>pthread_join</a:t>
            </a:r>
            <a:r>
              <a:rPr lang="en-US" sz="1400" dirty="0"/>
              <a:t>(thread1, NULL);</a:t>
            </a:r>
          </a:p>
          <a:p>
            <a:r>
              <a:rPr lang="en-US" sz="1400" dirty="0"/>
              <a:t>   </a:t>
            </a:r>
            <a:r>
              <a:rPr lang="en-US" sz="1400" dirty="0" err="1"/>
              <a:t>pthread_join</a:t>
            </a:r>
            <a:r>
              <a:rPr lang="en-US" sz="1400" dirty="0"/>
              <a:t>(thread2, NULL);</a:t>
            </a:r>
          </a:p>
          <a:p>
            <a:endParaRPr lang="en-US" sz="1400" dirty="0"/>
          </a:p>
          <a:p>
            <a:r>
              <a:rPr lang="en-US" sz="1400" dirty="0"/>
              <a:t>    </a:t>
            </a:r>
            <a:r>
              <a:rPr lang="en-US" sz="1400" dirty="0" err="1"/>
              <a:t>printf</a:t>
            </a:r>
            <a:r>
              <a:rPr lang="en-US" sz="1400" dirty="0"/>
              <a:t>("Done, values in return: %d %d\n", arg1.return_val,</a:t>
            </a:r>
          </a:p>
          <a:p>
            <a:r>
              <a:rPr lang="en-US" sz="1400" dirty="0"/>
              <a:t>                                 arg2.return_val</a:t>
            </a:r>
            <a:r>
              <a:rPr lang="en-US" sz="1400" dirty="0" smtClean="0"/>
              <a:t>);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</a:t>
            </a:r>
            <a:r>
              <a:rPr lang="en-US" sz="1400" dirty="0"/>
              <a:t>return 0;</a:t>
            </a:r>
          </a:p>
          <a:p>
            <a:r>
              <a:rPr lang="en-US" sz="1400" dirty="0"/>
              <a:t>}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3455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Threads with GPU Code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371600"/>
            <a:ext cx="6116161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// Using two GPU's to increment by 1 an array of 4 integers,</a:t>
            </a:r>
          </a:p>
          <a:p>
            <a:r>
              <a:rPr lang="en-US" sz="1400" dirty="0"/>
              <a:t>// one GPU to increment the first two, the second GPU to increment the next two</a:t>
            </a:r>
          </a:p>
          <a:p>
            <a:r>
              <a:rPr lang="en-US" sz="1400" dirty="0"/>
              <a:t>// Don't need to use -</a:t>
            </a:r>
            <a:r>
              <a:rPr lang="en-US" sz="1400" dirty="0" err="1"/>
              <a:t>pthread</a:t>
            </a:r>
            <a:r>
              <a:rPr lang="en-US" sz="1400" dirty="0"/>
              <a:t> with </a:t>
            </a:r>
            <a:r>
              <a:rPr lang="en-US" sz="1400" dirty="0" err="1"/>
              <a:t>nvcc</a:t>
            </a:r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#include &lt;</a:t>
            </a:r>
            <a:r>
              <a:rPr lang="en-US" sz="1400" dirty="0" err="1"/>
              <a:t>pthread.h</a:t>
            </a:r>
            <a:r>
              <a:rPr lang="en-US" sz="1400" dirty="0"/>
              <a:t>&gt;</a:t>
            </a:r>
          </a:p>
          <a:p>
            <a:r>
              <a:rPr lang="en-US" sz="1400" dirty="0"/>
              <a:t>#include &lt;</a:t>
            </a:r>
            <a:r>
              <a:rPr lang="en-US" sz="1400" dirty="0" err="1"/>
              <a:t>stdio.h</a:t>
            </a:r>
            <a:r>
              <a:rPr lang="en-US" sz="1400" dirty="0"/>
              <a:t>&gt;</a:t>
            </a:r>
          </a:p>
          <a:p>
            <a:r>
              <a:rPr lang="en-US" sz="1400" dirty="0"/>
              <a:t>#include &lt;</a:t>
            </a:r>
            <a:r>
              <a:rPr lang="en-US" sz="1400" dirty="0" err="1"/>
              <a:t>stdlib.h</a:t>
            </a:r>
            <a:r>
              <a:rPr lang="en-US" sz="1400" dirty="0"/>
              <a:t>&gt;</a:t>
            </a:r>
          </a:p>
          <a:p>
            <a:r>
              <a:rPr lang="en-US" sz="1400" dirty="0"/>
              <a:t>#include &lt;</a:t>
            </a:r>
            <a:r>
              <a:rPr lang="en-US" sz="1400" dirty="0" err="1"/>
              <a:t>assert.h</a:t>
            </a:r>
            <a:r>
              <a:rPr lang="en-US" sz="1400" dirty="0"/>
              <a:t>&gt;</a:t>
            </a:r>
          </a:p>
          <a:p>
            <a:endParaRPr lang="en-US" sz="1400" dirty="0"/>
          </a:p>
          <a:p>
            <a:r>
              <a:rPr lang="en-US" sz="1400" dirty="0" err="1"/>
              <a:t>typedef</a:t>
            </a:r>
            <a:r>
              <a:rPr lang="en-US" sz="1400" dirty="0"/>
              <a:t> </a:t>
            </a:r>
            <a:r>
              <a:rPr lang="en-US" sz="1400" dirty="0" err="1"/>
              <a:t>struct</a:t>
            </a:r>
            <a:r>
              <a:rPr lang="en-US" sz="1400" dirty="0"/>
              <a:t> </a:t>
            </a:r>
            <a:r>
              <a:rPr lang="en-US" sz="1400" dirty="0" err="1"/>
              <a:t>argdata</a:t>
            </a:r>
            <a:endParaRPr lang="en-US" sz="1400" dirty="0"/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deviceID</a:t>
            </a:r>
            <a:r>
              <a:rPr lang="en-US" sz="1400" dirty="0"/>
              <a:t>;</a:t>
            </a:r>
          </a:p>
          <a:p>
            <a:r>
              <a:rPr lang="en-US" sz="1400" dirty="0"/>
              <a:t>  </a:t>
            </a:r>
            <a:r>
              <a:rPr lang="en-US" sz="1400" dirty="0" err="1"/>
              <a:t>int</a:t>
            </a:r>
            <a:r>
              <a:rPr lang="en-US" sz="1400" dirty="0"/>
              <a:t> *data;</a:t>
            </a:r>
          </a:p>
          <a:p>
            <a:r>
              <a:rPr lang="en-US" sz="1400" dirty="0"/>
              <a:t>} </a:t>
            </a:r>
            <a:r>
              <a:rPr lang="en-US" sz="1400" dirty="0" err="1"/>
              <a:t>arg_data</a:t>
            </a:r>
            <a:r>
              <a:rPr lang="en-US" sz="1400" dirty="0"/>
              <a:t>;</a:t>
            </a:r>
          </a:p>
          <a:p>
            <a:endParaRPr lang="en-US" sz="1400" dirty="0"/>
          </a:p>
          <a:p>
            <a:r>
              <a:rPr lang="en-US" sz="1400" dirty="0"/>
              <a:t>__global__ void kernel(</a:t>
            </a:r>
            <a:r>
              <a:rPr lang="en-US" sz="1400" dirty="0" err="1"/>
              <a:t>int</a:t>
            </a:r>
            <a:r>
              <a:rPr lang="en-US" sz="1400" dirty="0"/>
              <a:t> *data)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data[</a:t>
            </a:r>
            <a:r>
              <a:rPr lang="en-US" sz="1400" dirty="0" err="1"/>
              <a:t>threadIdx.x</a:t>
            </a:r>
            <a:r>
              <a:rPr lang="en-US" sz="1400" dirty="0"/>
              <a:t>]++;</a:t>
            </a:r>
          </a:p>
          <a:p>
            <a:r>
              <a:rPr lang="en-US" sz="1400" dirty="0"/>
              <a:t>}</a:t>
            </a:r>
          </a:p>
          <a:p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3313237" y="2209800"/>
            <a:ext cx="5830763" cy="37548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// Use 2 threads to increment 2 integers in an array</a:t>
            </a:r>
          </a:p>
          <a:p>
            <a:r>
              <a:rPr lang="en-US" sz="1400" dirty="0"/>
              <a:t>void *</a:t>
            </a:r>
            <a:r>
              <a:rPr lang="en-US" sz="1400" dirty="0" err="1"/>
              <a:t>TaskCode</a:t>
            </a:r>
            <a:r>
              <a:rPr lang="en-US" sz="1400" dirty="0"/>
              <a:t>(void *argument)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 </a:t>
            </a:r>
            <a:r>
              <a:rPr lang="en-US" sz="1400" dirty="0" err="1"/>
              <a:t>arg_data</a:t>
            </a:r>
            <a:r>
              <a:rPr lang="en-US" sz="1400" dirty="0"/>
              <a:t> *p;</a:t>
            </a:r>
          </a:p>
          <a:p>
            <a:r>
              <a:rPr lang="en-US" sz="1400" dirty="0"/>
              <a:t>   </a:t>
            </a:r>
            <a:r>
              <a:rPr lang="en-US" sz="1400" dirty="0" err="1"/>
              <a:t>int</a:t>
            </a:r>
            <a:r>
              <a:rPr lang="en-US" sz="1400" dirty="0"/>
              <a:t> *</a:t>
            </a:r>
            <a:r>
              <a:rPr lang="en-US" sz="1400" dirty="0" err="1"/>
              <a:t>dev_data</a:t>
            </a:r>
            <a:r>
              <a:rPr lang="en-US" sz="1400" dirty="0"/>
              <a:t>;</a:t>
            </a:r>
          </a:p>
          <a:p>
            <a:endParaRPr lang="en-US" sz="1400" dirty="0"/>
          </a:p>
          <a:p>
            <a:r>
              <a:rPr lang="en-US" sz="1400" dirty="0"/>
              <a:t>   p = (</a:t>
            </a:r>
            <a:r>
              <a:rPr lang="en-US" sz="1400" dirty="0" err="1"/>
              <a:t>arg_data</a:t>
            </a:r>
            <a:r>
              <a:rPr lang="en-US" sz="1400" dirty="0"/>
              <a:t> *) argument;</a:t>
            </a:r>
          </a:p>
          <a:p>
            <a:r>
              <a:rPr lang="en-US" sz="1400" dirty="0"/>
              <a:t>   </a:t>
            </a:r>
            <a:r>
              <a:rPr lang="en-US" sz="1400" dirty="0" err="1"/>
              <a:t>cudaSetDevice</a:t>
            </a:r>
            <a:r>
              <a:rPr lang="en-US" sz="1400" dirty="0"/>
              <a:t>(p-&gt;</a:t>
            </a:r>
            <a:r>
              <a:rPr lang="en-US" sz="1400" dirty="0" err="1"/>
              <a:t>deviceID</a:t>
            </a:r>
            <a:r>
              <a:rPr lang="en-US" sz="1400" dirty="0"/>
              <a:t>);</a:t>
            </a:r>
          </a:p>
          <a:p>
            <a:r>
              <a:rPr lang="en-US" sz="1400" dirty="0"/>
              <a:t>   </a:t>
            </a:r>
            <a:r>
              <a:rPr lang="en-US" sz="1400" dirty="0" err="1"/>
              <a:t>cudaMalloc</a:t>
            </a:r>
            <a:r>
              <a:rPr lang="en-US" sz="1400" dirty="0"/>
              <a:t>((void **) &amp;</a:t>
            </a:r>
            <a:r>
              <a:rPr lang="en-US" sz="1400" dirty="0" err="1"/>
              <a:t>dev_data</a:t>
            </a:r>
            <a:r>
              <a:rPr lang="en-US" sz="1400" dirty="0"/>
              <a:t>, 2*</a:t>
            </a:r>
            <a:r>
              <a:rPr lang="en-US" sz="1400" dirty="0" err="1"/>
              <a:t>sizeof</a:t>
            </a:r>
            <a:r>
              <a:rPr lang="en-US" sz="1400" dirty="0"/>
              <a:t>(</a:t>
            </a:r>
            <a:r>
              <a:rPr lang="en-US" sz="1400" dirty="0" err="1"/>
              <a:t>int</a:t>
            </a:r>
            <a:r>
              <a:rPr lang="en-US" sz="1400" dirty="0"/>
              <a:t>));</a:t>
            </a:r>
          </a:p>
          <a:p>
            <a:r>
              <a:rPr lang="en-US" sz="1400" dirty="0"/>
              <a:t>   </a:t>
            </a:r>
            <a:r>
              <a:rPr lang="en-US" sz="1400" dirty="0" err="1"/>
              <a:t>cudaMemcpy</a:t>
            </a:r>
            <a:r>
              <a:rPr lang="en-US" sz="1400" dirty="0"/>
              <a:t>(</a:t>
            </a:r>
            <a:r>
              <a:rPr lang="en-US" sz="1400" dirty="0" err="1"/>
              <a:t>dev_data</a:t>
            </a:r>
            <a:r>
              <a:rPr lang="en-US" sz="1400" dirty="0"/>
              <a:t>, p-&gt;data, 2*</a:t>
            </a:r>
            <a:r>
              <a:rPr lang="en-US" sz="1400" dirty="0" err="1"/>
              <a:t>sizeof</a:t>
            </a:r>
            <a:r>
              <a:rPr lang="en-US" sz="1400" dirty="0"/>
              <a:t>(</a:t>
            </a:r>
            <a:r>
              <a:rPr lang="en-US" sz="1400" dirty="0" err="1"/>
              <a:t>int</a:t>
            </a:r>
            <a:r>
              <a:rPr lang="en-US" sz="1400" dirty="0"/>
              <a:t>), </a:t>
            </a:r>
            <a:r>
              <a:rPr lang="en-US" sz="1400" dirty="0" err="1"/>
              <a:t>cudaMemcpyHostToDevice</a:t>
            </a:r>
            <a:r>
              <a:rPr lang="en-US" sz="1400" dirty="0"/>
              <a:t>);</a:t>
            </a:r>
          </a:p>
          <a:p>
            <a:r>
              <a:rPr lang="en-US" sz="1400" dirty="0"/>
              <a:t>   kernel&lt;&lt;&lt;1,2&gt;&gt;&gt;(</a:t>
            </a:r>
            <a:r>
              <a:rPr lang="en-US" sz="1400" dirty="0" err="1"/>
              <a:t>dev_data</a:t>
            </a:r>
            <a:r>
              <a:rPr lang="en-US" sz="1400" dirty="0"/>
              <a:t>);</a:t>
            </a:r>
          </a:p>
          <a:p>
            <a:r>
              <a:rPr lang="en-US" sz="1400" dirty="0"/>
              <a:t>   </a:t>
            </a:r>
            <a:r>
              <a:rPr lang="en-US" sz="1400" dirty="0" err="1"/>
              <a:t>cudaMemcpy</a:t>
            </a:r>
            <a:r>
              <a:rPr lang="en-US" sz="1400" dirty="0"/>
              <a:t>(p-&gt;data, </a:t>
            </a:r>
            <a:r>
              <a:rPr lang="en-US" sz="1400" dirty="0" err="1"/>
              <a:t>dev_data</a:t>
            </a:r>
            <a:r>
              <a:rPr lang="en-US" sz="1400" dirty="0"/>
              <a:t>, 2*</a:t>
            </a:r>
            <a:r>
              <a:rPr lang="en-US" sz="1400" dirty="0" err="1"/>
              <a:t>sizeof</a:t>
            </a:r>
            <a:r>
              <a:rPr lang="en-US" sz="1400" dirty="0"/>
              <a:t>(</a:t>
            </a:r>
            <a:r>
              <a:rPr lang="en-US" sz="1400" dirty="0" err="1"/>
              <a:t>int</a:t>
            </a:r>
            <a:r>
              <a:rPr lang="en-US" sz="1400" dirty="0"/>
              <a:t>), </a:t>
            </a:r>
            <a:r>
              <a:rPr lang="en-US" sz="1400" dirty="0" err="1"/>
              <a:t>cudaMemcpyDeviceToHost</a:t>
            </a:r>
            <a:r>
              <a:rPr lang="en-US" sz="1400" dirty="0"/>
              <a:t>);</a:t>
            </a:r>
          </a:p>
          <a:p>
            <a:r>
              <a:rPr lang="en-US" sz="1400" dirty="0"/>
              <a:t>   </a:t>
            </a:r>
            <a:r>
              <a:rPr lang="en-US" sz="1400" dirty="0" err="1"/>
              <a:t>cudaFree</a:t>
            </a:r>
            <a:r>
              <a:rPr lang="en-US" sz="1400" dirty="0"/>
              <a:t>(</a:t>
            </a:r>
            <a:r>
              <a:rPr lang="en-US" sz="1400" dirty="0" err="1"/>
              <a:t>dev_data</a:t>
            </a:r>
            <a:r>
              <a:rPr lang="en-US" sz="1400" dirty="0"/>
              <a:t>);</a:t>
            </a:r>
          </a:p>
          <a:p>
            <a:endParaRPr lang="en-US" sz="1400" dirty="0"/>
          </a:p>
          <a:p>
            <a:r>
              <a:rPr lang="en-US" sz="1400" dirty="0"/>
              <a:t>   return NULL;</a:t>
            </a:r>
          </a:p>
          <a:p>
            <a:r>
              <a:rPr lang="en-US" sz="1400" dirty="0"/>
              <a:t>}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531440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1295400"/>
            <a:ext cx="4651338" cy="547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int</a:t>
            </a:r>
            <a:r>
              <a:rPr lang="en-US" sz="1400" dirty="0"/>
              <a:t> main ()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 </a:t>
            </a:r>
            <a:r>
              <a:rPr lang="en-US" sz="1400" dirty="0" err="1"/>
              <a:t>pthread_t</a:t>
            </a:r>
            <a:r>
              <a:rPr lang="en-US" sz="1400" dirty="0"/>
              <a:t> thread1,thread2;</a:t>
            </a:r>
          </a:p>
          <a:p>
            <a:r>
              <a:rPr lang="en-US" sz="1400" dirty="0"/>
              <a:t>   </a:t>
            </a:r>
            <a:r>
              <a:rPr lang="en-US" sz="1400" dirty="0" err="1"/>
              <a:t>arg_data</a:t>
            </a:r>
            <a:r>
              <a:rPr lang="en-US" sz="1400" dirty="0"/>
              <a:t> arg1, arg2;</a:t>
            </a:r>
          </a:p>
          <a:p>
            <a:r>
              <a:rPr lang="en-US" sz="1400" dirty="0"/>
              <a:t>   </a:t>
            </a:r>
            <a:r>
              <a:rPr lang="en-US" sz="1400" dirty="0" err="1"/>
              <a:t>int</a:t>
            </a:r>
            <a:r>
              <a:rPr lang="en-US" sz="1400" dirty="0"/>
              <a:t> a[4];</a:t>
            </a:r>
          </a:p>
          <a:p>
            <a:endParaRPr lang="en-US" sz="1400" dirty="0"/>
          </a:p>
          <a:p>
            <a:r>
              <a:rPr lang="en-US" sz="1400" dirty="0"/>
              <a:t>   a[0] = 0; a[1] = 1; a[2] = 2; a[3] = 3;</a:t>
            </a:r>
          </a:p>
          <a:p>
            <a:r>
              <a:rPr lang="en-US" sz="1400" dirty="0"/>
              <a:t>   arg1.deviceID = 0;</a:t>
            </a:r>
          </a:p>
          <a:p>
            <a:r>
              <a:rPr lang="en-US" sz="1400" dirty="0"/>
              <a:t>   arg2.deviceID = 1;</a:t>
            </a:r>
          </a:p>
          <a:p>
            <a:r>
              <a:rPr lang="en-US" sz="1400" dirty="0"/>
              <a:t>   arg1.data = &amp;a[0];   // Address of first 2 </a:t>
            </a:r>
            <a:r>
              <a:rPr lang="en-US" sz="1400" dirty="0" err="1"/>
              <a:t>ints</a:t>
            </a:r>
            <a:endParaRPr lang="en-US" sz="1400" dirty="0"/>
          </a:p>
          <a:p>
            <a:r>
              <a:rPr lang="en-US" sz="1400" dirty="0"/>
              <a:t>   arg2.data = &amp;a[2];   // Address of second 2 </a:t>
            </a:r>
            <a:r>
              <a:rPr lang="en-US" sz="1400" dirty="0" err="1"/>
              <a:t>ints</a:t>
            </a:r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   /* create two threads */</a:t>
            </a:r>
          </a:p>
          <a:p>
            <a:r>
              <a:rPr lang="en-US" sz="1400" dirty="0"/>
              <a:t>   </a:t>
            </a:r>
            <a:r>
              <a:rPr lang="en-US" sz="1400" dirty="0" err="1"/>
              <a:t>pthread_create</a:t>
            </a:r>
            <a:r>
              <a:rPr lang="en-US" sz="1400" dirty="0"/>
              <a:t>(&amp;thread1, NULL, </a:t>
            </a:r>
            <a:r>
              <a:rPr lang="en-US" sz="1400" dirty="0" err="1"/>
              <a:t>TaskCode</a:t>
            </a:r>
            <a:r>
              <a:rPr lang="en-US" sz="1400" dirty="0"/>
              <a:t>, (void *) &amp;arg1);</a:t>
            </a:r>
          </a:p>
          <a:p>
            <a:r>
              <a:rPr lang="en-US" sz="1400" dirty="0"/>
              <a:t>   </a:t>
            </a:r>
            <a:r>
              <a:rPr lang="en-US" sz="1400" dirty="0" err="1"/>
              <a:t>pthread_create</a:t>
            </a:r>
            <a:r>
              <a:rPr lang="en-US" sz="1400" dirty="0"/>
              <a:t>(&amp;thread2, NULL, </a:t>
            </a:r>
            <a:r>
              <a:rPr lang="en-US" sz="1400" dirty="0" err="1"/>
              <a:t>TaskCode</a:t>
            </a:r>
            <a:r>
              <a:rPr lang="en-US" sz="1400" dirty="0"/>
              <a:t>, (void *) &amp;arg2);</a:t>
            </a:r>
          </a:p>
          <a:p>
            <a:endParaRPr lang="en-US" sz="1400" dirty="0"/>
          </a:p>
          <a:p>
            <a:r>
              <a:rPr lang="en-US" sz="1400" dirty="0"/>
              <a:t>   /* wait for all threads to complete */</a:t>
            </a:r>
          </a:p>
          <a:p>
            <a:r>
              <a:rPr lang="en-US" sz="1400" dirty="0"/>
              <a:t>   </a:t>
            </a:r>
            <a:r>
              <a:rPr lang="en-US" sz="1400" dirty="0" err="1"/>
              <a:t>pthread_join</a:t>
            </a:r>
            <a:r>
              <a:rPr lang="en-US" sz="1400" dirty="0"/>
              <a:t>(thread1, NULL);</a:t>
            </a:r>
          </a:p>
          <a:p>
            <a:r>
              <a:rPr lang="en-US" sz="1400" dirty="0"/>
              <a:t>   </a:t>
            </a:r>
            <a:r>
              <a:rPr lang="en-US" sz="1400" dirty="0" err="1"/>
              <a:t>pthread_join</a:t>
            </a:r>
            <a:r>
              <a:rPr lang="en-US" sz="1400" dirty="0"/>
              <a:t>(thread2, NULL);</a:t>
            </a:r>
          </a:p>
          <a:p>
            <a:endParaRPr lang="en-US" sz="1400" dirty="0"/>
          </a:p>
          <a:p>
            <a:r>
              <a:rPr lang="en-US" sz="1400" dirty="0"/>
              <a:t>   for (</a:t>
            </a:r>
            <a:r>
              <a:rPr lang="en-US" sz="1400" dirty="0" err="1"/>
              <a:t>int</a:t>
            </a:r>
            <a:r>
              <a:rPr lang="en-US" sz="1400" dirty="0"/>
              <a:t> i=0; i &lt; 4; i++)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printf</a:t>
            </a:r>
            <a:r>
              <a:rPr lang="en-US" sz="1400" dirty="0"/>
              <a:t>("%d ", a[i]);</a:t>
            </a:r>
          </a:p>
          <a:p>
            <a:r>
              <a:rPr lang="en-US" sz="1400" dirty="0"/>
              <a:t>   </a:t>
            </a:r>
            <a:r>
              <a:rPr lang="en-US" sz="1400" dirty="0" err="1"/>
              <a:t>printf</a:t>
            </a:r>
            <a:r>
              <a:rPr lang="en-US" sz="1400" dirty="0"/>
              <a:t>("\n");</a:t>
            </a:r>
          </a:p>
          <a:p>
            <a:r>
              <a:rPr lang="en-US" sz="1400" dirty="0" smtClean="0"/>
              <a:t>   return </a:t>
            </a:r>
            <a:r>
              <a:rPr lang="en-US" sz="1400" dirty="0"/>
              <a:t>0;</a:t>
            </a:r>
          </a:p>
          <a:p>
            <a:r>
              <a:rPr lang="en-US" sz="1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47130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</a:t>
            </a:r>
            <a:r>
              <a:rPr lang="en-US" dirty="0" err="1" smtClean="0"/>
              <a:t>Mergesort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67000"/>
          </a:xfrm>
        </p:spPr>
        <p:txBody>
          <a:bodyPr/>
          <a:lstStyle/>
          <a:p>
            <a:r>
              <a:rPr lang="en-US" dirty="0" smtClean="0"/>
              <a:t>O(N) runtime with memory copy overhead</a:t>
            </a:r>
          </a:p>
          <a:p>
            <a:pPr lvl="1"/>
            <a:r>
              <a:rPr lang="en-US" dirty="0" smtClean="0"/>
              <a:t>Not really worth it compared to O(</a:t>
            </a:r>
            <a:r>
              <a:rPr lang="en-US" dirty="0" err="1" smtClean="0"/>
              <a:t>NlgN</a:t>
            </a:r>
            <a:r>
              <a:rPr lang="en-US" dirty="0" smtClean="0"/>
              <a:t>) sequential version but an interesting exercise</a:t>
            </a:r>
          </a:p>
          <a:p>
            <a:r>
              <a:rPr lang="en-US" dirty="0" smtClean="0"/>
              <a:t>Regular </a:t>
            </a:r>
            <a:r>
              <a:rPr lang="en-US" dirty="0" err="1" smtClean="0"/>
              <a:t>mergesort</a:t>
            </a:r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1026" name="Picture 2" descr="http://upload.wikimedia.org/wikipedia/commons/b/b6/Merge_sort_algorithm_diagram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200399"/>
            <a:ext cx="3733800" cy="3594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6585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CUDA </a:t>
            </a:r>
            <a:r>
              <a:rPr lang="en-US" dirty="0" err="1" smtClean="0"/>
              <a:t>Mergesort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430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Split portion</a:t>
            </a:r>
          </a:p>
          <a:p>
            <a:pPr lvl="1"/>
            <a:r>
              <a:rPr lang="en-US" sz="2400" dirty="0" smtClean="0"/>
              <a:t>Assign each thread to a number in the unsorted array</a:t>
            </a:r>
          </a:p>
          <a:p>
            <a:pPr lvl="1"/>
            <a:r>
              <a:rPr lang="en-US" sz="2400" dirty="0" smtClean="0"/>
              <a:t>Example: 2 blocks, 4 threads per block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1371600" y="3183084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05000" y="3184240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38400" y="3181928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71800" y="3183084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05200" y="3183084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38600" y="3184240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72000" y="3181928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105400" y="3183084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42407" y="2884118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B0T0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1885043" y="2884118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B0T1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2410692" y="2884118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B0T2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2951843" y="2884118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B0T3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3493652" y="2884118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B1T0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4025567" y="2884118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B1T1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4552043" y="2884118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B1T2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5084616" y="2884118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B1T3</a:t>
            </a:r>
            <a:endParaRPr lang="en-US" sz="1400" dirty="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457200" y="3733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Merge split into two phases</a:t>
            </a:r>
          </a:p>
          <a:p>
            <a:pPr lvl="1"/>
            <a:r>
              <a:rPr lang="en-US" sz="2000" dirty="0" smtClean="0"/>
              <a:t>First phase:  Sort each block by merging into shared memory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371600" y="5028044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828800" y="5031512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342407" y="4729078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B0T0</a:t>
            </a:r>
            <a:endParaRPr lang="en-US" sz="1400" dirty="0"/>
          </a:p>
        </p:txBody>
      </p:sp>
      <p:sp>
        <p:nvSpPr>
          <p:cNvPr id="24" name="Rectangle 23"/>
          <p:cNvSpPr/>
          <p:nvPr/>
        </p:nvSpPr>
        <p:spPr>
          <a:xfrm>
            <a:off x="2667000" y="5028044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117276" y="5019964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639292" y="4730234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B0T2</a:t>
            </a:r>
            <a:endParaRPr lang="en-US" sz="1400" dirty="0"/>
          </a:p>
        </p:txBody>
      </p:sp>
      <p:sp>
        <p:nvSpPr>
          <p:cNvPr id="27" name="Rectangle 26"/>
          <p:cNvSpPr/>
          <p:nvPr/>
        </p:nvSpPr>
        <p:spPr>
          <a:xfrm>
            <a:off x="4267200" y="5039526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717476" y="5040682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55652" y="4740560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B1T0</a:t>
            </a:r>
            <a:endParaRPr lang="en-US" sz="1400" dirty="0"/>
          </a:p>
        </p:txBody>
      </p:sp>
      <p:sp>
        <p:nvSpPr>
          <p:cNvPr id="30" name="Rectangle 29"/>
          <p:cNvSpPr/>
          <p:nvPr/>
        </p:nvSpPr>
        <p:spPr>
          <a:xfrm>
            <a:off x="5562600" y="5022210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019800" y="5023366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542643" y="4724400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B1T2</a:t>
            </a:r>
            <a:endParaRPr lang="en-US" sz="1400" dirty="0"/>
          </a:p>
        </p:txBody>
      </p:sp>
      <p:sp>
        <p:nvSpPr>
          <p:cNvPr id="33" name="Rectangle 32"/>
          <p:cNvSpPr/>
          <p:nvPr/>
        </p:nvSpPr>
        <p:spPr>
          <a:xfrm>
            <a:off x="1378524" y="5937766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835724" y="5941234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349331" y="5638800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B0T0</a:t>
            </a:r>
            <a:endParaRPr lang="en-US" sz="1400" dirty="0"/>
          </a:p>
        </p:txBody>
      </p:sp>
      <p:sp>
        <p:nvSpPr>
          <p:cNvPr id="36" name="Rectangle 35"/>
          <p:cNvSpPr/>
          <p:nvPr/>
        </p:nvSpPr>
        <p:spPr>
          <a:xfrm>
            <a:off x="2286000" y="5937766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743200" y="5938922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239492" y="5916982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689768" y="5918138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227944" y="5618016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B1T0</a:t>
            </a:r>
            <a:endParaRPr lang="en-US" sz="1400" dirty="0"/>
          </a:p>
        </p:txBody>
      </p:sp>
      <p:sp>
        <p:nvSpPr>
          <p:cNvPr id="41" name="Rectangle 40"/>
          <p:cNvSpPr/>
          <p:nvPr/>
        </p:nvSpPr>
        <p:spPr>
          <a:xfrm>
            <a:off x="5123872" y="5918138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581072" y="5919294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847030" y="2576341"/>
            <a:ext cx="31445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index </a:t>
            </a:r>
            <a:r>
              <a:rPr lang="en-US" sz="1200" dirty="0"/>
              <a:t>= </a:t>
            </a:r>
            <a:r>
              <a:rPr lang="en-US" sz="1200" dirty="0" err="1"/>
              <a:t>threadIdx.x</a:t>
            </a:r>
            <a:r>
              <a:rPr lang="en-US" sz="1200" dirty="0"/>
              <a:t> + (</a:t>
            </a:r>
            <a:r>
              <a:rPr lang="en-US" sz="1200" dirty="0" err="1"/>
              <a:t>blockIdx.x</a:t>
            </a:r>
            <a:r>
              <a:rPr lang="en-US" sz="1200" dirty="0"/>
              <a:t> * </a:t>
            </a:r>
            <a:r>
              <a:rPr lang="en-US" sz="1200" dirty="0" err="1"/>
              <a:t>blockDim.x</a:t>
            </a:r>
            <a:r>
              <a:rPr lang="en-US" sz="1200" dirty="0" smtClean="0"/>
              <a:t>)</a:t>
            </a:r>
          </a:p>
          <a:p>
            <a:r>
              <a:rPr lang="en-US" sz="1200" dirty="0" smtClean="0"/>
              <a:t>e.g. index = 3 + (1 * 4) = 7 for Block1 Thread 3</a:t>
            </a:r>
            <a:endParaRPr lang="en-US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6477000" y="5808568"/>
            <a:ext cx="25414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Why can’t we keep doing</a:t>
            </a:r>
          </a:p>
          <a:p>
            <a:r>
              <a:rPr lang="en-US" dirty="0" smtClean="0"/>
              <a:t>this for the whole array?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527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to sort blocks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219200"/>
            <a:ext cx="4508350" cy="54476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// This version only works for N = THREADS*BLOCKS</a:t>
            </a:r>
          </a:p>
          <a:p>
            <a:r>
              <a:rPr lang="en-US" sz="1200" dirty="0"/>
              <a:t>__global__ void </a:t>
            </a:r>
            <a:r>
              <a:rPr lang="en-US" sz="1200" dirty="0" err="1"/>
              <a:t>sortBlocks</a:t>
            </a:r>
            <a:r>
              <a:rPr lang="en-US" sz="1200" dirty="0"/>
              <a:t>(</a:t>
            </a:r>
            <a:r>
              <a:rPr lang="en-US" sz="1200" dirty="0" err="1"/>
              <a:t>int</a:t>
            </a:r>
            <a:r>
              <a:rPr lang="en-US" sz="1200" dirty="0"/>
              <a:t> *a)</a:t>
            </a:r>
          </a:p>
          <a:p>
            <a:r>
              <a:rPr lang="en-US" sz="1200" dirty="0"/>
              <a:t>{</a:t>
            </a:r>
          </a:p>
          <a:p>
            <a:r>
              <a:rPr lang="en-US" sz="1200" dirty="0"/>
              <a:t>        </a:t>
            </a:r>
            <a:r>
              <a:rPr lang="en-US" sz="1200" dirty="0" err="1"/>
              <a:t>int</a:t>
            </a:r>
            <a:r>
              <a:rPr lang="en-US" sz="1200" dirty="0"/>
              <a:t> i=2;</a:t>
            </a:r>
          </a:p>
          <a:p>
            <a:r>
              <a:rPr lang="en-US" sz="1200" dirty="0"/>
              <a:t>        __shared__ </a:t>
            </a:r>
            <a:r>
              <a:rPr lang="en-US" sz="1200" dirty="0" err="1"/>
              <a:t>int</a:t>
            </a:r>
            <a:r>
              <a:rPr lang="en-US" sz="1200" dirty="0"/>
              <a:t> temp[THREADS];</a:t>
            </a:r>
          </a:p>
          <a:p>
            <a:r>
              <a:rPr lang="en-US" sz="1200" dirty="0"/>
              <a:t>        while (i &lt;= THREADS)</a:t>
            </a:r>
          </a:p>
          <a:p>
            <a:r>
              <a:rPr lang="en-US" sz="1200" dirty="0"/>
              <a:t>        {</a:t>
            </a:r>
          </a:p>
          <a:p>
            <a:r>
              <a:rPr lang="en-US" sz="1200" dirty="0"/>
              <a:t>          if ((</a:t>
            </a:r>
            <a:r>
              <a:rPr lang="en-US" sz="1200" dirty="0" err="1"/>
              <a:t>threadIdx.x</a:t>
            </a:r>
            <a:r>
              <a:rPr lang="en-US" sz="1200" dirty="0"/>
              <a:t> % i)==0)</a:t>
            </a:r>
          </a:p>
          <a:p>
            <a:r>
              <a:rPr lang="en-US" sz="1200" dirty="0"/>
              <a:t>          {</a:t>
            </a:r>
          </a:p>
          <a:p>
            <a:r>
              <a:rPr lang="en-US" sz="1200" dirty="0"/>
              <a:t>                </a:t>
            </a:r>
            <a:r>
              <a:rPr lang="en-US" sz="1200" dirty="0" err="1"/>
              <a:t>int</a:t>
            </a:r>
            <a:r>
              <a:rPr lang="en-US" sz="1200" dirty="0"/>
              <a:t> index1 = </a:t>
            </a:r>
            <a:r>
              <a:rPr lang="en-US" sz="1200" dirty="0" err="1"/>
              <a:t>threadIdx.x</a:t>
            </a:r>
            <a:r>
              <a:rPr lang="en-US" sz="1200" dirty="0"/>
              <a:t> + (</a:t>
            </a:r>
            <a:r>
              <a:rPr lang="en-US" sz="1200" dirty="0" err="1"/>
              <a:t>blockIdx.x</a:t>
            </a:r>
            <a:r>
              <a:rPr lang="en-US" sz="1200" dirty="0"/>
              <a:t> * </a:t>
            </a:r>
            <a:r>
              <a:rPr lang="en-US" sz="1200" dirty="0" err="1"/>
              <a:t>blockDim.x</a:t>
            </a:r>
            <a:r>
              <a:rPr lang="en-US" sz="1200" dirty="0"/>
              <a:t>);</a:t>
            </a:r>
          </a:p>
          <a:p>
            <a:r>
              <a:rPr lang="en-US" sz="1200" dirty="0"/>
              <a:t>                </a:t>
            </a:r>
            <a:r>
              <a:rPr lang="en-US" sz="1200" dirty="0" err="1"/>
              <a:t>int</a:t>
            </a:r>
            <a:r>
              <a:rPr lang="en-US" sz="1200" dirty="0"/>
              <a:t> endIndex1 = index1 + i/2;</a:t>
            </a:r>
          </a:p>
          <a:p>
            <a:r>
              <a:rPr lang="en-US" sz="1200" dirty="0"/>
              <a:t>                </a:t>
            </a:r>
            <a:r>
              <a:rPr lang="en-US" sz="1200" dirty="0" err="1"/>
              <a:t>int</a:t>
            </a:r>
            <a:r>
              <a:rPr lang="en-US" sz="1200" dirty="0"/>
              <a:t> index2 = endIndex1;</a:t>
            </a:r>
          </a:p>
          <a:p>
            <a:r>
              <a:rPr lang="en-US" sz="1200" dirty="0"/>
              <a:t>                </a:t>
            </a:r>
            <a:r>
              <a:rPr lang="en-US" sz="1200" dirty="0" err="1"/>
              <a:t>int</a:t>
            </a:r>
            <a:r>
              <a:rPr lang="en-US" sz="1200" dirty="0"/>
              <a:t> endIndex2 = index2 + i/2;</a:t>
            </a:r>
          </a:p>
          <a:p>
            <a:r>
              <a:rPr lang="en-US" sz="1200" dirty="0"/>
              <a:t>                </a:t>
            </a:r>
            <a:r>
              <a:rPr lang="en-US" sz="1200" dirty="0" err="1"/>
              <a:t>int</a:t>
            </a:r>
            <a:r>
              <a:rPr lang="en-US" sz="1200" dirty="0"/>
              <a:t> </a:t>
            </a:r>
            <a:r>
              <a:rPr lang="en-US" sz="1200" dirty="0" err="1"/>
              <a:t>targetIndex</a:t>
            </a:r>
            <a:r>
              <a:rPr lang="en-US" sz="1200" dirty="0"/>
              <a:t> = </a:t>
            </a:r>
            <a:r>
              <a:rPr lang="en-US" sz="1200" dirty="0" err="1"/>
              <a:t>threadIdx.x</a:t>
            </a:r>
            <a:r>
              <a:rPr lang="en-US" sz="1200" dirty="0"/>
              <a:t>;</a:t>
            </a:r>
          </a:p>
          <a:p>
            <a:r>
              <a:rPr lang="en-US" sz="1200" dirty="0"/>
              <a:t>                </a:t>
            </a:r>
            <a:r>
              <a:rPr lang="en-US" sz="1200" dirty="0" err="1"/>
              <a:t>int</a:t>
            </a:r>
            <a:r>
              <a:rPr lang="en-US" sz="1200" dirty="0"/>
              <a:t> done = 0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            while </a:t>
            </a:r>
            <a:r>
              <a:rPr lang="en-US" sz="1200" dirty="0"/>
              <a:t>(!done)</a:t>
            </a:r>
          </a:p>
          <a:p>
            <a:r>
              <a:rPr lang="en-US" sz="1200" dirty="0"/>
              <a:t>                {</a:t>
            </a:r>
          </a:p>
          <a:p>
            <a:r>
              <a:rPr lang="en-US" sz="1200" dirty="0"/>
              <a:t>                        if ((index1 == endIndex1) &amp;&amp; (index2 &lt; endIndex2))</a:t>
            </a:r>
          </a:p>
          <a:p>
            <a:r>
              <a:rPr lang="en-US" sz="1200" dirty="0"/>
              <a:t>                                temp[</a:t>
            </a:r>
            <a:r>
              <a:rPr lang="en-US" sz="1200" dirty="0" err="1"/>
              <a:t>targetIndex</a:t>
            </a:r>
            <a:r>
              <a:rPr lang="en-US" sz="1200" dirty="0"/>
              <a:t>++] = a[index2++];</a:t>
            </a:r>
          </a:p>
          <a:p>
            <a:r>
              <a:rPr lang="en-US" sz="1200" dirty="0"/>
              <a:t>                        else if ((index2 == endIndex2) &amp;&amp; (index1 &lt; endIndex1))</a:t>
            </a:r>
          </a:p>
          <a:p>
            <a:r>
              <a:rPr lang="en-US" sz="1200" dirty="0"/>
              <a:t>                                temp[</a:t>
            </a:r>
            <a:r>
              <a:rPr lang="en-US" sz="1200" dirty="0" err="1"/>
              <a:t>targetIndex</a:t>
            </a:r>
            <a:r>
              <a:rPr lang="en-US" sz="1200" dirty="0"/>
              <a:t>++] = a[index1++];</a:t>
            </a:r>
          </a:p>
          <a:p>
            <a:r>
              <a:rPr lang="en-US" sz="1200" dirty="0"/>
              <a:t>                        else if (a[index1] &lt; a[index2])</a:t>
            </a:r>
          </a:p>
          <a:p>
            <a:r>
              <a:rPr lang="en-US" sz="1200" dirty="0"/>
              <a:t>                                temp[</a:t>
            </a:r>
            <a:r>
              <a:rPr lang="en-US" sz="1200" dirty="0" err="1"/>
              <a:t>targetIndex</a:t>
            </a:r>
            <a:r>
              <a:rPr lang="en-US" sz="1200" dirty="0"/>
              <a:t>++] = a[index1++];</a:t>
            </a:r>
          </a:p>
          <a:p>
            <a:r>
              <a:rPr lang="en-US" sz="1200" dirty="0"/>
              <a:t>                        else</a:t>
            </a:r>
          </a:p>
          <a:p>
            <a:r>
              <a:rPr lang="en-US" sz="1200" dirty="0"/>
              <a:t>                                temp[</a:t>
            </a:r>
            <a:r>
              <a:rPr lang="en-US" sz="1200" dirty="0" err="1"/>
              <a:t>targetIndex</a:t>
            </a:r>
            <a:r>
              <a:rPr lang="en-US" sz="1200" dirty="0"/>
              <a:t>++] = a[index2++];</a:t>
            </a:r>
          </a:p>
          <a:p>
            <a:r>
              <a:rPr lang="en-US" sz="1200" dirty="0"/>
              <a:t>                        if ((index1==endIndex1) &amp;&amp; (index2==endIndex2))</a:t>
            </a:r>
          </a:p>
          <a:p>
            <a:r>
              <a:rPr lang="en-US" sz="1200" dirty="0"/>
              <a:t>                                done = 1;</a:t>
            </a:r>
          </a:p>
          <a:p>
            <a:r>
              <a:rPr lang="en-US" sz="1200" dirty="0"/>
              <a:t>                }</a:t>
            </a:r>
          </a:p>
          <a:p>
            <a:r>
              <a:rPr lang="en-US" sz="1200" dirty="0"/>
              <a:t>          </a:t>
            </a:r>
            <a:r>
              <a:rPr lang="en-US" sz="1200" dirty="0" smtClean="0"/>
              <a:t>}</a:t>
            </a: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4736950" y="1371600"/>
            <a:ext cx="436113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 </a:t>
            </a:r>
            <a:r>
              <a:rPr lang="en-US" sz="1200" dirty="0" smtClean="0"/>
              <a:t>         __</a:t>
            </a:r>
            <a:r>
              <a:rPr lang="en-US" sz="1200" dirty="0" err="1"/>
              <a:t>syncthreads</a:t>
            </a:r>
            <a:r>
              <a:rPr lang="en-US" sz="1200" dirty="0"/>
              <a:t>();</a:t>
            </a:r>
          </a:p>
          <a:p>
            <a:r>
              <a:rPr lang="en-US" sz="1200" dirty="0"/>
              <a:t>          a[</a:t>
            </a:r>
            <a:r>
              <a:rPr lang="en-US" sz="1200" dirty="0" err="1"/>
              <a:t>threadIdx.x</a:t>
            </a:r>
            <a:r>
              <a:rPr lang="en-US" sz="1200" dirty="0"/>
              <a:t> + (</a:t>
            </a:r>
            <a:r>
              <a:rPr lang="en-US" sz="1200" dirty="0" err="1"/>
              <a:t>blockIdx.x</a:t>
            </a:r>
            <a:r>
              <a:rPr lang="en-US" sz="1200" dirty="0"/>
              <a:t>*</a:t>
            </a:r>
            <a:r>
              <a:rPr lang="en-US" sz="1200" dirty="0" err="1"/>
              <a:t>blockDim.x</a:t>
            </a:r>
            <a:r>
              <a:rPr lang="en-US" sz="1200" dirty="0"/>
              <a:t>)] = temp[</a:t>
            </a:r>
            <a:r>
              <a:rPr lang="en-US" sz="1200" dirty="0" err="1"/>
              <a:t>threadIdx.x</a:t>
            </a:r>
            <a:r>
              <a:rPr lang="en-US" sz="1200" dirty="0"/>
              <a:t>];</a:t>
            </a:r>
          </a:p>
          <a:p>
            <a:r>
              <a:rPr lang="en-US" sz="1200" dirty="0"/>
              <a:t>          __</a:t>
            </a:r>
            <a:r>
              <a:rPr lang="en-US" sz="1200" dirty="0" err="1"/>
              <a:t>syncthreads</a:t>
            </a:r>
            <a:r>
              <a:rPr lang="en-US" sz="1200" dirty="0"/>
              <a:t>();</a:t>
            </a:r>
          </a:p>
          <a:p>
            <a:r>
              <a:rPr lang="en-US" sz="1200" dirty="0"/>
              <a:t>          i *= 2;</a:t>
            </a:r>
          </a:p>
          <a:p>
            <a:r>
              <a:rPr lang="en-US" sz="1200" dirty="0"/>
              <a:t>        }</a:t>
            </a:r>
          </a:p>
          <a:p>
            <a:r>
              <a:rPr lang="en-US" sz="1200" dirty="0"/>
              <a:t>}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013162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for main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219200"/>
            <a:ext cx="5339923" cy="547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int</a:t>
            </a:r>
            <a:r>
              <a:rPr lang="en-US" sz="1400" dirty="0"/>
              <a:t> main()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int</a:t>
            </a:r>
            <a:r>
              <a:rPr lang="en-US" sz="1400" dirty="0"/>
              <a:t> a[N];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int</a:t>
            </a:r>
            <a:r>
              <a:rPr lang="en-US" sz="1400" dirty="0"/>
              <a:t> *</a:t>
            </a:r>
            <a:r>
              <a:rPr lang="en-US" sz="1400" dirty="0" err="1"/>
              <a:t>dev_a</a:t>
            </a:r>
            <a:r>
              <a:rPr lang="en-US" sz="1400" dirty="0"/>
              <a:t>, *</a:t>
            </a:r>
            <a:r>
              <a:rPr lang="en-US" sz="1400" dirty="0" err="1"/>
              <a:t>dev_temp</a:t>
            </a:r>
            <a:r>
              <a:rPr lang="en-US" sz="1400" dirty="0"/>
              <a:t>;</a:t>
            </a:r>
          </a:p>
          <a:p>
            <a:endParaRPr lang="en-US" sz="1400" dirty="0"/>
          </a:p>
          <a:p>
            <a:r>
              <a:rPr lang="en-US" sz="1400" dirty="0"/>
              <a:t>        </a:t>
            </a:r>
            <a:r>
              <a:rPr lang="en-US" sz="1400" dirty="0" err="1"/>
              <a:t>cudaMalloc</a:t>
            </a:r>
            <a:r>
              <a:rPr lang="en-US" sz="1400" dirty="0"/>
              <a:t>((void **) &amp;</a:t>
            </a:r>
            <a:r>
              <a:rPr lang="en-US" sz="1400" dirty="0" err="1"/>
              <a:t>dev_a</a:t>
            </a:r>
            <a:r>
              <a:rPr lang="en-US" sz="1400" dirty="0"/>
              <a:t>, N*</a:t>
            </a:r>
            <a:r>
              <a:rPr lang="en-US" sz="1400" dirty="0" err="1"/>
              <a:t>sizeof</a:t>
            </a:r>
            <a:r>
              <a:rPr lang="en-US" sz="1400" dirty="0"/>
              <a:t>(</a:t>
            </a:r>
            <a:r>
              <a:rPr lang="en-US" sz="1400" dirty="0" err="1"/>
              <a:t>int</a:t>
            </a:r>
            <a:r>
              <a:rPr lang="en-US" sz="1400" dirty="0"/>
              <a:t>));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cudaMalloc</a:t>
            </a:r>
            <a:r>
              <a:rPr lang="en-US" sz="1400" dirty="0"/>
              <a:t>((void **) &amp;</a:t>
            </a:r>
            <a:r>
              <a:rPr lang="en-US" sz="1400" dirty="0" err="1"/>
              <a:t>dev_temp</a:t>
            </a:r>
            <a:r>
              <a:rPr lang="en-US" sz="1400" dirty="0"/>
              <a:t>, N*</a:t>
            </a:r>
            <a:r>
              <a:rPr lang="en-US" sz="1400" dirty="0" err="1"/>
              <a:t>sizeof</a:t>
            </a:r>
            <a:r>
              <a:rPr lang="en-US" sz="1400" dirty="0"/>
              <a:t>(</a:t>
            </a:r>
            <a:r>
              <a:rPr lang="en-US" sz="1400" dirty="0" err="1"/>
              <a:t>int</a:t>
            </a:r>
            <a:r>
              <a:rPr lang="en-US" sz="1400" dirty="0"/>
              <a:t>));</a:t>
            </a:r>
          </a:p>
          <a:p>
            <a:endParaRPr lang="en-US" sz="1400" dirty="0"/>
          </a:p>
          <a:p>
            <a:r>
              <a:rPr lang="en-US" sz="1400" dirty="0"/>
              <a:t>        // Fill array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srand</a:t>
            </a:r>
            <a:r>
              <a:rPr lang="en-US" sz="1400" dirty="0"/>
              <a:t>(time(NULL));</a:t>
            </a:r>
          </a:p>
          <a:p>
            <a:r>
              <a:rPr lang="en-US" sz="1400" dirty="0"/>
              <a:t>        for (</a:t>
            </a:r>
            <a:r>
              <a:rPr lang="en-US" sz="1400" dirty="0" err="1"/>
              <a:t>int</a:t>
            </a:r>
            <a:r>
              <a:rPr lang="en-US" sz="1400" dirty="0"/>
              <a:t> i = 0; i &lt; N; i++)</a:t>
            </a:r>
          </a:p>
          <a:p>
            <a:r>
              <a:rPr lang="en-US" sz="1400" dirty="0"/>
              <a:t>        {</a:t>
            </a:r>
          </a:p>
          <a:p>
            <a:r>
              <a:rPr lang="en-US" sz="1400" dirty="0"/>
              <a:t>              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num</a:t>
            </a:r>
            <a:r>
              <a:rPr lang="en-US" sz="1400" dirty="0"/>
              <a:t> = rand() % 100;</a:t>
            </a:r>
          </a:p>
          <a:p>
            <a:r>
              <a:rPr lang="en-US" sz="1400" dirty="0"/>
              <a:t>                a[i] = </a:t>
            </a:r>
            <a:r>
              <a:rPr lang="en-US" sz="1400" dirty="0" err="1"/>
              <a:t>num</a:t>
            </a:r>
            <a:r>
              <a:rPr lang="en-US" sz="1400" dirty="0"/>
              <a:t>;</a:t>
            </a:r>
          </a:p>
          <a:p>
            <a:r>
              <a:rPr lang="en-US" sz="1400" dirty="0"/>
              <a:t>                </a:t>
            </a:r>
            <a:r>
              <a:rPr lang="en-US" sz="1400" dirty="0" err="1"/>
              <a:t>printf</a:t>
            </a:r>
            <a:r>
              <a:rPr lang="en-US" sz="1400" dirty="0"/>
              <a:t>("%d ",a[i]);</a:t>
            </a:r>
          </a:p>
          <a:p>
            <a:r>
              <a:rPr lang="en-US" sz="1400" dirty="0"/>
              <a:t>        }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printf</a:t>
            </a:r>
            <a:r>
              <a:rPr lang="en-US" sz="1400" dirty="0"/>
              <a:t>("\n");</a:t>
            </a:r>
          </a:p>
          <a:p>
            <a:endParaRPr lang="en-US" sz="1400" dirty="0"/>
          </a:p>
          <a:p>
            <a:r>
              <a:rPr lang="en-US" sz="1400" dirty="0"/>
              <a:t>        // Copy data from host to device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cudaMemcpy</a:t>
            </a:r>
            <a:r>
              <a:rPr lang="en-US" sz="1400" dirty="0"/>
              <a:t>(</a:t>
            </a:r>
            <a:r>
              <a:rPr lang="en-US" sz="1400" dirty="0" err="1"/>
              <a:t>dev_a</a:t>
            </a:r>
            <a:r>
              <a:rPr lang="en-US" sz="1400" dirty="0"/>
              <a:t>, a, N*</a:t>
            </a:r>
            <a:r>
              <a:rPr lang="en-US" sz="1400" dirty="0" err="1"/>
              <a:t>sizeof</a:t>
            </a:r>
            <a:r>
              <a:rPr lang="en-US" sz="1400" dirty="0"/>
              <a:t>(</a:t>
            </a:r>
            <a:r>
              <a:rPr lang="en-US" sz="1400" dirty="0" err="1"/>
              <a:t>int</a:t>
            </a:r>
            <a:r>
              <a:rPr lang="en-US" sz="1400" dirty="0"/>
              <a:t>), </a:t>
            </a:r>
            <a:r>
              <a:rPr lang="en-US" sz="1400" dirty="0" err="1"/>
              <a:t>cudaMemcpyHostToDevice</a:t>
            </a:r>
            <a:r>
              <a:rPr lang="en-US" sz="1400" dirty="0" smtClean="0"/>
              <a:t>);</a:t>
            </a:r>
          </a:p>
          <a:p>
            <a:endParaRPr lang="en-US" sz="1400" dirty="0"/>
          </a:p>
          <a:p>
            <a:r>
              <a:rPr lang="en-US" sz="1400" dirty="0"/>
              <a:t> </a:t>
            </a:r>
            <a:r>
              <a:rPr lang="en-US" sz="1400" dirty="0" smtClean="0"/>
              <a:t>       </a:t>
            </a:r>
            <a:r>
              <a:rPr lang="en-US" sz="1400" dirty="0" err="1"/>
              <a:t>sortBlocks</a:t>
            </a:r>
            <a:r>
              <a:rPr lang="en-US" sz="1400" dirty="0"/>
              <a:t>&lt;&lt;&lt;BLOCKS,THREADS&gt;&gt;&gt;(</a:t>
            </a:r>
            <a:r>
              <a:rPr lang="en-US" sz="1400" dirty="0" err="1"/>
              <a:t>dev_a</a:t>
            </a:r>
            <a:r>
              <a:rPr lang="en-US" sz="1400" dirty="0"/>
              <a:t>);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cudaMemcpy</a:t>
            </a:r>
            <a:r>
              <a:rPr lang="en-US" sz="1400" dirty="0"/>
              <a:t>(a, </a:t>
            </a:r>
            <a:r>
              <a:rPr lang="en-US" sz="1400" dirty="0" err="1"/>
              <a:t>dev_a</a:t>
            </a:r>
            <a:r>
              <a:rPr lang="en-US" sz="1400" dirty="0"/>
              <a:t>, N*</a:t>
            </a:r>
            <a:r>
              <a:rPr lang="en-US" sz="1400" dirty="0" err="1"/>
              <a:t>sizeof</a:t>
            </a:r>
            <a:r>
              <a:rPr lang="en-US" sz="1400" dirty="0"/>
              <a:t>(</a:t>
            </a:r>
            <a:r>
              <a:rPr lang="en-US" sz="1400" dirty="0" err="1"/>
              <a:t>int</a:t>
            </a:r>
            <a:r>
              <a:rPr lang="en-US" sz="1400" dirty="0"/>
              <a:t>), </a:t>
            </a:r>
            <a:r>
              <a:rPr lang="en-US" sz="1400" dirty="0" err="1"/>
              <a:t>cudaMemcpyDeviceToHost</a:t>
            </a:r>
            <a:r>
              <a:rPr lang="en-US" sz="1400" dirty="0"/>
              <a:t>);</a:t>
            </a:r>
          </a:p>
          <a:p>
            <a:endParaRPr lang="en-US" sz="1400" dirty="0" smtClean="0"/>
          </a:p>
          <a:p>
            <a:r>
              <a:rPr lang="en-US" sz="1400" dirty="0" smtClean="0"/>
              <a:t>…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552302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Merging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90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We now need to merge the sorted blocks</a:t>
            </a:r>
          </a:p>
          <a:p>
            <a:pPr lvl="1"/>
            <a:r>
              <a:rPr lang="en-US" dirty="0" smtClean="0"/>
              <a:t>For simplicity, 1 thread per block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97524" y="3018647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54724" y="3022115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68331" y="2719681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B0T0</a:t>
            </a:r>
            <a:endParaRPr lang="en-US" sz="1400" dirty="0"/>
          </a:p>
        </p:txBody>
      </p:sp>
      <p:sp>
        <p:nvSpPr>
          <p:cNvPr id="7" name="Rectangle 6"/>
          <p:cNvSpPr/>
          <p:nvPr/>
        </p:nvSpPr>
        <p:spPr>
          <a:xfrm>
            <a:off x="1905000" y="3018647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62200" y="3019803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25620" y="3015847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375896" y="3017003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83724" y="2667000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B1T0</a:t>
            </a:r>
            <a:endParaRPr lang="en-US" sz="1400" dirty="0"/>
          </a:p>
        </p:txBody>
      </p:sp>
      <p:sp>
        <p:nvSpPr>
          <p:cNvPr id="12" name="Rectangle 11"/>
          <p:cNvSpPr/>
          <p:nvPr/>
        </p:nvSpPr>
        <p:spPr>
          <a:xfrm>
            <a:off x="3810000" y="3017003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267200" y="3018159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883724" y="3016824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340924" y="3020292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791200" y="3016824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248400" y="3017980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811820" y="3014024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262096" y="3015180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696200" y="3015180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153400" y="3016336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90600" y="3814623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447800" y="3818091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898076" y="3814623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355276" y="3815779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817100" y="3811823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267376" y="3812979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701480" y="3812979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158680" y="3814135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82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>
            <a:stCxn id="7" idx="2"/>
          </p:cNvCxnSpPr>
          <p:nvPr/>
        </p:nvCxnSpPr>
        <p:spPr>
          <a:xfrm>
            <a:off x="2133600" y="3399647"/>
            <a:ext cx="678876" cy="3341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0" idx="2"/>
          </p:cNvCxnSpPr>
          <p:nvPr/>
        </p:nvCxnSpPr>
        <p:spPr>
          <a:xfrm flipH="1">
            <a:off x="2918696" y="3398003"/>
            <a:ext cx="685800" cy="3357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4876800" y="3825004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334000" y="3828472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784276" y="3825004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241476" y="3826160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703300" y="3822204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153576" y="3823360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587680" y="3823360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8044880" y="3824516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82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6019800" y="3410028"/>
            <a:ext cx="678876" cy="3341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H="1">
            <a:off x="6804896" y="3408384"/>
            <a:ext cx="685800" cy="3357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981364" y="4722911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B0T0</a:t>
            </a:r>
            <a:endParaRPr lang="en-US" sz="1400" dirty="0"/>
          </a:p>
        </p:txBody>
      </p:sp>
      <p:cxnSp>
        <p:nvCxnSpPr>
          <p:cNvPr id="54" name="Straight Arrow Connector 53"/>
          <p:cNvCxnSpPr>
            <a:stCxn id="25" idx="2"/>
          </p:cNvCxnSpPr>
          <p:nvPr/>
        </p:nvCxnSpPr>
        <p:spPr>
          <a:xfrm>
            <a:off x="2583876" y="4196779"/>
            <a:ext cx="1911924" cy="6800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45" idx="2"/>
          </p:cNvCxnSpPr>
          <p:nvPr/>
        </p:nvCxnSpPr>
        <p:spPr>
          <a:xfrm flipH="1">
            <a:off x="4615880" y="4207160"/>
            <a:ext cx="1854196" cy="6696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981364" y="5091551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438564" y="5095019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1888840" y="5091551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346040" y="5092707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2807864" y="5088751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3258140" y="5089907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692244" y="5089907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149444" y="5091063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4606632" y="5092696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063832" y="5096164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514108" y="5092696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5971308" y="5093852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6433132" y="5089896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883408" y="5091052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317512" y="5091052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7774712" y="5092208"/>
            <a:ext cx="4572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82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575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Step of Parallel Merge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1447800"/>
            <a:ext cx="4889928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__global__ void </a:t>
            </a:r>
            <a:r>
              <a:rPr lang="en-US" sz="1400" dirty="0" err="1"/>
              <a:t>mergeBlocks</a:t>
            </a:r>
            <a:r>
              <a:rPr lang="en-US" sz="1400" dirty="0"/>
              <a:t>(</a:t>
            </a:r>
            <a:r>
              <a:rPr lang="en-US" sz="1400" dirty="0" err="1"/>
              <a:t>int</a:t>
            </a:r>
            <a:r>
              <a:rPr lang="en-US" sz="1400" dirty="0"/>
              <a:t> *a, </a:t>
            </a:r>
            <a:r>
              <a:rPr lang="en-US" sz="1400" dirty="0" err="1"/>
              <a:t>int</a:t>
            </a:r>
            <a:r>
              <a:rPr lang="en-US" sz="1400" dirty="0"/>
              <a:t> *temp,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sortedsize</a:t>
            </a:r>
            <a:r>
              <a:rPr lang="en-US" sz="1400" dirty="0"/>
              <a:t>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int</a:t>
            </a:r>
            <a:r>
              <a:rPr lang="en-US" sz="1400" dirty="0"/>
              <a:t> id = </a:t>
            </a:r>
            <a:r>
              <a:rPr lang="en-US" sz="1400" dirty="0" err="1"/>
              <a:t>blockIdx.x</a:t>
            </a:r>
            <a:r>
              <a:rPr lang="en-US" sz="1400" dirty="0"/>
              <a:t>;</a:t>
            </a:r>
          </a:p>
          <a:p>
            <a:endParaRPr lang="en-US" sz="1400" dirty="0"/>
          </a:p>
          <a:p>
            <a:r>
              <a:rPr lang="en-US" sz="1400" dirty="0"/>
              <a:t>        </a:t>
            </a:r>
            <a:r>
              <a:rPr lang="en-US" sz="1400" dirty="0" err="1"/>
              <a:t>int</a:t>
            </a:r>
            <a:r>
              <a:rPr lang="en-US" sz="1400" dirty="0"/>
              <a:t> index1 = id * 2 * </a:t>
            </a:r>
            <a:r>
              <a:rPr lang="en-US" sz="1400" dirty="0" err="1"/>
              <a:t>sortedsize</a:t>
            </a:r>
            <a:r>
              <a:rPr lang="en-US" sz="1400" dirty="0"/>
              <a:t>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int</a:t>
            </a:r>
            <a:r>
              <a:rPr lang="en-US" sz="1400" dirty="0"/>
              <a:t> endIndex1 = index1 + </a:t>
            </a:r>
            <a:r>
              <a:rPr lang="en-US" sz="1400" dirty="0" err="1"/>
              <a:t>sortedsize</a:t>
            </a:r>
            <a:r>
              <a:rPr lang="en-US" sz="1400" dirty="0"/>
              <a:t>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int</a:t>
            </a:r>
            <a:r>
              <a:rPr lang="en-US" sz="1400" dirty="0"/>
              <a:t> index2 = endIndex1;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int</a:t>
            </a:r>
            <a:r>
              <a:rPr lang="en-US" sz="1400" dirty="0"/>
              <a:t> endIndex2 = index2 + </a:t>
            </a:r>
            <a:r>
              <a:rPr lang="en-US" sz="1400" dirty="0" err="1"/>
              <a:t>sortedsize</a:t>
            </a:r>
            <a:r>
              <a:rPr lang="en-US" sz="1400" dirty="0"/>
              <a:t>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targetIndex</a:t>
            </a:r>
            <a:r>
              <a:rPr lang="en-US" sz="1400" dirty="0"/>
              <a:t> = id * 2 * </a:t>
            </a:r>
            <a:r>
              <a:rPr lang="en-US" sz="1400" dirty="0" err="1"/>
              <a:t>sortedsize</a:t>
            </a:r>
            <a:r>
              <a:rPr lang="en-US" sz="1400" dirty="0"/>
              <a:t>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int</a:t>
            </a:r>
            <a:r>
              <a:rPr lang="en-US" sz="1400" dirty="0"/>
              <a:t> done = 0;</a:t>
            </a:r>
          </a:p>
          <a:p>
            <a:r>
              <a:rPr lang="en-US" sz="1400" dirty="0"/>
              <a:t>        while (!done)</a:t>
            </a:r>
          </a:p>
          <a:p>
            <a:r>
              <a:rPr lang="en-US" sz="1400" dirty="0"/>
              <a:t>        {</a:t>
            </a:r>
          </a:p>
          <a:p>
            <a:r>
              <a:rPr lang="en-US" sz="1400" dirty="0"/>
              <a:t>                if ((index1 == endIndex1) &amp;&amp; (index2 &lt; endIndex2))</a:t>
            </a:r>
          </a:p>
          <a:p>
            <a:r>
              <a:rPr lang="en-US" sz="1400" dirty="0"/>
              <a:t>                        temp[</a:t>
            </a:r>
            <a:r>
              <a:rPr lang="en-US" sz="1400" dirty="0" err="1"/>
              <a:t>targetIndex</a:t>
            </a:r>
            <a:r>
              <a:rPr lang="en-US" sz="1400" dirty="0"/>
              <a:t>++] = a[index2++];</a:t>
            </a:r>
          </a:p>
          <a:p>
            <a:r>
              <a:rPr lang="en-US" sz="1400" dirty="0"/>
              <a:t>                else if ((index2 == endIndex2) &amp;&amp; (index1 &lt; endIndex1))</a:t>
            </a:r>
          </a:p>
          <a:p>
            <a:r>
              <a:rPr lang="en-US" sz="1400" dirty="0"/>
              <a:t>                        temp[</a:t>
            </a:r>
            <a:r>
              <a:rPr lang="en-US" sz="1400" dirty="0" err="1"/>
              <a:t>targetIndex</a:t>
            </a:r>
            <a:r>
              <a:rPr lang="en-US" sz="1400" dirty="0"/>
              <a:t>++] = a[index1++];</a:t>
            </a:r>
          </a:p>
          <a:p>
            <a:r>
              <a:rPr lang="en-US" sz="1400" dirty="0"/>
              <a:t>                else if (a[index1] &lt; a[index2])</a:t>
            </a:r>
          </a:p>
          <a:p>
            <a:r>
              <a:rPr lang="en-US" sz="1400" dirty="0"/>
              <a:t>                        temp[</a:t>
            </a:r>
            <a:r>
              <a:rPr lang="en-US" sz="1400" dirty="0" err="1"/>
              <a:t>targetIndex</a:t>
            </a:r>
            <a:r>
              <a:rPr lang="en-US" sz="1400" dirty="0"/>
              <a:t>++] = a[index1++];</a:t>
            </a:r>
          </a:p>
          <a:p>
            <a:r>
              <a:rPr lang="en-US" sz="1400" dirty="0"/>
              <a:t>                else</a:t>
            </a:r>
          </a:p>
          <a:p>
            <a:r>
              <a:rPr lang="en-US" sz="1400" dirty="0"/>
              <a:t>                        temp[</a:t>
            </a:r>
            <a:r>
              <a:rPr lang="en-US" sz="1400" dirty="0" err="1"/>
              <a:t>targetIndex</a:t>
            </a:r>
            <a:r>
              <a:rPr lang="en-US" sz="1400" dirty="0"/>
              <a:t>++] = a[index2++];</a:t>
            </a:r>
          </a:p>
          <a:p>
            <a:r>
              <a:rPr lang="en-US" sz="1400" dirty="0"/>
              <a:t> </a:t>
            </a:r>
            <a:r>
              <a:rPr lang="en-US" sz="1400" dirty="0" smtClean="0"/>
              <a:t>               </a:t>
            </a:r>
            <a:r>
              <a:rPr lang="en-US" sz="1400" dirty="0"/>
              <a:t>if ((index1==endIndex1) &amp;&amp; (index2==endIndex2))</a:t>
            </a:r>
          </a:p>
          <a:p>
            <a:r>
              <a:rPr lang="en-US" sz="1400" dirty="0"/>
              <a:t>                        done = 1;</a:t>
            </a:r>
          </a:p>
          <a:p>
            <a:r>
              <a:rPr lang="en-US" sz="1400" dirty="0"/>
              <a:t>        }</a:t>
            </a:r>
          </a:p>
          <a:p>
            <a:r>
              <a:rPr lang="en-US" sz="1400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67400" y="2209800"/>
            <a:ext cx="263956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temp = device memory</a:t>
            </a:r>
          </a:p>
          <a:p>
            <a:r>
              <a:rPr lang="en-US" dirty="0" smtClean="0"/>
              <a:t>same size as a</a:t>
            </a:r>
          </a:p>
          <a:p>
            <a:endParaRPr lang="en-US" dirty="0"/>
          </a:p>
          <a:p>
            <a:r>
              <a:rPr lang="en-US" dirty="0" err="1" smtClean="0"/>
              <a:t>sortedsize</a:t>
            </a:r>
            <a:r>
              <a:rPr lang="en-US" dirty="0" smtClean="0"/>
              <a:t> = length of</a:t>
            </a:r>
          </a:p>
          <a:p>
            <a:r>
              <a:rPr lang="en-US" dirty="0" smtClean="0"/>
              <a:t>a sorted “block” (doubles</a:t>
            </a:r>
          </a:p>
          <a:p>
            <a:r>
              <a:rPr lang="en-US" dirty="0" smtClean="0"/>
              <a:t>in size from original block)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130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code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981200"/>
            <a:ext cx="797006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blocks = BLOCKS/2;</a:t>
            </a:r>
          </a:p>
          <a:p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sortedsize</a:t>
            </a:r>
            <a:r>
              <a:rPr lang="en-US" dirty="0"/>
              <a:t> = THREADS;</a:t>
            </a:r>
          </a:p>
          <a:p>
            <a:r>
              <a:rPr lang="en-US" dirty="0"/>
              <a:t>        while (blocks &gt; 0)</a:t>
            </a:r>
          </a:p>
          <a:p>
            <a:r>
              <a:rPr lang="en-US" dirty="0"/>
              <a:t>        {</a:t>
            </a:r>
          </a:p>
          <a:p>
            <a:r>
              <a:rPr lang="en-US" dirty="0"/>
              <a:t>          </a:t>
            </a:r>
            <a:r>
              <a:rPr lang="en-US" dirty="0" err="1"/>
              <a:t>mergeBlocks</a:t>
            </a:r>
            <a:r>
              <a:rPr lang="en-US" dirty="0"/>
              <a:t>&lt;&lt;&lt;blocks,1&gt;&gt;&gt;(</a:t>
            </a:r>
            <a:r>
              <a:rPr lang="en-US" dirty="0" err="1"/>
              <a:t>dev_a</a:t>
            </a:r>
            <a:r>
              <a:rPr lang="en-US" dirty="0"/>
              <a:t>, </a:t>
            </a:r>
            <a:r>
              <a:rPr lang="en-US" dirty="0" err="1"/>
              <a:t>dev_temp</a:t>
            </a:r>
            <a:r>
              <a:rPr lang="en-US" dirty="0"/>
              <a:t>, </a:t>
            </a:r>
            <a:r>
              <a:rPr lang="en-US" dirty="0" err="1"/>
              <a:t>sortedsize</a:t>
            </a:r>
            <a:r>
              <a:rPr lang="en-US" dirty="0"/>
              <a:t>);</a:t>
            </a:r>
          </a:p>
          <a:p>
            <a:r>
              <a:rPr lang="en-US" dirty="0"/>
              <a:t>          </a:t>
            </a:r>
            <a:r>
              <a:rPr lang="en-US" dirty="0" err="1"/>
              <a:t>cudaMemcpy</a:t>
            </a:r>
            <a:r>
              <a:rPr lang="en-US" dirty="0"/>
              <a:t>(</a:t>
            </a:r>
            <a:r>
              <a:rPr lang="en-US" dirty="0" err="1"/>
              <a:t>dev_a</a:t>
            </a:r>
            <a:r>
              <a:rPr lang="en-US" dirty="0"/>
              <a:t>, </a:t>
            </a:r>
            <a:r>
              <a:rPr lang="en-US" dirty="0" err="1"/>
              <a:t>dev_temp</a:t>
            </a:r>
            <a:r>
              <a:rPr lang="en-US" dirty="0"/>
              <a:t>, N*</a:t>
            </a:r>
            <a:r>
              <a:rPr lang="en-US" dirty="0" err="1"/>
              <a:t>sizeof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), </a:t>
            </a:r>
            <a:r>
              <a:rPr lang="en-US" dirty="0" err="1"/>
              <a:t>cudaMemcpyDeviceToDevice</a:t>
            </a:r>
            <a:r>
              <a:rPr lang="en-US" dirty="0"/>
              <a:t>);</a:t>
            </a:r>
          </a:p>
          <a:p>
            <a:r>
              <a:rPr lang="en-US" dirty="0"/>
              <a:t>          blocks /= 2;</a:t>
            </a:r>
          </a:p>
          <a:p>
            <a:r>
              <a:rPr lang="en-US" dirty="0"/>
              <a:t>          </a:t>
            </a:r>
            <a:r>
              <a:rPr lang="en-US" dirty="0" err="1"/>
              <a:t>sortedsize</a:t>
            </a:r>
            <a:r>
              <a:rPr lang="en-US" dirty="0"/>
              <a:t> *= 2;</a:t>
            </a:r>
          </a:p>
          <a:p>
            <a:r>
              <a:rPr lang="en-US" dirty="0"/>
              <a:t>        }</a:t>
            </a:r>
          </a:p>
          <a:p>
            <a:r>
              <a:rPr lang="en-US" dirty="0"/>
              <a:t>        </a:t>
            </a:r>
            <a:r>
              <a:rPr lang="en-US" dirty="0" err="1"/>
              <a:t>cudaMemcpy</a:t>
            </a:r>
            <a:r>
              <a:rPr lang="en-US" dirty="0"/>
              <a:t>(a, </a:t>
            </a:r>
            <a:r>
              <a:rPr lang="en-US" dirty="0" err="1"/>
              <a:t>dev_a</a:t>
            </a:r>
            <a:r>
              <a:rPr lang="en-US" dirty="0"/>
              <a:t>, N*</a:t>
            </a:r>
            <a:r>
              <a:rPr lang="en-US" dirty="0" err="1"/>
              <a:t>sizeof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), </a:t>
            </a:r>
            <a:r>
              <a:rPr lang="en-US" dirty="0" err="1"/>
              <a:t>cudaMemcpyDeviceToHost</a:t>
            </a:r>
            <a:r>
              <a:rPr lang="en-US" dirty="0"/>
              <a:t>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72200" y="3962400"/>
            <a:ext cx="2728824" cy="369332"/>
          </a:xfrm>
          <a:prstGeom prst="rect">
            <a:avLst/>
          </a:prstGeom>
          <a:solidFill>
            <a:schemeClr val="accent1">
              <a:lumMod val="60000"/>
              <a:lumOff val="40000"/>
              <a:alpha val="33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Copy from device to device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3810000" y="3733800"/>
            <a:ext cx="2362200" cy="4132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3434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MergeSort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With bigger array:</a:t>
            </a:r>
          </a:p>
          <a:p>
            <a:pPr marL="457200" lvl="1" indent="0">
              <a:buNone/>
            </a:pPr>
            <a:r>
              <a:rPr lang="en-US" dirty="0"/>
              <a:t>#define N 1048576</a:t>
            </a:r>
          </a:p>
          <a:p>
            <a:pPr marL="457200" lvl="1" indent="0">
              <a:buNone/>
            </a:pPr>
            <a:r>
              <a:rPr lang="en-US" dirty="0"/>
              <a:t>#define THREADS 512</a:t>
            </a:r>
          </a:p>
          <a:p>
            <a:pPr marL="457200" lvl="1" indent="0">
              <a:buNone/>
            </a:pPr>
            <a:r>
              <a:rPr lang="en-US" dirty="0"/>
              <a:t>#define BLOCKS 2048</a:t>
            </a:r>
          </a:p>
          <a:p>
            <a:r>
              <a:rPr lang="en-US" dirty="0" smtClean="0"/>
              <a:t>Our implementation is limited to a power of 2 for the number of blocks and for the number of threads per block</a:t>
            </a:r>
          </a:p>
          <a:p>
            <a:r>
              <a:rPr lang="en-US" dirty="0" smtClean="0"/>
              <a:t>The slowest part seems to be copying the data back to the host, is there anything we can do about that?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178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1852</Words>
  <Application>Microsoft Office PowerPoint</Application>
  <PresentationFormat>On-screen Show (4:3)</PresentationFormat>
  <Paragraphs>397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CUDA Misc</vt:lpstr>
      <vt:lpstr>Parallel Mergesort</vt:lpstr>
      <vt:lpstr>CUDA Mergesort</vt:lpstr>
      <vt:lpstr>Code to sort blocks</vt:lpstr>
      <vt:lpstr>Code for main</vt:lpstr>
      <vt:lpstr>Merging Blocks</vt:lpstr>
      <vt:lpstr>Single Step of Parallel Merge</vt:lpstr>
      <vt:lpstr>Main code</vt:lpstr>
      <vt:lpstr>MergeSort</vt:lpstr>
      <vt:lpstr>Page-Locked or Pinned Memory</vt:lpstr>
      <vt:lpstr>cudaHostAlloc</vt:lpstr>
      <vt:lpstr>Zero-Copy Host Memory</vt:lpstr>
      <vt:lpstr>Device Query</vt:lpstr>
      <vt:lpstr>Code</vt:lpstr>
      <vt:lpstr>Using Multiple GPU’s</vt:lpstr>
      <vt:lpstr>Thread Sample</vt:lpstr>
      <vt:lpstr>Threads with GPU Code</vt:lpstr>
      <vt:lpstr>Main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CUDA Misc</dc:title>
  <dc:creator>Kenrick</dc:creator>
  <cp:lastModifiedBy>Kenrick</cp:lastModifiedBy>
  <cp:revision>23</cp:revision>
  <dcterms:created xsi:type="dcterms:W3CDTF">2006-08-16T00:00:00Z</dcterms:created>
  <dcterms:modified xsi:type="dcterms:W3CDTF">2010-11-17T11:07:26Z</dcterms:modified>
</cp:coreProperties>
</file>