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6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7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8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9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291" r:id="rId3"/>
    <p:sldId id="292" r:id="rId4"/>
    <p:sldId id="293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256" r:id="rId13"/>
    <p:sldId id="263" r:id="rId14"/>
    <p:sldId id="257" r:id="rId15"/>
    <p:sldId id="258" r:id="rId16"/>
    <p:sldId id="259" r:id="rId17"/>
    <p:sldId id="260" r:id="rId18"/>
    <p:sldId id="264" r:id="rId19"/>
    <p:sldId id="261" r:id="rId20"/>
    <p:sldId id="262" r:id="rId21"/>
    <p:sldId id="266" r:id="rId22"/>
    <p:sldId id="265" r:id="rId23"/>
    <p:sldId id="267" r:id="rId24"/>
    <p:sldId id="268" r:id="rId25"/>
    <p:sldId id="269" r:id="rId26"/>
    <p:sldId id="270" r:id="rId27"/>
    <p:sldId id="271" r:id="rId28"/>
    <p:sldId id="273" r:id="rId29"/>
    <p:sldId id="274" r:id="rId30"/>
    <p:sldId id="275" r:id="rId31"/>
    <p:sldId id="290" r:id="rId32"/>
    <p:sldId id="276" r:id="rId33"/>
    <p:sldId id="277" r:id="rId34"/>
    <p:sldId id="278" r:id="rId35"/>
    <p:sldId id="279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91" autoAdjust="0"/>
  </p:normalViewPr>
  <p:slideViewPr>
    <p:cSldViewPr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1DC3F-7F4B-4915-A08E-E12DA17FCDC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6CB60-6FC4-4C2E-8EB1-2DDC2A8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8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F1C8-2F24-4CDE-B3CD-C90436A910C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82D6-A89F-47CC-836C-5CF1D4D8A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B890-C7DC-477C-8BB4-6BC8775672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5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F21D4-BC4E-40B4-9563-FA8AD5C0BB2C}" type="slidenum">
              <a:rPr lang="en-US"/>
              <a:pPr/>
              <a:t>10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144"/>
            <a:ext cx="5028787" cy="4113939"/>
          </a:xfrm>
        </p:spPr>
        <p:txBody>
          <a:bodyPr/>
          <a:lstStyle/>
          <a:p>
            <a:r>
              <a:rPr lang="en-US" dirty="0"/>
              <a:t>All kernels have large numbers of simultaneously executing threads</a:t>
            </a:r>
          </a:p>
          <a:p>
            <a:r>
              <a:rPr lang="en-US" dirty="0"/>
              <a:t>Most of the 10X kernels saturate memory bandwidth</a:t>
            </a:r>
          </a:p>
          <a:p>
            <a:r>
              <a:rPr lang="en-US" dirty="0"/>
              <a:t>Can get</a:t>
            </a:r>
            <a:r>
              <a:rPr lang="en-US" baseline="0" dirty="0"/>
              <a:t> better quality as well as being faster; e.g. solve instead of approximate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53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9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Shifting boundary as GPU power increases;  first 3DFX</a:t>
            </a:r>
            <a:r>
              <a:rPr lang="en-US" baseline="0" dirty="0"/>
              <a:t> Voodoo card started at Raster Ops; later VS/T&amp;L;  faster interface (AGP from PCI); then programmable starting around 2002. </a:t>
            </a:r>
            <a:r>
              <a:rPr lang="en-US" dirty="0"/>
              <a:t>Functions in the pipeline stages vary with rendering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76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independence of pixels provides</a:t>
            </a:r>
            <a:r>
              <a:rPr lang="en-US" baseline="0" dirty="0"/>
              <a:t> an opportunity for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0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9B09516B-BA0B-4E62-8C07-52682968EC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8" y="4315485"/>
            <a:ext cx="5028787" cy="408679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05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Graphics problem turns into firing off thousands of threads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9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B890-C7DC-477C-8BB4-6BC8775672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4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</a:t>
            </a:r>
            <a:r>
              <a:rPr lang="en-US" baseline="0" dirty="0"/>
              <a:t> DirectX9;  programmer cast computation into native graphics operations; e.g. take physics problem and map it into a graphics processing rendering problem.  </a:t>
            </a:r>
            <a:r>
              <a:rPr lang="en-US" baseline="0" dirty="0" err="1"/>
              <a:t>Shader</a:t>
            </a:r>
            <a:r>
              <a:rPr lang="en-US" baseline="0" dirty="0"/>
              <a:t> paints color onto a pixel; all it does, if you have a </a:t>
            </a:r>
            <a:r>
              <a:rPr lang="en-US" baseline="0" dirty="0" err="1"/>
              <a:t>shader</a:t>
            </a:r>
            <a:r>
              <a:rPr lang="en-US" baseline="0" dirty="0"/>
              <a:t> everything looks like a pixel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2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6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6F41DE69-B75C-48A3-8D22-45908DB2D5CE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8" y="4315485"/>
            <a:ext cx="5031887" cy="4086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1114810A-3439-42EC-8FBE-D4359CD75FF6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7A0D7A42-CE1A-45BC-A206-D3CB0F56663E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65736" y="681393"/>
            <a:ext cx="4526528" cy="34069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803" tIns="44902" rIns="89803" bIns="44902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Text Box 3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r>
              <a:rPr lang="en-US" dirty="0"/>
              <a:t>Sequential part often overlapped with parallel part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40E2CF35-862A-47D2-B292-C2F2D1319141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3481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r>
              <a:rPr lang="en-US" dirty="0"/>
              <a:t>MCUDA tool can be used to</a:t>
            </a:r>
            <a:r>
              <a:rPr lang="en-US" baseline="0" dirty="0"/>
              <a:t> utilize multicore CPU’s instead of GPU</a:t>
            </a:r>
          </a:p>
          <a:p>
            <a:pPr defTabSz="441221"/>
            <a:r>
              <a:rPr lang="en-US" baseline="0" dirty="0"/>
              <a:t>Very small time to create GPU threads; done in hardware in a few cycles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59F7ECBD-ACDE-42FD-B128-FDA71D0B1B85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9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5BD26F3A-EF92-40E2-9758-7E079731C54D}" type="slidenum">
              <a:rPr lang="en-US" sz="1200">
                <a:latin typeface="Times New Roman" charset="0"/>
              </a:rPr>
              <a:pPr/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79450"/>
            <a:ext cx="4543425" cy="34067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15485"/>
            <a:ext cx="5484540" cy="40883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B890-C7DC-477C-8BB4-6BC8775672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2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2876C7D3-F25D-48F6-BCEF-5A748AA8E776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65736" y="681393"/>
            <a:ext cx="4526528" cy="34069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803" tIns="44902" rIns="89803" bIns="44902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36" name="Text Box 3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B70419AF-727E-4620-B38A-F7B8114D841F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46083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r>
              <a:rPr lang="en-US" dirty="0"/>
              <a:t>Analogy to street addresses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15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09F4530B-4A1A-482E-BB48-5293C7A40A96}" type="slidenum">
              <a:rPr lang="en-US" sz="1200">
                <a:latin typeface="Times New Roman" charset="0"/>
              </a:rPr>
              <a:pPr/>
              <a:t>34</a:t>
            </a:fld>
            <a:endParaRPr lang="en-US" sz="1200">
              <a:latin typeface="Times New Roman" charset="0"/>
            </a:endParaRPr>
          </a:p>
        </p:txBody>
      </p:sp>
      <p:sp>
        <p:nvSpPr>
          <p:cNvPr id="4915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D9AD3932-8753-4D30-B445-BDF6C1732DEC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1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DE658EE4-7BEF-452B-80E0-91323D1EF6EF}" type="slidenum">
              <a:rPr lang="en-US" sz="1200">
                <a:latin typeface="Times New Roman" charset="0"/>
              </a:rPr>
              <a:pPr/>
              <a:t>36</a:t>
            </a:fld>
            <a:endParaRPr lang="en-US" sz="1200">
              <a:latin typeface="Times New Roman" charset="0"/>
            </a:endParaRPr>
          </a:p>
        </p:txBody>
      </p:sp>
      <p:sp>
        <p:nvSpPr>
          <p:cNvPr id="5529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6F2E4C2E-B312-4CA7-98D1-90C0DECDF76C}" type="slidenum">
              <a:rPr lang="en-US" sz="1200">
                <a:latin typeface="Times New Roman" charset="0"/>
              </a:rPr>
              <a:pPr/>
              <a:t>37</a:t>
            </a:fld>
            <a:endParaRPr lang="en-US" sz="1200">
              <a:latin typeface="Times New Roman" charset="0"/>
            </a:endParaRPr>
          </a:p>
        </p:txBody>
      </p:sp>
      <p:sp>
        <p:nvSpPr>
          <p:cNvPr id="57347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19321274-E434-46C3-B4DB-74E56D60D56A}" type="slidenum">
              <a:rPr lang="en-US" sz="1200">
                <a:latin typeface="Times New Roman" charset="0"/>
              </a:rPr>
              <a:pPr/>
              <a:t>38</a:t>
            </a:fld>
            <a:endParaRPr lang="en-US" sz="1200">
              <a:latin typeface="Times New Roman" charset="0"/>
            </a:endParaRPr>
          </a:p>
        </p:txBody>
      </p:sp>
      <p:sp>
        <p:nvSpPr>
          <p:cNvPr id="5939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2E0C26D2-9808-48D9-9309-36B81CEA06C8}" type="slidenum">
              <a:rPr lang="en-US" sz="1200">
                <a:latin typeface="Times New Roman" charset="0"/>
              </a:rPr>
              <a:pPr/>
              <a:t>39</a:t>
            </a:fld>
            <a:endParaRPr lang="en-US" sz="1200">
              <a:latin typeface="Times New Roman" charset="0"/>
            </a:endParaRPr>
          </a:p>
        </p:txBody>
      </p:sp>
      <p:sp>
        <p:nvSpPr>
          <p:cNvPr id="61443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A53462A7-6E43-4D71-9C7D-A43CF08992BF}" type="slidenum">
              <a:rPr lang="en-US" sz="1200">
                <a:latin typeface="Times New Roman" charset="0"/>
              </a:rPr>
              <a:pPr/>
              <a:t>40</a:t>
            </a:fld>
            <a:endParaRPr lang="en-US" sz="1200">
              <a:latin typeface="Times New Roman" charset="0"/>
            </a:endParaRPr>
          </a:p>
        </p:txBody>
      </p:sp>
      <p:sp>
        <p:nvSpPr>
          <p:cNvPr id="63491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driven by sequential code performance;</a:t>
            </a:r>
            <a:r>
              <a:rPr lang="en-US" baseline="0" dirty="0"/>
              <a:t> extracting ILP, branch prediction, ROB, out of order execution, etc.</a:t>
            </a:r>
          </a:p>
          <a:p>
            <a:r>
              <a:rPr lang="en-US" baseline="0" dirty="0"/>
              <a:t>Graphics focused on pixel-based processing, parallelism  -  now on every workstation, no longer just supercomputer</a:t>
            </a:r>
          </a:p>
          <a:p>
            <a:r>
              <a:rPr lang="en-US" baseline="0" dirty="0"/>
              <a:t>Size a factor for many fields, e.g. medical MRI; supercomputer in a workstation sized package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B890-C7DC-477C-8BB4-6BC8775672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919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90B18B2C-4C73-42D9-81F0-D0255BC633B6}" type="slidenum">
              <a:rPr lang="en-US" sz="1200">
                <a:latin typeface="Times New Roman" charset="0"/>
              </a:rPr>
              <a:pPr/>
              <a:t>41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252747" indent="-36803731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490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8980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4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796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41DC6E69-5653-4962-901B-F5F0C0D54600}" type="slidenum">
              <a:rPr lang="en-US" sz="1200">
                <a:latin typeface="Times New Roman" charset="0"/>
              </a:rPr>
              <a:pPr/>
              <a:t>42</a:t>
            </a:fld>
            <a:endParaRPr lang="en-US" sz="1200">
              <a:latin typeface="Times New Roman" charset="0"/>
            </a:endParaRPr>
          </a:p>
        </p:txBody>
      </p:sp>
      <p:sp>
        <p:nvSpPr>
          <p:cNvPr id="67587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122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82D6-A89F-47CC-836C-5CF1D4D8A3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B890-C7DC-477C-8BB4-6BC8775672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5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92041-DA3D-4FF6-A0B6-09EA51B6F40F}" type="slidenum">
              <a:rPr lang="en-US"/>
              <a:pPr/>
              <a:t>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Joint CPU/GPU operation</a:t>
            </a:r>
          </a:p>
          <a:p>
            <a:r>
              <a:rPr lang="en-US" dirty="0"/>
              <a:t>Each SP can process a FP multiply and a FP multiply/add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2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B890-C7DC-477C-8BB4-6BC8775672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9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B9488-B341-4A1C-9F1C-E3746599DEBF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6275"/>
            <a:ext cx="4552950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510" y="4342579"/>
            <a:ext cx="4972980" cy="4142126"/>
          </a:xfrm>
        </p:spPr>
        <p:txBody>
          <a:bodyPr/>
          <a:lstStyle/>
          <a:p>
            <a:r>
              <a:rPr lang="en-US" altLang="ja-JP"/>
              <a:t>Do not go over all of the different applications.  Let them read them instead.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39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25B10-3F94-4206-8FA3-FB7FC6282FED}" type="slidenum">
              <a:rPr lang="en-US"/>
              <a:pPr/>
              <a:t>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144"/>
            <a:ext cx="5028787" cy="4113939"/>
          </a:xfrm>
        </p:spPr>
        <p:txBody>
          <a:bodyPr/>
          <a:lstStyle/>
          <a:p>
            <a:r>
              <a:rPr lang="en-US" dirty="0"/>
              <a:t>LBM: Fluid simulation </a:t>
            </a:r>
          </a:p>
          <a:p>
            <a:endParaRPr lang="en-US" dirty="0"/>
          </a:p>
          <a:p>
            <a:r>
              <a:rPr lang="en-US" dirty="0"/>
              <a:t>About 20 versions were tried for each app.</a:t>
            </a:r>
          </a:p>
          <a:p>
            <a:endParaRPr lang="en-US" dirty="0"/>
          </a:p>
          <a:p>
            <a:r>
              <a:rPr lang="en-US" dirty="0"/>
              <a:t>Amdahl’s Law</a:t>
            </a:r>
          </a:p>
        </p:txBody>
      </p:sp>
    </p:spTree>
    <p:extLst>
      <p:ext uri="{BB962C8B-B14F-4D97-AF65-F5344CB8AC3E}">
        <p14:creationId xmlns:p14="http://schemas.microsoft.com/office/powerpoint/2010/main" val="12574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2007-2010</a:t>
            </a:r>
          </a:p>
          <a:p>
            <a:r>
              <a:rPr lang="en-US"/>
              <a:t>ECE 408, University of Illinois, Urbana-Champaign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093559-D7ED-476B-8141-C304F7A82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2007-2010</a:t>
            </a:r>
          </a:p>
          <a:p>
            <a:r>
              <a:rPr lang="en-US"/>
              <a:t>ECE 408,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D9110E-E080-4704-B12A-F64F6305D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2007-2010</a:t>
            </a:r>
          </a:p>
          <a:p>
            <a:r>
              <a:rPr lang="en-US"/>
              <a:t>ECE 408, University of Illinois, Urbana-Champaign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302054-2116-4287-8E5B-88554B60F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David Kirk/NVIDIA and Wen-mei W. Hwu, 2007-2010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ECE408,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BB3C32-71A8-409D-9393-C77668D385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0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David Kirk/NVIDIA and Wen-mei W. Hwu, 2007-2010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ECE408,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1F73A-C3F2-4E11-A111-8C12B0624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3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David Kirk/NVIDIA and Wen-mei W. Hwu, 2007-2010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ECE408, University of Illinois, Urbana-Champaign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2EF53A-7602-4F55-8248-F85194457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David Kirk/NVIDIA and Wen-mei W. Hwu, 2007-2010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ECE408, University of Illinois, Urbana-Champaign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CB0DC0-0252-482C-8C5B-C0713651A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David Kirk/NVIDIA and Wen-mei W. Hwu, 2007-2010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ECE408, University of Illinois, Urbana-Champaign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1E7974-620C-45B3-94C9-79A105880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5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4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0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79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82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845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764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769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907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2007-2009</a:t>
            </a:r>
          </a:p>
          <a:p>
            <a:r>
              <a:rPr lang="en-US"/>
              <a:t>ECE 498AL,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22FE7-DFFE-4D92-B6E4-29AE2DD5E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4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305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8305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2007-2009</a:t>
            </a:r>
          </a:p>
          <a:p>
            <a:r>
              <a:rPr lang="en-US"/>
              <a:t>ECE 498AL,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C851C-F5AA-45DF-A058-D5F7FCB79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9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2007-2009</a:t>
            </a:r>
          </a:p>
          <a:p>
            <a:r>
              <a:rPr lang="en-US"/>
              <a:t>ECE 498AL, University of Illinois, Urbana-Champaign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47416-E018-4235-BEA0-421F23EA3E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3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8305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8305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2007-2009</a:t>
            </a:r>
          </a:p>
          <a:p>
            <a:r>
              <a:rPr lang="en-US"/>
              <a:t>ECE 498AL,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DC623-068E-47AA-AC77-D4933F15F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8" r:id="rId13"/>
    <p:sldLayoutId id="21474836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Palatino" pitchFamily="18" charset="0"/>
              </a:rPr>
              <a:t>© David Kirk/NVIDIA and Wen-mei W. Hwu, 2007-2010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Palatino" pitchFamily="18" charset="0"/>
              </a:rPr>
              <a:t>ECE408, University of Illinois, Urbana-Champaign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22209-C139-4D1A-B483-78101DFF5DA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381000" y="228600"/>
            <a:ext cx="0" cy="6400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8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92.xml"/><Relationship Id="rId7" Type="http://schemas.openxmlformats.org/officeDocument/2006/relationships/oleObject" Target="../embeddings/oleObject1.bin"/><Relationship Id="rId2" Type="http://schemas.openxmlformats.org/officeDocument/2006/relationships/tags" Target="../tags/tag49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opengl.org/" TargetMode="Externa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5.xml"/><Relationship Id="rId117" Type="http://schemas.openxmlformats.org/officeDocument/2006/relationships/tags" Target="../tags/tag126.xml"/><Relationship Id="rId21" Type="http://schemas.openxmlformats.org/officeDocument/2006/relationships/tags" Target="../tags/tag30.xml"/><Relationship Id="rId42" Type="http://schemas.openxmlformats.org/officeDocument/2006/relationships/tags" Target="../tags/tag51.xml"/><Relationship Id="rId47" Type="http://schemas.openxmlformats.org/officeDocument/2006/relationships/tags" Target="../tags/tag56.xml"/><Relationship Id="rId63" Type="http://schemas.openxmlformats.org/officeDocument/2006/relationships/tags" Target="../tags/tag72.xml"/><Relationship Id="rId68" Type="http://schemas.openxmlformats.org/officeDocument/2006/relationships/tags" Target="../tags/tag77.xml"/><Relationship Id="rId84" Type="http://schemas.openxmlformats.org/officeDocument/2006/relationships/tags" Target="../tags/tag93.xml"/><Relationship Id="rId89" Type="http://schemas.openxmlformats.org/officeDocument/2006/relationships/tags" Target="../tags/tag98.xml"/><Relationship Id="rId112" Type="http://schemas.openxmlformats.org/officeDocument/2006/relationships/tags" Target="../tags/tag121.xml"/><Relationship Id="rId133" Type="http://schemas.openxmlformats.org/officeDocument/2006/relationships/tags" Target="../tags/tag142.xml"/><Relationship Id="rId138" Type="http://schemas.openxmlformats.org/officeDocument/2006/relationships/tags" Target="../tags/tag147.xml"/><Relationship Id="rId154" Type="http://schemas.openxmlformats.org/officeDocument/2006/relationships/tags" Target="../tags/tag163.xml"/><Relationship Id="rId159" Type="http://schemas.openxmlformats.org/officeDocument/2006/relationships/notesSlide" Target="../notesSlides/notesSlide5.xml"/><Relationship Id="rId16" Type="http://schemas.openxmlformats.org/officeDocument/2006/relationships/tags" Target="../tags/tag25.xml"/><Relationship Id="rId107" Type="http://schemas.openxmlformats.org/officeDocument/2006/relationships/tags" Target="../tags/tag116.xml"/><Relationship Id="rId11" Type="http://schemas.openxmlformats.org/officeDocument/2006/relationships/tags" Target="../tags/tag20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53" Type="http://schemas.openxmlformats.org/officeDocument/2006/relationships/tags" Target="../tags/tag62.xml"/><Relationship Id="rId58" Type="http://schemas.openxmlformats.org/officeDocument/2006/relationships/tags" Target="../tags/tag67.xml"/><Relationship Id="rId74" Type="http://schemas.openxmlformats.org/officeDocument/2006/relationships/tags" Target="../tags/tag83.xml"/><Relationship Id="rId79" Type="http://schemas.openxmlformats.org/officeDocument/2006/relationships/tags" Target="../tags/tag88.xml"/><Relationship Id="rId102" Type="http://schemas.openxmlformats.org/officeDocument/2006/relationships/tags" Target="../tags/tag111.xml"/><Relationship Id="rId123" Type="http://schemas.openxmlformats.org/officeDocument/2006/relationships/tags" Target="../tags/tag132.xml"/><Relationship Id="rId128" Type="http://schemas.openxmlformats.org/officeDocument/2006/relationships/tags" Target="../tags/tag137.xml"/><Relationship Id="rId144" Type="http://schemas.openxmlformats.org/officeDocument/2006/relationships/tags" Target="../tags/tag153.xml"/><Relationship Id="rId149" Type="http://schemas.openxmlformats.org/officeDocument/2006/relationships/tags" Target="../tags/tag158.xml"/><Relationship Id="rId5" Type="http://schemas.openxmlformats.org/officeDocument/2006/relationships/tags" Target="../tags/tag14.xml"/><Relationship Id="rId90" Type="http://schemas.openxmlformats.org/officeDocument/2006/relationships/tags" Target="../tags/tag99.xml"/><Relationship Id="rId95" Type="http://schemas.openxmlformats.org/officeDocument/2006/relationships/tags" Target="../tags/tag104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43" Type="http://schemas.openxmlformats.org/officeDocument/2006/relationships/tags" Target="../tags/tag52.xml"/><Relationship Id="rId48" Type="http://schemas.openxmlformats.org/officeDocument/2006/relationships/tags" Target="../tags/tag57.xml"/><Relationship Id="rId64" Type="http://schemas.openxmlformats.org/officeDocument/2006/relationships/tags" Target="../tags/tag73.xml"/><Relationship Id="rId69" Type="http://schemas.openxmlformats.org/officeDocument/2006/relationships/tags" Target="../tags/tag78.xml"/><Relationship Id="rId113" Type="http://schemas.openxmlformats.org/officeDocument/2006/relationships/tags" Target="../tags/tag122.xml"/><Relationship Id="rId118" Type="http://schemas.openxmlformats.org/officeDocument/2006/relationships/tags" Target="../tags/tag127.xml"/><Relationship Id="rId134" Type="http://schemas.openxmlformats.org/officeDocument/2006/relationships/tags" Target="../tags/tag143.xml"/><Relationship Id="rId139" Type="http://schemas.openxmlformats.org/officeDocument/2006/relationships/tags" Target="../tags/tag148.xml"/><Relationship Id="rId80" Type="http://schemas.openxmlformats.org/officeDocument/2006/relationships/tags" Target="../tags/tag89.xml"/><Relationship Id="rId85" Type="http://schemas.openxmlformats.org/officeDocument/2006/relationships/tags" Target="../tags/tag94.xml"/><Relationship Id="rId150" Type="http://schemas.openxmlformats.org/officeDocument/2006/relationships/tags" Target="../tags/tag159.xml"/><Relationship Id="rId155" Type="http://schemas.openxmlformats.org/officeDocument/2006/relationships/tags" Target="../tags/tag164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33" Type="http://schemas.openxmlformats.org/officeDocument/2006/relationships/tags" Target="../tags/tag42.xml"/><Relationship Id="rId38" Type="http://schemas.openxmlformats.org/officeDocument/2006/relationships/tags" Target="../tags/tag47.xml"/><Relationship Id="rId59" Type="http://schemas.openxmlformats.org/officeDocument/2006/relationships/tags" Target="../tags/tag68.xml"/><Relationship Id="rId103" Type="http://schemas.openxmlformats.org/officeDocument/2006/relationships/tags" Target="../tags/tag112.xml"/><Relationship Id="rId108" Type="http://schemas.openxmlformats.org/officeDocument/2006/relationships/tags" Target="../tags/tag117.xml"/><Relationship Id="rId124" Type="http://schemas.openxmlformats.org/officeDocument/2006/relationships/tags" Target="../tags/tag133.xml"/><Relationship Id="rId129" Type="http://schemas.openxmlformats.org/officeDocument/2006/relationships/tags" Target="../tags/tag138.xml"/><Relationship Id="rId20" Type="http://schemas.openxmlformats.org/officeDocument/2006/relationships/tags" Target="../tags/tag29.xml"/><Relationship Id="rId41" Type="http://schemas.openxmlformats.org/officeDocument/2006/relationships/tags" Target="../tags/tag50.xml"/><Relationship Id="rId54" Type="http://schemas.openxmlformats.org/officeDocument/2006/relationships/tags" Target="../tags/tag63.xml"/><Relationship Id="rId62" Type="http://schemas.openxmlformats.org/officeDocument/2006/relationships/tags" Target="../tags/tag71.xml"/><Relationship Id="rId70" Type="http://schemas.openxmlformats.org/officeDocument/2006/relationships/tags" Target="../tags/tag79.xml"/><Relationship Id="rId75" Type="http://schemas.openxmlformats.org/officeDocument/2006/relationships/tags" Target="../tags/tag84.xml"/><Relationship Id="rId83" Type="http://schemas.openxmlformats.org/officeDocument/2006/relationships/tags" Target="../tags/tag92.xml"/><Relationship Id="rId88" Type="http://schemas.openxmlformats.org/officeDocument/2006/relationships/tags" Target="../tags/tag97.xml"/><Relationship Id="rId91" Type="http://schemas.openxmlformats.org/officeDocument/2006/relationships/tags" Target="../tags/tag100.xml"/><Relationship Id="rId96" Type="http://schemas.openxmlformats.org/officeDocument/2006/relationships/tags" Target="../tags/tag105.xml"/><Relationship Id="rId111" Type="http://schemas.openxmlformats.org/officeDocument/2006/relationships/tags" Target="../tags/tag120.xml"/><Relationship Id="rId132" Type="http://schemas.openxmlformats.org/officeDocument/2006/relationships/tags" Target="../tags/tag141.xml"/><Relationship Id="rId140" Type="http://schemas.openxmlformats.org/officeDocument/2006/relationships/tags" Target="../tags/tag149.xml"/><Relationship Id="rId145" Type="http://schemas.openxmlformats.org/officeDocument/2006/relationships/tags" Target="../tags/tag154.xml"/><Relationship Id="rId153" Type="http://schemas.openxmlformats.org/officeDocument/2006/relationships/tags" Target="../tags/tag162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49" Type="http://schemas.openxmlformats.org/officeDocument/2006/relationships/tags" Target="../tags/tag58.xml"/><Relationship Id="rId57" Type="http://schemas.openxmlformats.org/officeDocument/2006/relationships/tags" Target="../tags/tag66.xml"/><Relationship Id="rId106" Type="http://schemas.openxmlformats.org/officeDocument/2006/relationships/tags" Target="../tags/tag115.xml"/><Relationship Id="rId114" Type="http://schemas.openxmlformats.org/officeDocument/2006/relationships/tags" Target="../tags/tag123.xml"/><Relationship Id="rId119" Type="http://schemas.openxmlformats.org/officeDocument/2006/relationships/tags" Target="../tags/tag128.xml"/><Relationship Id="rId127" Type="http://schemas.openxmlformats.org/officeDocument/2006/relationships/tags" Target="../tags/tag136.xml"/><Relationship Id="rId10" Type="http://schemas.openxmlformats.org/officeDocument/2006/relationships/tags" Target="../tags/tag19.xml"/><Relationship Id="rId31" Type="http://schemas.openxmlformats.org/officeDocument/2006/relationships/tags" Target="../tags/tag40.xml"/><Relationship Id="rId44" Type="http://schemas.openxmlformats.org/officeDocument/2006/relationships/tags" Target="../tags/tag53.xml"/><Relationship Id="rId52" Type="http://schemas.openxmlformats.org/officeDocument/2006/relationships/tags" Target="../tags/tag61.xml"/><Relationship Id="rId60" Type="http://schemas.openxmlformats.org/officeDocument/2006/relationships/tags" Target="../tags/tag69.xml"/><Relationship Id="rId65" Type="http://schemas.openxmlformats.org/officeDocument/2006/relationships/tags" Target="../tags/tag74.xml"/><Relationship Id="rId73" Type="http://schemas.openxmlformats.org/officeDocument/2006/relationships/tags" Target="../tags/tag82.xml"/><Relationship Id="rId78" Type="http://schemas.openxmlformats.org/officeDocument/2006/relationships/tags" Target="../tags/tag87.xml"/><Relationship Id="rId81" Type="http://schemas.openxmlformats.org/officeDocument/2006/relationships/tags" Target="../tags/tag90.xml"/><Relationship Id="rId86" Type="http://schemas.openxmlformats.org/officeDocument/2006/relationships/tags" Target="../tags/tag95.xml"/><Relationship Id="rId94" Type="http://schemas.openxmlformats.org/officeDocument/2006/relationships/tags" Target="../tags/tag103.xml"/><Relationship Id="rId99" Type="http://schemas.openxmlformats.org/officeDocument/2006/relationships/tags" Target="../tags/tag108.xml"/><Relationship Id="rId101" Type="http://schemas.openxmlformats.org/officeDocument/2006/relationships/tags" Target="../tags/tag110.xml"/><Relationship Id="rId122" Type="http://schemas.openxmlformats.org/officeDocument/2006/relationships/tags" Target="../tags/tag131.xml"/><Relationship Id="rId130" Type="http://schemas.openxmlformats.org/officeDocument/2006/relationships/tags" Target="../tags/tag139.xml"/><Relationship Id="rId135" Type="http://schemas.openxmlformats.org/officeDocument/2006/relationships/tags" Target="../tags/tag144.xml"/><Relationship Id="rId143" Type="http://schemas.openxmlformats.org/officeDocument/2006/relationships/tags" Target="../tags/tag152.xml"/><Relationship Id="rId148" Type="http://schemas.openxmlformats.org/officeDocument/2006/relationships/tags" Target="../tags/tag157.xml"/><Relationship Id="rId151" Type="http://schemas.openxmlformats.org/officeDocument/2006/relationships/tags" Target="../tags/tag160.xml"/><Relationship Id="rId156" Type="http://schemas.openxmlformats.org/officeDocument/2006/relationships/tags" Target="../tags/tag165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9" Type="http://schemas.openxmlformats.org/officeDocument/2006/relationships/tags" Target="../tags/tag48.xml"/><Relationship Id="rId109" Type="http://schemas.openxmlformats.org/officeDocument/2006/relationships/tags" Target="../tags/tag118.xml"/><Relationship Id="rId34" Type="http://schemas.openxmlformats.org/officeDocument/2006/relationships/tags" Target="../tags/tag43.xml"/><Relationship Id="rId50" Type="http://schemas.openxmlformats.org/officeDocument/2006/relationships/tags" Target="../tags/tag59.xml"/><Relationship Id="rId55" Type="http://schemas.openxmlformats.org/officeDocument/2006/relationships/tags" Target="../tags/tag64.xml"/><Relationship Id="rId76" Type="http://schemas.openxmlformats.org/officeDocument/2006/relationships/tags" Target="../tags/tag85.xml"/><Relationship Id="rId97" Type="http://schemas.openxmlformats.org/officeDocument/2006/relationships/tags" Target="../tags/tag106.xml"/><Relationship Id="rId104" Type="http://schemas.openxmlformats.org/officeDocument/2006/relationships/tags" Target="../tags/tag113.xml"/><Relationship Id="rId120" Type="http://schemas.openxmlformats.org/officeDocument/2006/relationships/tags" Target="../tags/tag129.xml"/><Relationship Id="rId125" Type="http://schemas.openxmlformats.org/officeDocument/2006/relationships/tags" Target="../tags/tag134.xml"/><Relationship Id="rId141" Type="http://schemas.openxmlformats.org/officeDocument/2006/relationships/tags" Target="../tags/tag150.xml"/><Relationship Id="rId146" Type="http://schemas.openxmlformats.org/officeDocument/2006/relationships/tags" Target="../tags/tag155.xml"/><Relationship Id="rId7" Type="http://schemas.openxmlformats.org/officeDocument/2006/relationships/tags" Target="../tags/tag16.xml"/><Relationship Id="rId71" Type="http://schemas.openxmlformats.org/officeDocument/2006/relationships/tags" Target="../tags/tag80.xml"/><Relationship Id="rId92" Type="http://schemas.openxmlformats.org/officeDocument/2006/relationships/tags" Target="../tags/tag101.xml"/><Relationship Id="rId2" Type="http://schemas.openxmlformats.org/officeDocument/2006/relationships/tags" Target="../tags/tag11.xml"/><Relationship Id="rId29" Type="http://schemas.openxmlformats.org/officeDocument/2006/relationships/tags" Target="../tags/tag38.xml"/><Relationship Id="rId24" Type="http://schemas.openxmlformats.org/officeDocument/2006/relationships/tags" Target="../tags/tag33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66" Type="http://schemas.openxmlformats.org/officeDocument/2006/relationships/tags" Target="../tags/tag75.xml"/><Relationship Id="rId87" Type="http://schemas.openxmlformats.org/officeDocument/2006/relationships/tags" Target="../tags/tag96.xml"/><Relationship Id="rId110" Type="http://schemas.openxmlformats.org/officeDocument/2006/relationships/tags" Target="../tags/tag119.xml"/><Relationship Id="rId115" Type="http://schemas.openxmlformats.org/officeDocument/2006/relationships/tags" Target="../tags/tag124.xml"/><Relationship Id="rId131" Type="http://schemas.openxmlformats.org/officeDocument/2006/relationships/tags" Target="../tags/tag140.xml"/><Relationship Id="rId136" Type="http://schemas.openxmlformats.org/officeDocument/2006/relationships/tags" Target="../tags/tag145.xml"/><Relationship Id="rId157" Type="http://schemas.openxmlformats.org/officeDocument/2006/relationships/tags" Target="../tags/tag166.xml"/><Relationship Id="rId61" Type="http://schemas.openxmlformats.org/officeDocument/2006/relationships/tags" Target="../tags/tag70.xml"/><Relationship Id="rId82" Type="http://schemas.openxmlformats.org/officeDocument/2006/relationships/tags" Target="../tags/tag91.xml"/><Relationship Id="rId152" Type="http://schemas.openxmlformats.org/officeDocument/2006/relationships/tags" Target="../tags/tag161.xml"/><Relationship Id="rId19" Type="http://schemas.openxmlformats.org/officeDocument/2006/relationships/tags" Target="../tags/tag28.xml"/><Relationship Id="rId14" Type="http://schemas.openxmlformats.org/officeDocument/2006/relationships/tags" Target="../tags/tag23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56" Type="http://schemas.openxmlformats.org/officeDocument/2006/relationships/tags" Target="../tags/tag65.xml"/><Relationship Id="rId77" Type="http://schemas.openxmlformats.org/officeDocument/2006/relationships/tags" Target="../tags/tag86.xml"/><Relationship Id="rId100" Type="http://schemas.openxmlformats.org/officeDocument/2006/relationships/tags" Target="../tags/tag109.xml"/><Relationship Id="rId105" Type="http://schemas.openxmlformats.org/officeDocument/2006/relationships/tags" Target="../tags/tag114.xml"/><Relationship Id="rId126" Type="http://schemas.openxmlformats.org/officeDocument/2006/relationships/tags" Target="../tags/tag135.xml"/><Relationship Id="rId147" Type="http://schemas.openxmlformats.org/officeDocument/2006/relationships/tags" Target="../tags/tag156.xml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72" Type="http://schemas.openxmlformats.org/officeDocument/2006/relationships/tags" Target="../tags/tag81.xml"/><Relationship Id="rId93" Type="http://schemas.openxmlformats.org/officeDocument/2006/relationships/tags" Target="../tags/tag102.xml"/><Relationship Id="rId98" Type="http://schemas.openxmlformats.org/officeDocument/2006/relationships/tags" Target="../tags/tag107.xml"/><Relationship Id="rId121" Type="http://schemas.openxmlformats.org/officeDocument/2006/relationships/tags" Target="../tags/tag130.xml"/><Relationship Id="rId142" Type="http://schemas.openxmlformats.org/officeDocument/2006/relationships/tags" Target="../tags/tag151.xml"/><Relationship Id="rId3" Type="http://schemas.openxmlformats.org/officeDocument/2006/relationships/tags" Target="../tags/tag12.xml"/><Relationship Id="rId25" Type="http://schemas.openxmlformats.org/officeDocument/2006/relationships/tags" Target="../tags/tag34.xml"/><Relationship Id="rId46" Type="http://schemas.openxmlformats.org/officeDocument/2006/relationships/tags" Target="../tags/tag55.xml"/><Relationship Id="rId67" Type="http://schemas.openxmlformats.org/officeDocument/2006/relationships/tags" Target="../tags/tag76.xml"/><Relationship Id="rId116" Type="http://schemas.openxmlformats.org/officeDocument/2006/relationships/tags" Target="../tags/tag125.xml"/><Relationship Id="rId137" Type="http://schemas.openxmlformats.org/officeDocument/2006/relationships/tags" Target="../tags/tag146.xml"/><Relationship Id="rId158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283.xml"/><Relationship Id="rId299" Type="http://schemas.openxmlformats.org/officeDocument/2006/relationships/tags" Target="../tags/tag465.xml"/><Relationship Id="rId303" Type="http://schemas.openxmlformats.org/officeDocument/2006/relationships/tags" Target="../tags/tag469.xml"/><Relationship Id="rId21" Type="http://schemas.openxmlformats.org/officeDocument/2006/relationships/tags" Target="../tags/tag187.xml"/><Relationship Id="rId42" Type="http://schemas.openxmlformats.org/officeDocument/2006/relationships/tags" Target="../tags/tag208.xml"/><Relationship Id="rId63" Type="http://schemas.openxmlformats.org/officeDocument/2006/relationships/tags" Target="../tags/tag229.xml"/><Relationship Id="rId84" Type="http://schemas.openxmlformats.org/officeDocument/2006/relationships/tags" Target="../tags/tag250.xml"/><Relationship Id="rId138" Type="http://schemas.openxmlformats.org/officeDocument/2006/relationships/tags" Target="../tags/tag304.xml"/><Relationship Id="rId159" Type="http://schemas.openxmlformats.org/officeDocument/2006/relationships/tags" Target="../tags/tag325.xml"/><Relationship Id="rId170" Type="http://schemas.openxmlformats.org/officeDocument/2006/relationships/tags" Target="../tags/tag336.xml"/><Relationship Id="rId191" Type="http://schemas.openxmlformats.org/officeDocument/2006/relationships/tags" Target="../tags/tag357.xml"/><Relationship Id="rId205" Type="http://schemas.openxmlformats.org/officeDocument/2006/relationships/tags" Target="../tags/tag371.xml"/><Relationship Id="rId226" Type="http://schemas.openxmlformats.org/officeDocument/2006/relationships/tags" Target="../tags/tag392.xml"/><Relationship Id="rId247" Type="http://schemas.openxmlformats.org/officeDocument/2006/relationships/tags" Target="../tags/tag413.xml"/><Relationship Id="rId107" Type="http://schemas.openxmlformats.org/officeDocument/2006/relationships/tags" Target="../tags/tag273.xml"/><Relationship Id="rId268" Type="http://schemas.openxmlformats.org/officeDocument/2006/relationships/tags" Target="../tags/tag434.xml"/><Relationship Id="rId289" Type="http://schemas.openxmlformats.org/officeDocument/2006/relationships/tags" Target="../tags/tag455.xml"/><Relationship Id="rId11" Type="http://schemas.openxmlformats.org/officeDocument/2006/relationships/tags" Target="../tags/tag177.xml"/><Relationship Id="rId32" Type="http://schemas.openxmlformats.org/officeDocument/2006/relationships/tags" Target="../tags/tag198.xml"/><Relationship Id="rId53" Type="http://schemas.openxmlformats.org/officeDocument/2006/relationships/tags" Target="../tags/tag219.xml"/><Relationship Id="rId74" Type="http://schemas.openxmlformats.org/officeDocument/2006/relationships/tags" Target="../tags/tag240.xml"/><Relationship Id="rId128" Type="http://schemas.openxmlformats.org/officeDocument/2006/relationships/tags" Target="../tags/tag294.xml"/><Relationship Id="rId149" Type="http://schemas.openxmlformats.org/officeDocument/2006/relationships/tags" Target="../tags/tag315.xml"/><Relationship Id="rId314" Type="http://schemas.openxmlformats.org/officeDocument/2006/relationships/tags" Target="../tags/tag480.xml"/><Relationship Id="rId5" Type="http://schemas.openxmlformats.org/officeDocument/2006/relationships/tags" Target="../tags/tag171.xml"/><Relationship Id="rId95" Type="http://schemas.openxmlformats.org/officeDocument/2006/relationships/tags" Target="../tags/tag261.xml"/><Relationship Id="rId160" Type="http://schemas.openxmlformats.org/officeDocument/2006/relationships/tags" Target="../tags/tag326.xml"/><Relationship Id="rId181" Type="http://schemas.openxmlformats.org/officeDocument/2006/relationships/tags" Target="../tags/tag347.xml"/><Relationship Id="rId216" Type="http://schemas.openxmlformats.org/officeDocument/2006/relationships/tags" Target="../tags/tag382.xml"/><Relationship Id="rId237" Type="http://schemas.openxmlformats.org/officeDocument/2006/relationships/tags" Target="../tags/tag403.xml"/><Relationship Id="rId258" Type="http://schemas.openxmlformats.org/officeDocument/2006/relationships/tags" Target="../tags/tag424.xml"/><Relationship Id="rId279" Type="http://schemas.openxmlformats.org/officeDocument/2006/relationships/tags" Target="../tags/tag445.xml"/><Relationship Id="rId22" Type="http://schemas.openxmlformats.org/officeDocument/2006/relationships/tags" Target="../tags/tag188.xml"/><Relationship Id="rId43" Type="http://schemas.openxmlformats.org/officeDocument/2006/relationships/tags" Target="../tags/tag209.xml"/><Relationship Id="rId64" Type="http://schemas.openxmlformats.org/officeDocument/2006/relationships/tags" Target="../tags/tag230.xml"/><Relationship Id="rId118" Type="http://schemas.openxmlformats.org/officeDocument/2006/relationships/tags" Target="../tags/tag284.xml"/><Relationship Id="rId139" Type="http://schemas.openxmlformats.org/officeDocument/2006/relationships/tags" Target="../tags/tag305.xml"/><Relationship Id="rId290" Type="http://schemas.openxmlformats.org/officeDocument/2006/relationships/tags" Target="../tags/tag456.xml"/><Relationship Id="rId304" Type="http://schemas.openxmlformats.org/officeDocument/2006/relationships/tags" Target="../tags/tag470.xml"/><Relationship Id="rId85" Type="http://schemas.openxmlformats.org/officeDocument/2006/relationships/tags" Target="../tags/tag251.xml"/><Relationship Id="rId150" Type="http://schemas.openxmlformats.org/officeDocument/2006/relationships/tags" Target="../tags/tag316.xml"/><Relationship Id="rId171" Type="http://schemas.openxmlformats.org/officeDocument/2006/relationships/tags" Target="../tags/tag337.xml"/><Relationship Id="rId192" Type="http://schemas.openxmlformats.org/officeDocument/2006/relationships/tags" Target="../tags/tag358.xml"/><Relationship Id="rId206" Type="http://schemas.openxmlformats.org/officeDocument/2006/relationships/tags" Target="../tags/tag372.xml"/><Relationship Id="rId227" Type="http://schemas.openxmlformats.org/officeDocument/2006/relationships/tags" Target="../tags/tag393.xml"/><Relationship Id="rId248" Type="http://schemas.openxmlformats.org/officeDocument/2006/relationships/tags" Target="../tags/tag414.xml"/><Relationship Id="rId269" Type="http://schemas.openxmlformats.org/officeDocument/2006/relationships/tags" Target="../tags/tag435.xml"/><Relationship Id="rId12" Type="http://schemas.openxmlformats.org/officeDocument/2006/relationships/tags" Target="../tags/tag178.xml"/><Relationship Id="rId33" Type="http://schemas.openxmlformats.org/officeDocument/2006/relationships/tags" Target="../tags/tag199.xml"/><Relationship Id="rId108" Type="http://schemas.openxmlformats.org/officeDocument/2006/relationships/tags" Target="../tags/tag274.xml"/><Relationship Id="rId129" Type="http://schemas.openxmlformats.org/officeDocument/2006/relationships/tags" Target="../tags/tag295.xml"/><Relationship Id="rId280" Type="http://schemas.openxmlformats.org/officeDocument/2006/relationships/tags" Target="../tags/tag446.xml"/><Relationship Id="rId315" Type="http://schemas.openxmlformats.org/officeDocument/2006/relationships/tags" Target="../tags/tag481.xml"/><Relationship Id="rId54" Type="http://schemas.openxmlformats.org/officeDocument/2006/relationships/tags" Target="../tags/tag220.xml"/><Relationship Id="rId75" Type="http://schemas.openxmlformats.org/officeDocument/2006/relationships/tags" Target="../tags/tag241.xml"/><Relationship Id="rId96" Type="http://schemas.openxmlformats.org/officeDocument/2006/relationships/tags" Target="../tags/tag262.xml"/><Relationship Id="rId140" Type="http://schemas.openxmlformats.org/officeDocument/2006/relationships/tags" Target="../tags/tag306.xml"/><Relationship Id="rId161" Type="http://schemas.openxmlformats.org/officeDocument/2006/relationships/tags" Target="../tags/tag327.xml"/><Relationship Id="rId182" Type="http://schemas.openxmlformats.org/officeDocument/2006/relationships/tags" Target="../tags/tag348.xml"/><Relationship Id="rId217" Type="http://schemas.openxmlformats.org/officeDocument/2006/relationships/tags" Target="../tags/tag383.xml"/><Relationship Id="rId6" Type="http://schemas.openxmlformats.org/officeDocument/2006/relationships/tags" Target="../tags/tag172.xml"/><Relationship Id="rId238" Type="http://schemas.openxmlformats.org/officeDocument/2006/relationships/tags" Target="../tags/tag404.xml"/><Relationship Id="rId259" Type="http://schemas.openxmlformats.org/officeDocument/2006/relationships/tags" Target="../tags/tag425.xml"/><Relationship Id="rId23" Type="http://schemas.openxmlformats.org/officeDocument/2006/relationships/tags" Target="../tags/tag189.xml"/><Relationship Id="rId119" Type="http://schemas.openxmlformats.org/officeDocument/2006/relationships/tags" Target="../tags/tag285.xml"/><Relationship Id="rId270" Type="http://schemas.openxmlformats.org/officeDocument/2006/relationships/tags" Target="../tags/tag436.xml"/><Relationship Id="rId291" Type="http://schemas.openxmlformats.org/officeDocument/2006/relationships/tags" Target="../tags/tag457.xml"/><Relationship Id="rId305" Type="http://schemas.openxmlformats.org/officeDocument/2006/relationships/tags" Target="../tags/tag471.xml"/><Relationship Id="rId44" Type="http://schemas.openxmlformats.org/officeDocument/2006/relationships/tags" Target="../tags/tag210.xml"/><Relationship Id="rId65" Type="http://schemas.openxmlformats.org/officeDocument/2006/relationships/tags" Target="../tags/tag231.xml"/><Relationship Id="rId86" Type="http://schemas.openxmlformats.org/officeDocument/2006/relationships/tags" Target="../tags/tag252.xml"/><Relationship Id="rId130" Type="http://schemas.openxmlformats.org/officeDocument/2006/relationships/tags" Target="../tags/tag296.xml"/><Relationship Id="rId151" Type="http://schemas.openxmlformats.org/officeDocument/2006/relationships/tags" Target="../tags/tag317.xml"/><Relationship Id="rId172" Type="http://schemas.openxmlformats.org/officeDocument/2006/relationships/tags" Target="../tags/tag338.xml"/><Relationship Id="rId193" Type="http://schemas.openxmlformats.org/officeDocument/2006/relationships/tags" Target="../tags/tag359.xml"/><Relationship Id="rId207" Type="http://schemas.openxmlformats.org/officeDocument/2006/relationships/tags" Target="../tags/tag373.xml"/><Relationship Id="rId228" Type="http://schemas.openxmlformats.org/officeDocument/2006/relationships/tags" Target="../tags/tag394.xml"/><Relationship Id="rId249" Type="http://schemas.openxmlformats.org/officeDocument/2006/relationships/tags" Target="../tags/tag415.xml"/><Relationship Id="rId13" Type="http://schemas.openxmlformats.org/officeDocument/2006/relationships/tags" Target="../tags/tag179.xml"/><Relationship Id="rId109" Type="http://schemas.openxmlformats.org/officeDocument/2006/relationships/tags" Target="../tags/tag275.xml"/><Relationship Id="rId260" Type="http://schemas.openxmlformats.org/officeDocument/2006/relationships/tags" Target="../tags/tag426.xml"/><Relationship Id="rId281" Type="http://schemas.openxmlformats.org/officeDocument/2006/relationships/tags" Target="../tags/tag447.xml"/><Relationship Id="rId316" Type="http://schemas.openxmlformats.org/officeDocument/2006/relationships/tags" Target="../tags/tag482.xml"/><Relationship Id="rId34" Type="http://schemas.openxmlformats.org/officeDocument/2006/relationships/tags" Target="../tags/tag200.xml"/><Relationship Id="rId55" Type="http://schemas.openxmlformats.org/officeDocument/2006/relationships/tags" Target="../tags/tag221.xml"/><Relationship Id="rId76" Type="http://schemas.openxmlformats.org/officeDocument/2006/relationships/tags" Target="../tags/tag242.xml"/><Relationship Id="rId97" Type="http://schemas.openxmlformats.org/officeDocument/2006/relationships/tags" Target="../tags/tag263.xml"/><Relationship Id="rId120" Type="http://schemas.openxmlformats.org/officeDocument/2006/relationships/tags" Target="../tags/tag286.xml"/><Relationship Id="rId141" Type="http://schemas.openxmlformats.org/officeDocument/2006/relationships/tags" Target="../tags/tag307.xml"/><Relationship Id="rId7" Type="http://schemas.openxmlformats.org/officeDocument/2006/relationships/tags" Target="../tags/tag173.xml"/><Relationship Id="rId162" Type="http://schemas.openxmlformats.org/officeDocument/2006/relationships/tags" Target="../tags/tag328.xml"/><Relationship Id="rId183" Type="http://schemas.openxmlformats.org/officeDocument/2006/relationships/tags" Target="../tags/tag349.xml"/><Relationship Id="rId218" Type="http://schemas.openxmlformats.org/officeDocument/2006/relationships/tags" Target="../tags/tag384.xml"/><Relationship Id="rId239" Type="http://schemas.openxmlformats.org/officeDocument/2006/relationships/tags" Target="../tags/tag405.xml"/><Relationship Id="rId250" Type="http://schemas.openxmlformats.org/officeDocument/2006/relationships/tags" Target="../tags/tag416.xml"/><Relationship Id="rId271" Type="http://schemas.openxmlformats.org/officeDocument/2006/relationships/tags" Target="../tags/tag437.xml"/><Relationship Id="rId292" Type="http://schemas.openxmlformats.org/officeDocument/2006/relationships/tags" Target="../tags/tag458.xml"/><Relationship Id="rId306" Type="http://schemas.openxmlformats.org/officeDocument/2006/relationships/tags" Target="../tags/tag472.xml"/><Relationship Id="rId24" Type="http://schemas.openxmlformats.org/officeDocument/2006/relationships/tags" Target="../tags/tag190.xml"/><Relationship Id="rId45" Type="http://schemas.openxmlformats.org/officeDocument/2006/relationships/tags" Target="../tags/tag211.xml"/><Relationship Id="rId66" Type="http://schemas.openxmlformats.org/officeDocument/2006/relationships/tags" Target="../tags/tag232.xml"/><Relationship Id="rId87" Type="http://schemas.openxmlformats.org/officeDocument/2006/relationships/tags" Target="../tags/tag253.xml"/><Relationship Id="rId110" Type="http://schemas.openxmlformats.org/officeDocument/2006/relationships/tags" Target="../tags/tag276.xml"/><Relationship Id="rId131" Type="http://schemas.openxmlformats.org/officeDocument/2006/relationships/tags" Target="../tags/tag297.xml"/><Relationship Id="rId152" Type="http://schemas.openxmlformats.org/officeDocument/2006/relationships/tags" Target="../tags/tag318.xml"/><Relationship Id="rId173" Type="http://schemas.openxmlformats.org/officeDocument/2006/relationships/tags" Target="../tags/tag339.xml"/><Relationship Id="rId194" Type="http://schemas.openxmlformats.org/officeDocument/2006/relationships/tags" Target="../tags/tag360.xml"/><Relationship Id="rId208" Type="http://schemas.openxmlformats.org/officeDocument/2006/relationships/tags" Target="../tags/tag374.xml"/><Relationship Id="rId229" Type="http://schemas.openxmlformats.org/officeDocument/2006/relationships/tags" Target="../tags/tag395.xml"/><Relationship Id="rId19" Type="http://schemas.openxmlformats.org/officeDocument/2006/relationships/tags" Target="../tags/tag185.xml"/><Relationship Id="rId224" Type="http://schemas.openxmlformats.org/officeDocument/2006/relationships/tags" Target="../tags/tag390.xml"/><Relationship Id="rId240" Type="http://schemas.openxmlformats.org/officeDocument/2006/relationships/tags" Target="../tags/tag406.xml"/><Relationship Id="rId245" Type="http://schemas.openxmlformats.org/officeDocument/2006/relationships/tags" Target="../tags/tag411.xml"/><Relationship Id="rId261" Type="http://schemas.openxmlformats.org/officeDocument/2006/relationships/tags" Target="../tags/tag427.xml"/><Relationship Id="rId266" Type="http://schemas.openxmlformats.org/officeDocument/2006/relationships/tags" Target="../tags/tag432.xml"/><Relationship Id="rId287" Type="http://schemas.openxmlformats.org/officeDocument/2006/relationships/tags" Target="../tags/tag453.xml"/><Relationship Id="rId14" Type="http://schemas.openxmlformats.org/officeDocument/2006/relationships/tags" Target="../tags/tag180.xml"/><Relationship Id="rId30" Type="http://schemas.openxmlformats.org/officeDocument/2006/relationships/tags" Target="../tags/tag196.xml"/><Relationship Id="rId35" Type="http://schemas.openxmlformats.org/officeDocument/2006/relationships/tags" Target="../tags/tag201.xml"/><Relationship Id="rId56" Type="http://schemas.openxmlformats.org/officeDocument/2006/relationships/tags" Target="../tags/tag222.xml"/><Relationship Id="rId77" Type="http://schemas.openxmlformats.org/officeDocument/2006/relationships/tags" Target="../tags/tag243.xml"/><Relationship Id="rId100" Type="http://schemas.openxmlformats.org/officeDocument/2006/relationships/tags" Target="../tags/tag266.xml"/><Relationship Id="rId105" Type="http://schemas.openxmlformats.org/officeDocument/2006/relationships/tags" Target="../tags/tag271.xml"/><Relationship Id="rId126" Type="http://schemas.openxmlformats.org/officeDocument/2006/relationships/tags" Target="../tags/tag292.xml"/><Relationship Id="rId147" Type="http://schemas.openxmlformats.org/officeDocument/2006/relationships/tags" Target="../tags/tag313.xml"/><Relationship Id="rId168" Type="http://schemas.openxmlformats.org/officeDocument/2006/relationships/tags" Target="../tags/tag334.xml"/><Relationship Id="rId282" Type="http://schemas.openxmlformats.org/officeDocument/2006/relationships/tags" Target="../tags/tag448.xml"/><Relationship Id="rId312" Type="http://schemas.openxmlformats.org/officeDocument/2006/relationships/tags" Target="../tags/tag478.xml"/><Relationship Id="rId317" Type="http://schemas.openxmlformats.org/officeDocument/2006/relationships/tags" Target="../tags/tag483.xml"/><Relationship Id="rId8" Type="http://schemas.openxmlformats.org/officeDocument/2006/relationships/tags" Target="../tags/tag174.xml"/><Relationship Id="rId51" Type="http://schemas.openxmlformats.org/officeDocument/2006/relationships/tags" Target="../tags/tag217.xml"/><Relationship Id="rId72" Type="http://schemas.openxmlformats.org/officeDocument/2006/relationships/tags" Target="../tags/tag238.xml"/><Relationship Id="rId93" Type="http://schemas.openxmlformats.org/officeDocument/2006/relationships/tags" Target="../tags/tag259.xml"/><Relationship Id="rId98" Type="http://schemas.openxmlformats.org/officeDocument/2006/relationships/tags" Target="../tags/tag264.xml"/><Relationship Id="rId121" Type="http://schemas.openxmlformats.org/officeDocument/2006/relationships/tags" Target="../tags/tag287.xml"/><Relationship Id="rId142" Type="http://schemas.openxmlformats.org/officeDocument/2006/relationships/tags" Target="../tags/tag308.xml"/><Relationship Id="rId163" Type="http://schemas.openxmlformats.org/officeDocument/2006/relationships/tags" Target="../tags/tag329.xml"/><Relationship Id="rId184" Type="http://schemas.openxmlformats.org/officeDocument/2006/relationships/tags" Target="../tags/tag350.xml"/><Relationship Id="rId189" Type="http://schemas.openxmlformats.org/officeDocument/2006/relationships/tags" Target="../tags/tag355.xml"/><Relationship Id="rId219" Type="http://schemas.openxmlformats.org/officeDocument/2006/relationships/tags" Target="../tags/tag385.xml"/><Relationship Id="rId3" Type="http://schemas.openxmlformats.org/officeDocument/2006/relationships/tags" Target="../tags/tag169.xml"/><Relationship Id="rId214" Type="http://schemas.openxmlformats.org/officeDocument/2006/relationships/tags" Target="../tags/tag380.xml"/><Relationship Id="rId230" Type="http://schemas.openxmlformats.org/officeDocument/2006/relationships/tags" Target="../tags/tag396.xml"/><Relationship Id="rId235" Type="http://schemas.openxmlformats.org/officeDocument/2006/relationships/tags" Target="../tags/tag401.xml"/><Relationship Id="rId251" Type="http://schemas.openxmlformats.org/officeDocument/2006/relationships/tags" Target="../tags/tag417.xml"/><Relationship Id="rId256" Type="http://schemas.openxmlformats.org/officeDocument/2006/relationships/tags" Target="../tags/tag422.xml"/><Relationship Id="rId277" Type="http://schemas.openxmlformats.org/officeDocument/2006/relationships/tags" Target="../tags/tag443.xml"/><Relationship Id="rId298" Type="http://schemas.openxmlformats.org/officeDocument/2006/relationships/tags" Target="../tags/tag464.xml"/><Relationship Id="rId25" Type="http://schemas.openxmlformats.org/officeDocument/2006/relationships/tags" Target="../tags/tag191.xml"/><Relationship Id="rId46" Type="http://schemas.openxmlformats.org/officeDocument/2006/relationships/tags" Target="../tags/tag212.xml"/><Relationship Id="rId67" Type="http://schemas.openxmlformats.org/officeDocument/2006/relationships/tags" Target="../tags/tag233.xml"/><Relationship Id="rId116" Type="http://schemas.openxmlformats.org/officeDocument/2006/relationships/tags" Target="../tags/tag282.xml"/><Relationship Id="rId137" Type="http://schemas.openxmlformats.org/officeDocument/2006/relationships/tags" Target="../tags/tag303.xml"/><Relationship Id="rId158" Type="http://schemas.openxmlformats.org/officeDocument/2006/relationships/tags" Target="../tags/tag324.xml"/><Relationship Id="rId272" Type="http://schemas.openxmlformats.org/officeDocument/2006/relationships/tags" Target="../tags/tag438.xml"/><Relationship Id="rId293" Type="http://schemas.openxmlformats.org/officeDocument/2006/relationships/tags" Target="../tags/tag459.xml"/><Relationship Id="rId302" Type="http://schemas.openxmlformats.org/officeDocument/2006/relationships/tags" Target="../tags/tag468.xml"/><Relationship Id="rId307" Type="http://schemas.openxmlformats.org/officeDocument/2006/relationships/tags" Target="../tags/tag473.xml"/><Relationship Id="rId20" Type="http://schemas.openxmlformats.org/officeDocument/2006/relationships/tags" Target="../tags/tag186.xml"/><Relationship Id="rId41" Type="http://schemas.openxmlformats.org/officeDocument/2006/relationships/tags" Target="../tags/tag207.xml"/><Relationship Id="rId62" Type="http://schemas.openxmlformats.org/officeDocument/2006/relationships/tags" Target="../tags/tag228.xml"/><Relationship Id="rId83" Type="http://schemas.openxmlformats.org/officeDocument/2006/relationships/tags" Target="../tags/tag249.xml"/><Relationship Id="rId88" Type="http://schemas.openxmlformats.org/officeDocument/2006/relationships/tags" Target="../tags/tag254.xml"/><Relationship Id="rId111" Type="http://schemas.openxmlformats.org/officeDocument/2006/relationships/tags" Target="../tags/tag277.xml"/><Relationship Id="rId132" Type="http://schemas.openxmlformats.org/officeDocument/2006/relationships/tags" Target="../tags/tag298.xml"/><Relationship Id="rId153" Type="http://schemas.openxmlformats.org/officeDocument/2006/relationships/tags" Target="../tags/tag319.xml"/><Relationship Id="rId174" Type="http://schemas.openxmlformats.org/officeDocument/2006/relationships/tags" Target="../tags/tag340.xml"/><Relationship Id="rId179" Type="http://schemas.openxmlformats.org/officeDocument/2006/relationships/tags" Target="../tags/tag345.xml"/><Relationship Id="rId195" Type="http://schemas.openxmlformats.org/officeDocument/2006/relationships/tags" Target="../tags/tag361.xml"/><Relationship Id="rId209" Type="http://schemas.openxmlformats.org/officeDocument/2006/relationships/tags" Target="../tags/tag375.xml"/><Relationship Id="rId190" Type="http://schemas.openxmlformats.org/officeDocument/2006/relationships/tags" Target="../tags/tag356.xml"/><Relationship Id="rId204" Type="http://schemas.openxmlformats.org/officeDocument/2006/relationships/tags" Target="../tags/tag370.xml"/><Relationship Id="rId220" Type="http://schemas.openxmlformats.org/officeDocument/2006/relationships/tags" Target="../tags/tag386.xml"/><Relationship Id="rId225" Type="http://schemas.openxmlformats.org/officeDocument/2006/relationships/tags" Target="../tags/tag391.xml"/><Relationship Id="rId241" Type="http://schemas.openxmlformats.org/officeDocument/2006/relationships/tags" Target="../tags/tag407.xml"/><Relationship Id="rId246" Type="http://schemas.openxmlformats.org/officeDocument/2006/relationships/tags" Target="../tags/tag412.xml"/><Relationship Id="rId267" Type="http://schemas.openxmlformats.org/officeDocument/2006/relationships/tags" Target="../tags/tag433.xml"/><Relationship Id="rId288" Type="http://schemas.openxmlformats.org/officeDocument/2006/relationships/tags" Target="../tags/tag454.xml"/><Relationship Id="rId15" Type="http://schemas.openxmlformats.org/officeDocument/2006/relationships/tags" Target="../tags/tag181.xml"/><Relationship Id="rId36" Type="http://schemas.openxmlformats.org/officeDocument/2006/relationships/tags" Target="../tags/tag202.xml"/><Relationship Id="rId57" Type="http://schemas.openxmlformats.org/officeDocument/2006/relationships/tags" Target="../tags/tag223.xml"/><Relationship Id="rId106" Type="http://schemas.openxmlformats.org/officeDocument/2006/relationships/tags" Target="../tags/tag272.xml"/><Relationship Id="rId127" Type="http://schemas.openxmlformats.org/officeDocument/2006/relationships/tags" Target="../tags/tag293.xml"/><Relationship Id="rId262" Type="http://schemas.openxmlformats.org/officeDocument/2006/relationships/tags" Target="../tags/tag428.xml"/><Relationship Id="rId283" Type="http://schemas.openxmlformats.org/officeDocument/2006/relationships/tags" Target="../tags/tag449.xml"/><Relationship Id="rId313" Type="http://schemas.openxmlformats.org/officeDocument/2006/relationships/tags" Target="../tags/tag479.xml"/><Relationship Id="rId318" Type="http://schemas.openxmlformats.org/officeDocument/2006/relationships/slideLayout" Target="../slideLayouts/slideLayout2.xml"/><Relationship Id="rId10" Type="http://schemas.openxmlformats.org/officeDocument/2006/relationships/tags" Target="../tags/tag176.xml"/><Relationship Id="rId31" Type="http://schemas.openxmlformats.org/officeDocument/2006/relationships/tags" Target="../tags/tag197.xml"/><Relationship Id="rId52" Type="http://schemas.openxmlformats.org/officeDocument/2006/relationships/tags" Target="../tags/tag218.xml"/><Relationship Id="rId73" Type="http://schemas.openxmlformats.org/officeDocument/2006/relationships/tags" Target="../tags/tag239.xml"/><Relationship Id="rId78" Type="http://schemas.openxmlformats.org/officeDocument/2006/relationships/tags" Target="../tags/tag244.xml"/><Relationship Id="rId94" Type="http://schemas.openxmlformats.org/officeDocument/2006/relationships/tags" Target="../tags/tag260.xml"/><Relationship Id="rId99" Type="http://schemas.openxmlformats.org/officeDocument/2006/relationships/tags" Target="../tags/tag265.xml"/><Relationship Id="rId101" Type="http://schemas.openxmlformats.org/officeDocument/2006/relationships/tags" Target="../tags/tag267.xml"/><Relationship Id="rId122" Type="http://schemas.openxmlformats.org/officeDocument/2006/relationships/tags" Target="../tags/tag288.xml"/><Relationship Id="rId143" Type="http://schemas.openxmlformats.org/officeDocument/2006/relationships/tags" Target="../tags/tag309.xml"/><Relationship Id="rId148" Type="http://schemas.openxmlformats.org/officeDocument/2006/relationships/tags" Target="../tags/tag314.xml"/><Relationship Id="rId164" Type="http://schemas.openxmlformats.org/officeDocument/2006/relationships/tags" Target="../tags/tag330.xml"/><Relationship Id="rId169" Type="http://schemas.openxmlformats.org/officeDocument/2006/relationships/tags" Target="../tags/tag335.xml"/><Relationship Id="rId185" Type="http://schemas.openxmlformats.org/officeDocument/2006/relationships/tags" Target="../tags/tag351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80" Type="http://schemas.openxmlformats.org/officeDocument/2006/relationships/tags" Target="../tags/tag346.xml"/><Relationship Id="rId210" Type="http://schemas.openxmlformats.org/officeDocument/2006/relationships/tags" Target="../tags/tag376.xml"/><Relationship Id="rId215" Type="http://schemas.openxmlformats.org/officeDocument/2006/relationships/tags" Target="../tags/tag381.xml"/><Relationship Id="rId236" Type="http://schemas.openxmlformats.org/officeDocument/2006/relationships/tags" Target="../tags/tag402.xml"/><Relationship Id="rId257" Type="http://schemas.openxmlformats.org/officeDocument/2006/relationships/tags" Target="../tags/tag423.xml"/><Relationship Id="rId278" Type="http://schemas.openxmlformats.org/officeDocument/2006/relationships/tags" Target="../tags/tag444.xml"/><Relationship Id="rId26" Type="http://schemas.openxmlformats.org/officeDocument/2006/relationships/tags" Target="../tags/tag192.xml"/><Relationship Id="rId231" Type="http://schemas.openxmlformats.org/officeDocument/2006/relationships/tags" Target="../tags/tag397.xml"/><Relationship Id="rId252" Type="http://schemas.openxmlformats.org/officeDocument/2006/relationships/tags" Target="../tags/tag418.xml"/><Relationship Id="rId273" Type="http://schemas.openxmlformats.org/officeDocument/2006/relationships/tags" Target="../tags/tag439.xml"/><Relationship Id="rId294" Type="http://schemas.openxmlformats.org/officeDocument/2006/relationships/tags" Target="../tags/tag460.xml"/><Relationship Id="rId308" Type="http://schemas.openxmlformats.org/officeDocument/2006/relationships/tags" Target="../tags/tag474.xml"/><Relationship Id="rId47" Type="http://schemas.openxmlformats.org/officeDocument/2006/relationships/tags" Target="../tags/tag213.xml"/><Relationship Id="rId68" Type="http://schemas.openxmlformats.org/officeDocument/2006/relationships/tags" Target="../tags/tag234.xml"/><Relationship Id="rId89" Type="http://schemas.openxmlformats.org/officeDocument/2006/relationships/tags" Target="../tags/tag255.xml"/><Relationship Id="rId112" Type="http://schemas.openxmlformats.org/officeDocument/2006/relationships/tags" Target="../tags/tag278.xml"/><Relationship Id="rId133" Type="http://schemas.openxmlformats.org/officeDocument/2006/relationships/tags" Target="../tags/tag299.xml"/><Relationship Id="rId154" Type="http://schemas.openxmlformats.org/officeDocument/2006/relationships/tags" Target="../tags/tag320.xml"/><Relationship Id="rId175" Type="http://schemas.openxmlformats.org/officeDocument/2006/relationships/tags" Target="../tags/tag341.xml"/><Relationship Id="rId196" Type="http://schemas.openxmlformats.org/officeDocument/2006/relationships/tags" Target="../tags/tag362.xml"/><Relationship Id="rId200" Type="http://schemas.openxmlformats.org/officeDocument/2006/relationships/tags" Target="../tags/tag366.xml"/><Relationship Id="rId16" Type="http://schemas.openxmlformats.org/officeDocument/2006/relationships/tags" Target="../tags/tag182.xml"/><Relationship Id="rId221" Type="http://schemas.openxmlformats.org/officeDocument/2006/relationships/tags" Target="../tags/tag387.xml"/><Relationship Id="rId242" Type="http://schemas.openxmlformats.org/officeDocument/2006/relationships/tags" Target="../tags/tag408.xml"/><Relationship Id="rId263" Type="http://schemas.openxmlformats.org/officeDocument/2006/relationships/tags" Target="../tags/tag429.xml"/><Relationship Id="rId284" Type="http://schemas.openxmlformats.org/officeDocument/2006/relationships/tags" Target="../tags/tag450.xml"/><Relationship Id="rId319" Type="http://schemas.openxmlformats.org/officeDocument/2006/relationships/notesSlide" Target="../notesSlides/notesSlide6.xml"/><Relationship Id="rId37" Type="http://schemas.openxmlformats.org/officeDocument/2006/relationships/tags" Target="../tags/tag203.xml"/><Relationship Id="rId58" Type="http://schemas.openxmlformats.org/officeDocument/2006/relationships/tags" Target="../tags/tag224.xml"/><Relationship Id="rId79" Type="http://schemas.openxmlformats.org/officeDocument/2006/relationships/tags" Target="../tags/tag245.xml"/><Relationship Id="rId102" Type="http://schemas.openxmlformats.org/officeDocument/2006/relationships/tags" Target="../tags/tag268.xml"/><Relationship Id="rId123" Type="http://schemas.openxmlformats.org/officeDocument/2006/relationships/tags" Target="../tags/tag289.xml"/><Relationship Id="rId144" Type="http://schemas.openxmlformats.org/officeDocument/2006/relationships/tags" Target="../tags/tag310.xml"/><Relationship Id="rId90" Type="http://schemas.openxmlformats.org/officeDocument/2006/relationships/tags" Target="../tags/tag256.xml"/><Relationship Id="rId165" Type="http://schemas.openxmlformats.org/officeDocument/2006/relationships/tags" Target="../tags/tag331.xml"/><Relationship Id="rId186" Type="http://schemas.openxmlformats.org/officeDocument/2006/relationships/tags" Target="../tags/tag352.xml"/><Relationship Id="rId211" Type="http://schemas.openxmlformats.org/officeDocument/2006/relationships/tags" Target="../tags/tag377.xml"/><Relationship Id="rId232" Type="http://schemas.openxmlformats.org/officeDocument/2006/relationships/tags" Target="../tags/tag398.xml"/><Relationship Id="rId253" Type="http://schemas.openxmlformats.org/officeDocument/2006/relationships/tags" Target="../tags/tag419.xml"/><Relationship Id="rId274" Type="http://schemas.openxmlformats.org/officeDocument/2006/relationships/tags" Target="../tags/tag440.xml"/><Relationship Id="rId295" Type="http://schemas.openxmlformats.org/officeDocument/2006/relationships/tags" Target="../tags/tag461.xml"/><Relationship Id="rId309" Type="http://schemas.openxmlformats.org/officeDocument/2006/relationships/tags" Target="../tags/tag475.xml"/><Relationship Id="rId27" Type="http://schemas.openxmlformats.org/officeDocument/2006/relationships/tags" Target="../tags/tag193.xml"/><Relationship Id="rId48" Type="http://schemas.openxmlformats.org/officeDocument/2006/relationships/tags" Target="../tags/tag214.xml"/><Relationship Id="rId69" Type="http://schemas.openxmlformats.org/officeDocument/2006/relationships/tags" Target="../tags/tag235.xml"/><Relationship Id="rId113" Type="http://schemas.openxmlformats.org/officeDocument/2006/relationships/tags" Target="../tags/tag279.xml"/><Relationship Id="rId134" Type="http://schemas.openxmlformats.org/officeDocument/2006/relationships/tags" Target="../tags/tag300.xml"/><Relationship Id="rId80" Type="http://schemas.openxmlformats.org/officeDocument/2006/relationships/tags" Target="../tags/tag246.xml"/><Relationship Id="rId155" Type="http://schemas.openxmlformats.org/officeDocument/2006/relationships/tags" Target="../tags/tag321.xml"/><Relationship Id="rId176" Type="http://schemas.openxmlformats.org/officeDocument/2006/relationships/tags" Target="../tags/tag342.xml"/><Relationship Id="rId197" Type="http://schemas.openxmlformats.org/officeDocument/2006/relationships/tags" Target="../tags/tag363.xml"/><Relationship Id="rId201" Type="http://schemas.openxmlformats.org/officeDocument/2006/relationships/tags" Target="../tags/tag367.xml"/><Relationship Id="rId222" Type="http://schemas.openxmlformats.org/officeDocument/2006/relationships/tags" Target="../tags/tag388.xml"/><Relationship Id="rId243" Type="http://schemas.openxmlformats.org/officeDocument/2006/relationships/tags" Target="../tags/tag409.xml"/><Relationship Id="rId264" Type="http://schemas.openxmlformats.org/officeDocument/2006/relationships/tags" Target="../tags/tag430.xml"/><Relationship Id="rId285" Type="http://schemas.openxmlformats.org/officeDocument/2006/relationships/tags" Target="../tags/tag451.xml"/><Relationship Id="rId17" Type="http://schemas.openxmlformats.org/officeDocument/2006/relationships/tags" Target="../tags/tag183.xml"/><Relationship Id="rId38" Type="http://schemas.openxmlformats.org/officeDocument/2006/relationships/tags" Target="../tags/tag204.xml"/><Relationship Id="rId59" Type="http://schemas.openxmlformats.org/officeDocument/2006/relationships/tags" Target="../tags/tag225.xml"/><Relationship Id="rId103" Type="http://schemas.openxmlformats.org/officeDocument/2006/relationships/tags" Target="../tags/tag269.xml"/><Relationship Id="rId124" Type="http://schemas.openxmlformats.org/officeDocument/2006/relationships/tags" Target="../tags/tag290.xml"/><Relationship Id="rId310" Type="http://schemas.openxmlformats.org/officeDocument/2006/relationships/tags" Target="../tags/tag476.xml"/><Relationship Id="rId70" Type="http://schemas.openxmlformats.org/officeDocument/2006/relationships/tags" Target="../tags/tag236.xml"/><Relationship Id="rId91" Type="http://schemas.openxmlformats.org/officeDocument/2006/relationships/tags" Target="../tags/tag257.xml"/><Relationship Id="rId145" Type="http://schemas.openxmlformats.org/officeDocument/2006/relationships/tags" Target="../tags/tag311.xml"/><Relationship Id="rId166" Type="http://schemas.openxmlformats.org/officeDocument/2006/relationships/tags" Target="../tags/tag332.xml"/><Relationship Id="rId187" Type="http://schemas.openxmlformats.org/officeDocument/2006/relationships/tags" Target="../tags/tag353.xml"/><Relationship Id="rId1" Type="http://schemas.openxmlformats.org/officeDocument/2006/relationships/tags" Target="../tags/tag167.xml"/><Relationship Id="rId212" Type="http://schemas.openxmlformats.org/officeDocument/2006/relationships/tags" Target="../tags/tag378.xml"/><Relationship Id="rId233" Type="http://schemas.openxmlformats.org/officeDocument/2006/relationships/tags" Target="../tags/tag399.xml"/><Relationship Id="rId254" Type="http://schemas.openxmlformats.org/officeDocument/2006/relationships/tags" Target="../tags/tag420.xml"/><Relationship Id="rId28" Type="http://schemas.openxmlformats.org/officeDocument/2006/relationships/tags" Target="../tags/tag194.xml"/><Relationship Id="rId49" Type="http://schemas.openxmlformats.org/officeDocument/2006/relationships/tags" Target="../tags/tag215.xml"/><Relationship Id="rId114" Type="http://schemas.openxmlformats.org/officeDocument/2006/relationships/tags" Target="../tags/tag280.xml"/><Relationship Id="rId275" Type="http://schemas.openxmlformats.org/officeDocument/2006/relationships/tags" Target="../tags/tag441.xml"/><Relationship Id="rId296" Type="http://schemas.openxmlformats.org/officeDocument/2006/relationships/tags" Target="../tags/tag462.xml"/><Relationship Id="rId300" Type="http://schemas.openxmlformats.org/officeDocument/2006/relationships/tags" Target="../tags/tag466.xml"/><Relationship Id="rId60" Type="http://schemas.openxmlformats.org/officeDocument/2006/relationships/tags" Target="../tags/tag226.xml"/><Relationship Id="rId81" Type="http://schemas.openxmlformats.org/officeDocument/2006/relationships/tags" Target="../tags/tag247.xml"/><Relationship Id="rId135" Type="http://schemas.openxmlformats.org/officeDocument/2006/relationships/tags" Target="../tags/tag301.xml"/><Relationship Id="rId156" Type="http://schemas.openxmlformats.org/officeDocument/2006/relationships/tags" Target="../tags/tag322.xml"/><Relationship Id="rId177" Type="http://schemas.openxmlformats.org/officeDocument/2006/relationships/tags" Target="../tags/tag343.xml"/><Relationship Id="rId198" Type="http://schemas.openxmlformats.org/officeDocument/2006/relationships/tags" Target="../tags/tag364.xml"/><Relationship Id="rId202" Type="http://schemas.openxmlformats.org/officeDocument/2006/relationships/tags" Target="../tags/tag368.xml"/><Relationship Id="rId223" Type="http://schemas.openxmlformats.org/officeDocument/2006/relationships/tags" Target="../tags/tag389.xml"/><Relationship Id="rId244" Type="http://schemas.openxmlformats.org/officeDocument/2006/relationships/tags" Target="../tags/tag410.xml"/><Relationship Id="rId18" Type="http://schemas.openxmlformats.org/officeDocument/2006/relationships/tags" Target="../tags/tag184.xml"/><Relationship Id="rId39" Type="http://schemas.openxmlformats.org/officeDocument/2006/relationships/tags" Target="../tags/tag205.xml"/><Relationship Id="rId265" Type="http://schemas.openxmlformats.org/officeDocument/2006/relationships/tags" Target="../tags/tag431.xml"/><Relationship Id="rId286" Type="http://schemas.openxmlformats.org/officeDocument/2006/relationships/tags" Target="../tags/tag452.xml"/><Relationship Id="rId50" Type="http://schemas.openxmlformats.org/officeDocument/2006/relationships/tags" Target="../tags/tag216.xml"/><Relationship Id="rId104" Type="http://schemas.openxmlformats.org/officeDocument/2006/relationships/tags" Target="../tags/tag270.xml"/><Relationship Id="rId125" Type="http://schemas.openxmlformats.org/officeDocument/2006/relationships/tags" Target="../tags/tag291.xml"/><Relationship Id="rId146" Type="http://schemas.openxmlformats.org/officeDocument/2006/relationships/tags" Target="../tags/tag312.xml"/><Relationship Id="rId167" Type="http://schemas.openxmlformats.org/officeDocument/2006/relationships/tags" Target="../tags/tag333.xml"/><Relationship Id="rId188" Type="http://schemas.openxmlformats.org/officeDocument/2006/relationships/tags" Target="../tags/tag354.xml"/><Relationship Id="rId311" Type="http://schemas.openxmlformats.org/officeDocument/2006/relationships/tags" Target="../tags/tag477.xml"/><Relationship Id="rId71" Type="http://schemas.openxmlformats.org/officeDocument/2006/relationships/tags" Target="../tags/tag237.xml"/><Relationship Id="rId92" Type="http://schemas.openxmlformats.org/officeDocument/2006/relationships/tags" Target="../tags/tag258.xml"/><Relationship Id="rId213" Type="http://schemas.openxmlformats.org/officeDocument/2006/relationships/tags" Target="../tags/tag379.xml"/><Relationship Id="rId234" Type="http://schemas.openxmlformats.org/officeDocument/2006/relationships/tags" Target="../tags/tag400.xml"/><Relationship Id="rId2" Type="http://schemas.openxmlformats.org/officeDocument/2006/relationships/tags" Target="../tags/tag168.xml"/><Relationship Id="rId29" Type="http://schemas.openxmlformats.org/officeDocument/2006/relationships/tags" Target="../tags/tag195.xml"/><Relationship Id="rId255" Type="http://schemas.openxmlformats.org/officeDocument/2006/relationships/tags" Target="../tags/tag421.xml"/><Relationship Id="rId276" Type="http://schemas.openxmlformats.org/officeDocument/2006/relationships/tags" Target="../tags/tag442.xml"/><Relationship Id="rId297" Type="http://schemas.openxmlformats.org/officeDocument/2006/relationships/tags" Target="../tags/tag463.xml"/><Relationship Id="rId40" Type="http://schemas.openxmlformats.org/officeDocument/2006/relationships/tags" Target="../tags/tag206.xml"/><Relationship Id="rId115" Type="http://schemas.openxmlformats.org/officeDocument/2006/relationships/tags" Target="../tags/tag281.xml"/><Relationship Id="rId136" Type="http://schemas.openxmlformats.org/officeDocument/2006/relationships/tags" Target="../tags/tag302.xml"/><Relationship Id="rId157" Type="http://schemas.openxmlformats.org/officeDocument/2006/relationships/tags" Target="../tags/tag323.xml"/><Relationship Id="rId178" Type="http://schemas.openxmlformats.org/officeDocument/2006/relationships/tags" Target="../tags/tag344.xml"/><Relationship Id="rId301" Type="http://schemas.openxmlformats.org/officeDocument/2006/relationships/tags" Target="../tags/tag467.xml"/><Relationship Id="rId61" Type="http://schemas.openxmlformats.org/officeDocument/2006/relationships/tags" Target="../tags/tag227.xml"/><Relationship Id="rId82" Type="http://schemas.openxmlformats.org/officeDocument/2006/relationships/tags" Target="../tags/tag248.xml"/><Relationship Id="rId199" Type="http://schemas.openxmlformats.org/officeDocument/2006/relationships/tags" Target="../tags/tag365.xml"/><Relationship Id="rId203" Type="http://schemas.openxmlformats.org/officeDocument/2006/relationships/tags" Target="../tags/tag3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 to GPU’s for Parallel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0"/>
            <a:ext cx="7924800" cy="1143000"/>
          </a:xfrm>
        </p:spPr>
        <p:txBody>
          <a:bodyPr/>
          <a:lstStyle/>
          <a:p>
            <a:r>
              <a:rPr lang="en-US"/>
              <a:t>Speedup of Applications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85800" y="4038600"/>
            <a:ext cx="7924800" cy="1639888"/>
          </a:xfrm>
        </p:spPr>
        <p:txBody>
          <a:bodyPr>
            <a:normAutofit/>
          </a:bodyPr>
          <a:lstStyle/>
          <a:p>
            <a:pPr marL="234950" indent="-179388">
              <a:lnSpc>
                <a:spcPct val="90000"/>
              </a:lnSpc>
            </a:pPr>
            <a:r>
              <a:rPr lang="en-US" sz="2000" dirty="0"/>
              <a:t>GeForce 8800 GTX vs. 2.2GHz Opteron 248 </a:t>
            </a:r>
          </a:p>
          <a:p>
            <a:pPr marL="234950" indent="-179388">
              <a:lnSpc>
                <a:spcPct val="90000"/>
              </a:lnSpc>
            </a:pPr>
            <a:r>
              <a:rPr lang="en-US" sz="2000" dirty="0"/>
              <a:t>10</a:t>
            </a:r>
            <a:r>
              <a:rPr lang="en-US" sz="2000" dirty="0">
                <a:sym typeface="Symbol" pitchFamily="18" charset="2"/>
              </a:rPr>
              <a:t> speedup in a kernel is typical, as long as the kernel can occupy enough parallel threads</a:t>
            </a:r>
          </a:p>
          <a:p>
            <a:pPr marL="234950" indent="-179388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25 to 400 speedup if the function’s data requirements and control flow suit the GPU and the application is optimized</a:t>
            </a: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sz="half" idx="1"/>
            <p:custDataLst>
              <p:tags r:id="rId4"/>
            </p:custDataLst>
          </p:nvPr>
        </p:nvGraphicFramePr>
        <p:xfrm>
          <a:off x="0" y="838200"/>
          <a:ext cx="9144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Visio" r:id="rId7" imgW="6849656" imgH="2739676" progId="Visio.Drawing.11">
                  <p:embed/>
                </p:oleObj>
              </mc:Choice>
              <mc:Fallback>
                <p:oleObj name="Visio" r:id="rId7" imgW="6849656" imgH="2739676" progId="Visio.Drawing.11">
                  <p:embed/>
                  <p:pic>
                    <p:nvPicPr>
                      <p:cNvPr id="809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91440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6756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GPU History</a:t>
            </a:r>
            <a:br>
              <a:rPr lang="en-US" dirty="0"/>
            </a:br>
            <a:r>
              <a:rPr lang="en-US" dirty="0"/>
              <a:t>CUDA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Pipeline Elements</a:t>
            </a: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latin typeface="Trebuchet MS" pitchFamily="34" charset="0"/>
              </a:rPr>
              <a:t> A scene description: vertices, triangles, colors, lighting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latin typeface="Trebuchet MS" pitchFamily="34" charset="0"/>
              </a:rPr>
              <a:t>Transformations that map the scene to a camera viewpoint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latin typeface="Trebuchet MS" pitchFamily="34" charset="0"/>
              </a:rPr>
              <a:t>“Effects”: texturing, shadow mapping, lighting calculations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latin typeface="Trebuchet MS" pitchFamily="34" charset="0"/>
              </a:rPr>
              <a:t>Rasterizing: converting geometry into pixels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latin typeface="Trebuchet MS" pitchFamily="34" charset="0"/>
              </a:rPr>
              <a:t>Pixel processing: depth tests, stencil tests, and other per-pixel operations.</a:t>
            </a:r>
          </a:p>
        </p:txBody>
      </p:sp>
    </p:spTree>
    <p:extLst>
      <p:ext uri="{BB962C8B-B14F-4D97-AF65-F5344CB8AC3E}">
        <p14:creationId xmlns:p14="http://schemas.microsoft.com/office/powerpoint/2010/main" val="120655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2057400" y="609600"/>
            <a:ext cx="1662113" cy="403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2057400" y="2209800"/>
            <a:ext cx="1662113" cy="403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Vertex Control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4191000" y="2286000"/>
            <a:ext cx="852488" cy="8413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Vertex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Cache</a:t>
            </a:r>
          </a:p>
        </p:txBody>
      </p:sp>
      <p:cxnSp>
        <p:nvCxnSpPr>
          <p:cNvPr id="14343" name="AutoShape 5"/>
          <p:cNvCxnSpPr>
            <a:cxnSpLocks noChangeShapeType="1"/>
            <a:stCxn id="14341" idx="3"/>
            <a:endCxn id="14342" idx="1"/>
          </p:cNvCxnSpPr>
          <p:nvPr/>
        </p:nvCxnSpPr>
        <p:spPr bwMode="auto">
          <a:xfrm>
            <a:off x="3719513" y="2411413"/>
            <a:ext cx="471487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2057400" y="2895600"/>
            <a:ext cx="1662113" cy="403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VS/T&amp;L</a:t>
            </a:r>
          </a:p>
        </p:txBody>
      </p:sp>
      <p:cxnSp>
        <p:nvCxnSpPr>
          <p:cNvPr id="14345" name="AutoShape 7"/>
          <p:cNvCxnSpPr>
            <a:cxnSpLocks noChangeShapeType="1"/>
            <a:stCxn id="14344" idx="3"/>
            <a:endCxn id="14342" idx="1"/>
          </p:cNvCxnSpPr>
          <p:nvPr/>
        </p:nvCxnSpPr>
        <p:spPr bwMode="auto">
          <a:xfrm flipV="1">
            <a:off x="3719513" y="2706688"/>
            <a:ext cx="471487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2057400" y="3581400"/>
            <a:ext cx="1662113" cy="403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Triangle Setup</a:t>
            </a: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2057400" y="4267200"/>
            <a:ext cx="1662113" cy="403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Raster</a:t>
            </a: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2057400" y="4953000"/>
            <a:ext cx="1662113" cy="403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Shader</a:t>
            </a: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2057400" y="5638800"/>
            <a:ext cx="1662113" cy="403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ROP</a:t>
            </a: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2057400" y="6324600"/>
            <a:ext cx="1662113" cy="403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FBI</a:t>
            </a: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2884488" y="414338"/>
            <a:ext cx="0" cy="1952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cxnSp>
        <p:nvCxnSpPr>
          <p:cNvPr id="14352" name="AutoShape 14"/>
          <p:cNvCxnSpPr>
            <a:cxnSpLocks noChangeShapeType="1"/>
            <a:stCxn id="14347" idx="2"/>
            <a:endCxn id="14348" idx="0"/>
          </p:cNvCxnSpPr>
          <p:nvPr/>
        </p:nvCxnSpPr>
        <p:spPr bwMode="auto">
          <a:xfrm>
            <a:off x="2889250" y="4670425"/>
            <a:ext cx="0" cy="2825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4191000" y="4724400"/>
            <a:ext cx="852488" cy="8413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Texture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Cache</a:t>
            </a:r>
          </a:p>
        </p:txBody>
      </p:sp>
      <p:cxnSp>
        <p:nvCxnSpPr>
          <p:cNvPr id="14354" name="AutoShape 16"/>
          <p:cNvCxnSpPr>
            <a:cxnSpLocks noChangeShapeType="1"/>
            <a:stCxn id="14348" idx="3"/>
            <a:endCxn id="14353" idx="1"/>
          </p:cNvCxnSpPr>
          <p:nvPr/>
        </p:nvCxnSpPr>
        <p:spPr bwMode="auto">
          <a:xfrm flipV="1">
            <a:off x="3719513" y="5145088"/>
            <a:ext cx="4714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5" name="AutoShape 17"/>
          <p:cNvCxnSpPr>
            <a:cxnSpLocks noChangeShapeType="1"/>
            <a:stCxn id="14349" idx="2"/>
            <a:endCxn id="14350" idx="0"/>
          </p:cNvCxnSpPr>
          <p:nvPr/>
        </p:nvCxnSpPr>
        <p:spPr bwMode="auto">
          <a:xfrm>
            <a:off x="2889250" y="6042025"/>
            <a:ext cx="0" cy="2825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5867400" y="4495800"/>
            <a:ext cx="1198563" cy="2209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Frame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Buffer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Memory</a:t>
            </a:r>
          </a:p>
        </p:txBody>
      </p:sp>
      <p:cxnSp>
        <p:nvCxnSpPr>
          <p:cNvPr id="14357" name="AutoShape 19"/>
          <p:cNvCxnSpPr>
            <a:cxnSpLocks noChangeShapeType="1"/>
            <a:endCxn id="14344" idx="0"/>
          </p:cNvCxnSpPr>
          <p:nvPr/>
        </p:nvCxnSpPr>
        <p:spPr bwMode="auto">
          <a:xfrm flipH="1">
            <a:off x="2889250" y="2597150"/>
            <a:ext cx="3175" cy="2984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914400" y="1295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59" name="AutoShape 21"/>
          <p:cNvSpPr>
            <a:spLocks noChangeArrowheads="1"/>
          </p:cNvSpPr>
          <p:nvPr/>
        </p:nvSpPr>
        <p:spPr bwMode="auto">
          <a:xfrm>
            <a:off x="2743200" y="26670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60" name="Text Box 23"/>
          <p:cNvSpPr txBox="1">
            <a:spLocks noChangeArrowheads="1"/>
          </p:cNvSpPr>
          <p:nvPr/>
        </p:nvSpPr>
        <p:spPr bwMode="auto">
          <a:xfrm>
            <a:off x="5241925" y="6096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CPU</a:t>
            </a:r>
          </a:p>
        </p:txBody>
      </p:sp>
      <p:sp>
        <p:nvSpPr>
          <p:cNvPr id="14361" name="Text Box 24"/>
          <p:cNvSpPr txBox="1">
            <a:spLocks noChangeArrowheads="1"/>
          </p:cNvSpPr>
          <p:nvPr/>
        </p:nvSpPr>
        <p:spPr bwMode="auto">
          <a:xfrm>
            <a:off x="5257800" y="1676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GPU</a:t>
            </a:r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>
            <a:off x="3733800" y="6477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 flipH="1">
            <a:off x="5029200" y="4800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64" name="AutoShape 27"/>
          <p:cNvSpPr>
            <a:spLocks noChangeArrowheads="1"/>
          </p:cNvSpPr>
          <p:nvPr/>
        </p:nvSpPr>
        <p:spPr bwMode="auto">
          <a:xfrm>
            <a:off x="2743200" y="33528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65" name="AutoShape 28"/>
          <p:cNvSpPr>
            <a:spLocks noChangeArrowheads="1"/>
          </p:cNvSpPr>
          <p:nvPr/>
        </p:nvSpPr>
        <p:spPr bwMode="auto">
          <a:xfrm>
            <a:off x="2743200" y="40386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66" name="AutoShape 29"/>
          <p:cNvSpPr>
            <a:spLocks noChangeArrowheads="1"/>
          </p:cNvSpPr>
          <p:nvPr/>
        </p:nvSpPr>
        <p:spPr bwMode="auto">
          <a:xfrm>
            <a:off x="2743200" y="47244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67" name="AutoShape 30"/>
          <p:cNvSpPr>
            <a:spLocks noChangeArrowheads="1"/>
          </p:cNvSpPr>
          <p:nvPr/>
        </p:nvSpPr>
        <p:spPr bwMode="auto">
          <a:xfrm>
            <a:off x="2743200" y="5410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68" name="AutoShape 31"/>
          <p:cNvSpPr>
            <a:spLocks noChangeArrowheads="1"/>
          </p:cNvSpPr>
          <p:nvPr/>
        </p:nvSpPr>
        <p:spPr bwMode="auto">
          <a:xfrm>
            <a:off x="2743200" y="6019800"/>
            <a:ext cx="381000" cy="3048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69" name="Rectangle 32"/>
          <p:cNvSpPr>
            <a:spLocks noChangeArrowheads="1"/>
          </p:cNvSpPr>
          <p:nvPr/>
        </p:nvSpPr>
        <p:spPr bwMode="auto">
          <a:xfrm>
            <a:off x="2057400" y="1524000"/>
            <a:ext cx="1662113" cy="403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Host Interface</a:t>
            </a:r>
          </a:p>
        </p:txBody>
      </p:sp>
      <p:sp>
        <p:nvSpPr>
          <p:cNvPr id="14370" name="AutoShape 33"/>
          <p:cNvSpPr>
            <a:spLocks noChangeArrowheads="1"/>
          </p:cNvSpPr>
          <p:nvPr/>
        </p:nvSpPr>
        <p:spPr bwMode="auto">
          <a:xfrm>
            <a:off x="2743200" y="19812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71" name="AutoShape 34"/>
          <p:cNvSpPr>
            <a:spLocks noChangeArrowheads="1"/>
          </p:cNvSpPr>
          <p:nvPr/>
        </p:nvSpPr>
        <p:spPr bwMode="auto">
          <a:xfrm>
            <a:off x="2743200" y="1143000"/>
            <a:ext cx="381000" cy="3048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4372" name="Rectangle 35"/>
          <p:cNvSpPr>
            <a:spLocks noGrp="1" noChangeArrowheads="1"/>
          </p:cNvSpPr>
          <p:nvPr>
            <p:ph type="title"/>
          </p:nvPr>
        </p:nvSpPr>
        <p:spPr>
          <a:xfrm>
            <a:off x="5410200" y="2209800"/>
            <a:ext cx="3733800" cy="1143000"/>
          </a:xfrm>
        </p:spPr>
        <p:txBody>
          <a:bodyPr/>
          <a:lstStyle/>
          <a:p>
            <a:pPr eaLnBrk="1" hangingPunct="1"/>
            <a:r>
              <a:rPr lang="en-US" sz="3600"/>
              <a:t>A Fixed Function GPU Pipeline</a:t>
            </a:r>
          </a:p>
        </p:txBody>
      </p:sp>
    </p:spTree>
    <p:extLst>
      <p:ext uri="{BB962C8B-B14F-4D97-AF65-F5344CB8AC3E}">
        <p14:creationId xmlns:p14="http://schemas.microsoft.com/office/powerpoint/2010/main" val="181983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TextureMa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27924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RTfig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54102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3048000" y="4887913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Texture mapping example: painting a world map texture image onto a globe object.</a:t>
            </a:r>
          </a:p>
        </p:txBody>
      </p:sp>
      <p:sp>
        <p:nvSpPr>
          <p:cNvPr id="15367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6858000" cy="1143000"/>
          </a:xfrm>
        </p:spPr>
        <p:txBody>
          <a:bodyPr/>
          <a:lstStyle/>
          <a:p>
            <a:pPr eaLnBrk="1" hangingPunct="1"/>
            <a:r>
              <a:rPr lang="en-US"/>
              <a:t>Texture Mapping Example</a:t>
            </a:r>
          </a:p>
        </p:txBody>
      </p:sp>
    </p:spTree>
    <p:extLst>
      <p:ext uri="{BB962C8B-B14F-4D97-AF65-F5344CB8AC3E}">
        <p14:creationId xmlns:p14="http://schemas.microsoft.com/office/powerpoint/2010/main" val="42439840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304800" y="1600200"/>
          <a:ext cx="84582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4" imgW="7581408" imgH="3084969" progId="Visio.Drawing.11">
                  <p:embed/>
                </p:oleObj>
              </mc:Choice>
              <mc:Fallback>
                <p:oleObj name="Visio" r:id="rId4" imgW="7581408" imgH="30849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8458200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81000" y="4648200"/>
            <a:ext cx="2362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Triangle Geometry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114800" y="4648200"/>
            <a:ext cx="933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Aliased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858000" y="4648200"/>
            <a:ext cx="1403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Anti-Aliased</a:t>
            </a:r>
          </a:p>
        </p:txBody>
      </p:sp>
      <p:sp>
        <p:nvSpPr>
          <p:cNvPr id="163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Anti-Aliasing Example</a:t>
            </a:r>
          </a:p>
        </p:txBody>
      </p:sp>
    </p:spTree>
    <p:extLst>
      <p:ext uri="{BB962C8B-B14F-4D97-AF65-F5344CB8AC3E}">
        <p14:creationId xmlns:p14="http://schemas.microsoft.com/office/powerpoint/2010/main" val="277227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62000" y="1371600"/>
            <a:ext cx="1092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3D Application</a:t>
            </a:r>
            <a:b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or Game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762000" y="2187575"/>
            <a:ext cx="10922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3D API:</a:t>
            </a:r>
            <a:b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OpenGL or Direct3D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495425" y="4953000"/>
            <a:ext cx="1371600" cy="696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Programmable</a:t>
            </a:r>
            <a:b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Vertex</a:t>
            </a:r>
            <a:b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Processor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562225" y="3787775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Primitive</a:t>
            </a:r>
            <a:b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Assembly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4391025" y="3787775"/>
            <a:ext cx="11160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Rasterization &amp; Interpolation</a:t>
            </a:r>
          </a:p>
        </p:txBody>
      </p:sp>
      <p:cxnSp>
        <p:nvCxnSpPr>
          <p:cNvPr id="17417" name="AutoShape 7"/>
          <p:cNvCxnSpPr>
            <a:cxnSpLocks noChangeShapeType="1"/>
            <a:stCxn id="17413" idx="2"/>
            <a:endCxn id="17428" idx="0"/>
          </p:cNvCxnSpPr>
          <p:nvPr/>
        </p:nvCxnSpPr>
        <p:spPr bwMode="auto">
          <a:xfrm flipH="1">
            <a:off x="1300163" y="2746375"/>
            <a:ext cx="7937" cy="965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3D API Commands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3022600" y="4572000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Transformed Vertices</a:t>
            </a: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3403600" y="3184525"/>
            <a:ext cx="911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Assembled Polygons, Lines, and Points</a:t>
            </a:r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276225" y="3124200"/>
            <a:ext cx="10620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GPU Command &amp; Data  Stream</a:t>
            </a:r>
          </a:p>
        </p:txBody>
      </p:sp>
      <p:sp>
        <p:nvSpPr>
          <p:cNvPr id="17422" name="Text Box 12"/>
          <p:cNvSpPr txBox="1">
            <a:spLocks noChangeArrowheads="1"/>
          </p:cNvSpPr>
          <p:nvPr/>
        </p:nvSpPr>
        <p:spPr bwMode="auto">
          <a:xfrm>
            <a:off x="5229225" y="5029200"/>
            <a:ext cx="1371600" cy="696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Programmable</a:t>
            </a:r>
            <a:b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Fragment</a:t>
            </a:r>
            <a:b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Processor</a:t>
            </a:r>
          </a:p>
        </p:txBody>
      </p:sp>
      <p:sp>
        <p:nvSpPr>
          <p:cNvPr id="17423" name="Text Box 13"/>
          <p:cNvSpPr txBox="1">
            <a:spLocks noChangeArrowheads="1"/>
          </p:cNvSpPr>
          <p:nvPr/>
        </p:nvSpPr>
        <p:spPr bwMode="auto">
          <a:xfrm>
            <a:off x="3776663" y="4479925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Rasterized</a:t>
            </a:r>
            <a:b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Pre-transformed</a:t>
            </a:r>
            <a:b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Fragments</a:t>
            </a:r>
          </a:p>
        </p:txBody>
      </p:sp>
      <p:sp>
        <p:nvSpPr>
          <p:cNvPr id="17424" name="Text Box 14"/>
          <p:cNvSpPr txBox="1">
            <a:spLocks noChangeArrowheads="1"/>
          </p:cNvSpPr>
          <p:nvPr/>
        </p:nvSpPr>
        <p:spPr bwMode="auto">
          <a:xfrm>
            <a:off x="6781800" y="4572000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Transformed</a:t>
            </a:r>
            <a:b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Fragments</a:t>
            </a:r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6345238" y="3784600"/>
            <a:ext cx="838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charset="0"/>
                <a:cs typeface="Arial" charset="0"/>
              </a:rPr>
              <a:t>Raster</a:t>
            </a:r>
            <a:br>
              <a:rPr lang="en-US" sz="10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00" b="1" dirty="0">
                <a:solidFill>
                  <a:srgbClr val="000000"/>
                </a:solidFill>
                <a:latin typeface="Arial" charset="0"/>
                <a:cs typeface="Arial" charset="0"/>
              </a:rPr>
              <a:t>Ops</a:t>
            </a:r>
          </a:p>
        </p:txBody>
      </p:sp>
      <p:sp>
        <p:nvSpPr>
          <p:cNvPr id="17426" name="Text Box 16"/>
          <p:cNvSpPr txBox="1">
            <a:spLocks noChangeArrowheads="1"/>
          </p:cNvSpPr>
          <p:nvPr/>
        </p:nvSpPr>
        <p:spPr bwMode="auto">
          <a:xfrm>
            <a:off x="7921625" y="3860800"/>
            <a:ext cx="10414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Framebuffer</a:t>
            </a:r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7183438" y="34893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Pixel Updates</a:t>
            </a:r>
          </a:p>
        </p:txBody>
      </p:sp>
      <p:sp>
        <p:nvSpPr>
          <p:cNvPr id="17428" name="Text Box 18"/>
          <p:cNvSpPr txBox="1">
            <a:spLocks noChangeArrowheads="1"/>
          </p:cNvSpPr>
          <p:nvPr/>
        </p:nvSpPr>
        <p:spPr bwMode="auto">
          <a:xfrm>
            <a:off x="957263" y="3711575"/>
            <a:ext cx="6858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GPU</a:t>
            </a:r>
            <a:b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Front End</a:t>
            </a:r>
          </a:p>
        </p:txBody>
      </p:sp>
      <p:cxnSp>
        <p:nvCxnSpPr>
          <p:cNvPr id="17429" name="AutoShape 19"/>
          <p:cNvCxnSpPr>
            <a:cxnSpLocks noChangeShapeType="1"/>
            <a:stCxn id="17412" idx="2"/>
            <a:endCxn id="17413" idx="0"/>
          </p:cNvCxnSpPr>
          <p:nvPr/>
        </p:nvCxnSpPr>
        <p:spPr bwMode="auto">
          <a:xfrm>
            <a:off x="1308100" y="1778000"/>
            <a:ext cx="0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0" name="AutoShape 20"/>
          <p:cNvCxnSpPr>
            <a:cxnSpLocks noChangeShapeType="1"/>
            <a:stCxn id="17428" idx="3"/>
            <a:endCxn id="17415" idx="1"/>
          </p:cNvCxnSpPr>
          <p:nvPr/>
        </p:nvCxnSpPr>
        <p:spPr bwMode="auto">
          <a:xfrm>
            <a:off x="1643063" y="3990975"/>
            <a:ext cx="919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1" name="AutoShape 21"/>
          <p:cNvCxnSpPr>
            <a:cxnSpLocks noChangeShapeType="1"/>
            <a:stCxn id="17416" idx="2"/>
            <a:endCxn id="17422" idx="1"/>
          </p:cNvCxnSpPr>
          <p:nvPr/>
        </p:nvCxnSpPr>
        <p:spPr bwMode="auto">
          <a:xfrm rot="16200000" flipH="1">
            <a:off x="4483100" y="4660900"/>
            <a:ext cx="1184275" cy="2508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2" name="Text Box 22"/>
          <p:cNvSpPr txBox="1">
            <a:spLocks noChangeArrowheads="1"/>
          </p:cNvSpPr>
          <p:nvPr/>
        </p:nvSpPr>
        <p:spPr bwMode="auto">
          <a:xfrm>
            <a:off x="200025" y="4267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Pre-transformed Vertices</a:t>
            </a:r>
          </a:p>
        </p:txBody>
      </p:sp>
      <p:sp>
        <p:nvSpPr>
          <p:cNvPr id="17433" name="Text Box 23"/>
          <p:cNvSpPr txBox="1">
            <a:spLocks noChangeArrowheads="1"/>
          </p:cNvSpPr>
          <p:nvPr/>
        </p:nvSpPr>
        <p:spPr bwMode="auto">
          <a:xfrm>
            <a:off x="1593850" y="34893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Vertex Index Stream</a:t>
            </a:r>
          </a:p>
        </p:txBody>
      </p:sp>
      <p:cxnSp>
        <p:nvCxnSpPr>
          <p:cNvPr id="17434" name="AutoShape 24"/>
          <p:cNvCxnSpPr>
            <a:cxnSpLocks noChangeShapeType="1"/>
            <a:stCxn id="17414" idx="3"/>
            <a:endCxn id="17415" idx="2"/>
          </p:cNvCxnSpPr>
          <p:nvPr/>
        </p:nvCxnSpPr>
        <p:spPr bwMode="auto">
          <a:xfrm flipV="1">
            <a:off x="2895600" y="4194175"/>
            <a:ext cx="85725" cy="11080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5"/>
          <p:cNvCxnSpPr>
            <a:cxnSpLocks noChangeShapeType="1"/>
            <a:stCxn id="17415" idx="3"/>
            <a:endCxn id="17416" idx="1"/>
          </p:cNvCxnSpPr>
          <p:nvPr/>
        </p:nvCxnSpPr>
        <p:spPr bwMode="auto">
          <a:xfrm>
            <a:off x="3400425" y="3990975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6"/>
          <p:cNvCxnSpPr>
            <a:cxnSpLocks noChangeShapeType="1"/>
            <a:stCxn id="17428" idx="2"/>
            <a:endCxn id="17414" idx="1"/>
          </p:cNvCxnSpPr>
          <p:nvPr/>
        </p:nvCxnSpPr>
        <p:spPr bwMode="auto">
          <a:xfrm rot="16200000" flipH="1">
            <a:off x="867569" y="4702969"/>
            <a:ext cx="1031875" cy="1666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7" name="AutoShape 27"/>
          <p:cNvCxnSpPr>
            <a:cxnSpLocks noChangeShapeType="1"/>
            <a:stCxn id="17422" idx="3"/>
            <a:endCxn id="17425" idx="2"/>
          </p:cNvCxnSpPr>
          <p:nvPr/>
        </p:nvCxnSpPr>
        <p:spPr bwMode="auto">
          <a:xfrm flipV="1">
            <a:off x="6600825" y="4184710"/>
            <a:ext cx="163513" cy="119294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8" name="AutoShape 28"/>
          <p:cNvCxnSpPr>
            <a:cxnSpLocks noChangeShapeType="1"/>
            <a:stCxn id="17416" idx="3"/>
            <a:endCxn id="17425" idx="1"/>
          </p:cNvCxnSpPr>
          <p:nvPr/>
        </p:nvCxnSpPr>
        <p:spPr bwMode="auto">
          <a:xfrm flipV="1">
            <a:off x="5507038" y="3984655"/>
            <a:ext cx="838200" cy="63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9" name="Text Box 29"/>
          <p:cNvSpPr txBox="1">
            <a:spLocks noChangeArrowheads="1"/>
          </p:cNvSpPr>
          <p:nvPr/>
        </p:nvSpPr>
        <p:spPr bwMode="auto">
          <a:xfrm>
            <a:off x="5510213" y="3336925"/>
            <a:ext cx="911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Pixel Location Stream</a:t>
            </a:r>
          </a:p>
        </p:txBody>
      </p:sp>
      <p:cxnSp>
        <p:nvCxnSpPr>
          <p:cNvPr id="17440" name="AutoShape 30"/>
          <p:cNvCxnSpPr>
            <a:cxnSpLocks noChangeShapeType="1"/>
            <a:stCxn id="17425" idx="3"/>
            <a:endCxn id="17426" idx="1"/>
          </p:cNvCxnSpPr>
          <p:nvPr/>
        </p:nvCxnSpPr>
        <p:spPr bwMode="auto">
          <a:xfrm>
            <a:off x="7183438" y="3984655"/>
            <a:ext cx="738187" cy="3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41" name="Line 31"/>
          <p:cNvSpPr>
            <a:spLocks noChangeShapeType="1"/>
          </p:cNvSpPr>
          <p:nvPr/>
        </p:nvSpPr>
        <p:spPr bwMode="auto">
          <a:xfrm>
            <a:off x="428625" y="29718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Palatino" pitchFamily="18" charset="0"/>
            </a:endParaRPr>
          </a:p>
        </p:txBody>
      </p:sp>
      <p:sp>
        <p:nvSpPr>
          <p:cNvPr id="17442" name="Text Box 32"/>
          <p:cNvSpPr txBox="1">
            <a:spLocks noChangeArrowheads="1"/>
          </p:cNvSpPr>
          <p:nvPr/>
        </p:nvSpPr>
        <p:spPr bwMode="auto">
          <a:xfrm>
            <a:off x="3552825" y="2727325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i="1">
                <a:solidFill>
                  <a:srgbClr val="000000"/>
                </a:solidFill>
                <a:latin typeface="Arial" charset="0"/>
                <a:cs typeface="Arial" charset="0"/>
              </a:rPr>
              <a:t>CPU – GPU Boundary</a:t>
            </a:r>
          </a:p>
        </p:txBody>
      </p:sp>
      <p:sp>
        <p:nvSpPr>
          <p:cNvPr id="17443" name="Text Box 33"/>
          <p:cNvSpPr txBox="1">
            <a:spLocks noChangeArrowheads="1"/>
          </p:cNvSpPr>
          <p:nvPr/>
        </p:nvSpPr>
        <p:spPr bwMode="auto">
          <a:xfrm>
            <a:off x="6232525" y="201771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CPU</a:t>
            </a:r>
          </a:p>
        </p:txBody>
      </p:sp>
      <p:sp>
        <p:nvSpPr>
          <p:cNvPr id="17444" name="Text Box 34"/>
          <p:cNvSpPr txBox="1">
            <a:spLocks noChangeArrowheads="1"/>
          </p:cNvSpPr>
          <p:nvPr/>
        </p:nvSpPr>
        <p:spPr bwMode="auto">
          <a:xfrm>
            <a:off x="6232525" y="3084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GPU</a:t>
            </a:r>
          </a:p>
        </p:txBody>
      </p:sp>
      <p:sp>
        <p:nvSpPr>
          <p:cNvPr id="17445" name="Text Box 35"/>
          <p:cNvSpPr txBox="1">
            <a:spLocks noChangeArrowheads="1"/>
          </p:cNvSpPr>
          <p:nvPr/>
        </p:nvSpPr>
        <p:spPr bwMode="auto">
          <a:xfrm>
            <a:off x="609600" y="5715000"/>
            <a:ext cx="7864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An example of separate vertex processor and fragment processor in a programmable graphics pipeline</a:t>
            </a:r>
          </a:p>
        </p:txBody>
      </p:sp>
      <p:sp>
        <p:nvSpPr>
          <p:cNvPr id="1744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Programmable Vertex and Pixel Processors</a:t>
            </a:r>
          </a:p>
        </p:txBody>
      </p:sp>
    </p:spTree>
    <p:extLst>
      <p:ext uri="{BB962C8B-B14F-4D97-AF65-F5344CB8AC3E}">
        <p14:creationId xmlns:p14="http://schemas.microsoft.com/office/powerpoint/2010/main" val="27660314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GeForce 8800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Mapped the separate programmable graphics stages to an array of unified processors</a:t>
            </a:r>
          </a:p>
          <a:p>
            <a:pPr lvl="1"/>
            <a:r>
              <a:rPr lang="en-US" dirty="0"/>
              <a:t>Logical graphics pipeline visits processors three times with fixed-function graphics logic between visits</a:t>
            </a:r>
          </a:p>
          <a:p>
            <a:pPr lvl="1"/>
            <a:r>
              <a:rPr lang="en-US" dirty="0"/>
              <a:t>Load balancing possible; different rendering algorithms present different loads among the programmable stages</a:t>
            </a:r>
          </a:p>
          <a:p>
            <a:pPr lvl="2"/>
            <a:r>
              <a:rPr lang="en-US" dirty="0"/>
              <a:t>Dynamically allocated from unified processors</a:t>
            </a:r>
          </a:p>
          <a:p>
            <a:r>
              <a:rPr lang="en-US" dirty="0"/>
              <a:t>Functionality of vertex and pixel </a:t>
            </a:r>
            <a:r>
              <a:rPr lang="en-US" dirty="0" err="1"/>
              <a:t>shaders</a:t>
            </a:r>
            <a:r>
              <a:rPr lang="en-US" dirty="0"/>
              <a:t> identical to the programmer</a:t>
            </a:r>
          </a:p>
          <a:p>
            <a:pPr lvl="1"/>
            <a:r>
              <a:rPr lang="en-US" dirty="0"/>
              <a:t>geometry </a:t>
            </a:r>
            <a:r>
              <a:rPr lang="en-US" dirty="0" err="1"/>
              <a:t>shader</a:t>
            </a:r>
            <a:r>
              <a:rPr lang="en-US" dirty="0"/>
              <a:t> to process all vertices of a primitive instead of vertices in isolation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5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228600" y="1371600"/>
            <a:ext cx="8674100" cy="4433888"/>
            <a:chOff x="168" y="841"/>
            <a:chExt cx="5464" cy="2793"/>
          </a:xfrm>
        </p:grpSpPr>
        <p:grpSp>
          <p:nvGrpSpPr>
            <p:cNvPr id="18438" name="Group 3"/>
            <p:cNvGrpSpPr>
              <a:grpSpLocks/>
            </p:cNvGrpSpPr>
            <p:nvPr/>
          </p:nvGrpSpPr>
          <p:grpSpPr bwMode="auto">
            <a:xfrm>
              <a:off x="174" y="3154"/>
              <a:ext cx="837" cy="480"/>
              <a:chOff x="174" y="3154"/>
              <a:chExt cx="837" cy="480"/>
            </a:xfrm>
          </p:grpSpPr>
          <p:cxnSp>
            <p:nvCxnSpPr>
              <p:cNvPr id="18943" name="AutoShape 4"/>
              <p:cNvCxnSpPr>
                <a:cxnSpLocks noChangeShapeType="1"/>
              </p:cNvCxnSpPr>
              <p:nvPr/>
            </p:nvCxnSpPr>
            <p:spPr bwMode="auto">
              <a:xfrm>
                <a:off x="81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44" name="AutoShape 5"/>
              <p:cNvCxnSpPr>
                <a:cxnSpLocks noChangeShapeType="1"/>
              </p:cNvCxnSpPr>
              <p:nvPr/>
            </p:nvCxnSpPr>
            <p:spPr bwMode="auto">
              <a:xfrm>
                <a:off x="37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945" name="Group 6"/>
              <p:cNvGrpSpPr>
                <a:grpSpLocks/>
              </p:cNvGrpSpPr>
              <p:nvPr/>
            </p:nvGrpSpPr>
            <p:grpSpPr bwMode="auto">
              <a:xfrm>
                <a:off x="174" y="3154"/>
                <a:ext cx="397" cy="171"/>
                <a:chOff x="144" y="3552"/>
                <a:chExt cx="864" cy="288"/>
              </a:xfrm>
            </p:grpSpPr>
            <p:sp>
              <p:nvSpPr>
                <p:cNvPr id="18948" name="Rectangle 7"/>
                <p:cNvSpPr>
                  <a:spLocks noChangeArrowheads="1"/>
                </p:cNvSpPr>
                <p:nvPr/>
              </p:nvSpPr>
              <p:spPr bwMode="auto">
                <a:xfrm>
                  <a:off x="144" y="3552"/>
                  <a:ext cx="864" cy="28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949" name="Group 8"/>
                <p:cNvGrpSpPr>
                  <a:grpSpLocks/>
                </p:cNvGrpSpPr>
                <p:nvPr/>
              </p:nvGrpSpPr>
              <p:grpSpPr bwMode="auto">
                <a:xfrm>
                  <a:off x="192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96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6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6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950" name="Group 13"/>
                <p:cNvGrpSpPr>
                  <a:grpSpLocks/>
                </p:cNvGrpSpPr>
                <p:nvPr/>
              </p:nvGrpSpPr>
              <p:grpSpPr bwMode="auto">
                <a:xfrm>
                  <a:off x="384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96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6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6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6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951" name="Group 18"/>
                <p:cNvGrpSpPr>
                  <a:grpSpLocks/>
                </p:cNvGrpSpPr>
                <p:nvPr/>
              </p:nvGrpSpPr>
              <p:grpSpPr bwMode="auto">
                <a:xfrm>
                  <a:off x="576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95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5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5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6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952" name="Group 23"/>
                <p:cNvGrpSpPr>
                  <a:grpSpLocks/>
                </p:cNvGrpSpPr>
                <p:nvPr/>
              </p:nvGrpSpPr>
              <p:grpSpPr bwMode="auto">
                <a:xfrm>
                  <a:off x="768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95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54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5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95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  <p:sp>
            <p:nvSpPr>
              <p:cNvPr id="18946" name="Rectangle 28"/>
              <p:cNvSpPr>
                <a:spLocks noChangeArrowheads="1"/>
              </p:cNvSpPr>
              <p:nvPr/>
            </p:nvSpPr>
            <p:spPr bwMode="auto">
              <a:xfrm>
                <a:off x="614" y="3154"/>
                <a:ext cx="397" cy="1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L2</a:t>
                </a:r>
              </a:p>
            </p:txBody>
          </p:sp>
          <p:sp>
            <p:nvSpPr>
              <p:cNvPr id="18947" name="Rectangle 29"/>
              <p:cNvSpPr>
                <a:spLocks noChangeArrowheads="1"/>
              </p:cNvSpPr>
              <p:nvPr/>
            </p:nvSpPr>
            <p:spPr bwMode="auto">
              <a:xfrm>
                <a:off x="174" y="3463"/>
                <a:ext cx="837" cy="17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FB</a:t>
                </a:r>
              </a:p>
            </p:txBody>
          </p:sp>
        </p:grpSp>
        <p:cxnSp>
          <p:nvCxnSpPr>
            <p:cNvPr id="18439" name="AutoShape 30"/>
            <p:cNvCxnSpPr>
              <a:cxnSpLocks noChangeShapeType="1"/>
            </p:cNvCxnSpPr>
            <p:nvPr/>
          </p:nvCxnSpPr>
          <p:spPr bwMode="auto">
            <a:xfrm>
              <a:off x="815" y="2928"/>
              <a:ext cx="0" cy="226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40" name="AutoShape 31"/>
            <p:cNvCxnSpPr>
              <a:cxnSpLocks noChangeShapeType="1"/>
            </p:cNvCxnSpPr>
            <p:nvPr/>
          </p:nvCxnSpPr>
          <p:spPr bwMode="auto">
            <a:xfrm>
              <a:off x="1742" y="2928"/>
              <a:ext cx="0" cy="226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41" name="AutoShape 32"/>
            <p:cNvCxnSpPr>
              <a:cxnSpLocks noChangeShapeType="1"/>
            </p:cNvCxnSpPr>
            <p:nvPr/>
          </p:nvCxnSpPr>
          <p:spPr bwMode="auto">
            <a:xfrm>
              <a:off x="2669" y="2928"/>
              <a:ext cx="0" cy="226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42" name="AutoShape 33"/>
            <p:cNvCxnSpPr>
              <a:cxnSpLocks noChangeShapeType="1"/>
            </p:cNvCxnSpPr>
            <p:nvPr/>
          </p:nvCxnSpPr>
          <p:spPr bwMode="auto">
            <a:xfrm>
              <a:off x="3596" y="2928"/>
              <a:ext cx="0" cy="226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43" name="AutoShape 34"/>
            <p:cNvCxnSpPr>
              <a:cxnSpLocks noChangeShapeType="1"/>
            </p:cNvCxnSpPr>
            <p:nvPr/>
          </p:nvCxnSpPr>
          <p:spPr bwMode="auto">
            <a:xfrm>
              <a:off x="4520" y="2928"/>
              <a:ext cx="0" cy="226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44" name="Rectangle 35"/>
            <p:cNvSpPr>
              <a:spLocks noChangeArrowheads="1"/>
            </p:cNvSpPr>
            <p:nvPr/>
          </p:nvSpPr>
          <p:spPr bwMode="auto">
            <a:xfrm>
              <a:off x="168" y="2684"/>
              <a:ext cx="303" cy="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sp>
          <p:nvSpPr>
            <p:cNvPr id="18445" name="Rectangle 36"/>
            <p:cNvSpPr>
              <a:spLocks noChangeArrowheads="1"/>
            </p:cNvSpPr>
            <p:nvPr/>
          </p:nvSpPr>
          <p:spPr bwMode="auto">
            <a:xfrm>
              <a:off x="470" y="2684"/>
              <a:ext cx="303" cy="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grpSp>
          <p:nvGrpSpPr>
            <p:cNvPr id="18446" name="Group 37"/>
            <p:cNvGrpSpPr>
              <a:grpSpLocks/>
            </p:cNvGrpSpPr>
            <p:nvPr/>
          </p:nvGrpSpPr>
          <p:grpSpPr bwMode="auto">
            <a:xfrm>
              <a:off x="168" y="1728"/>
              <a:ext cx="605" cy="992"/>
              <a:chOff x="509" y="370"/>
              <a:chExt cx="605" cy="992"/>
            </a:xfrm>
          </p:grpSpPr>
          <p:sp>
            <p:nvSpPr>
              <p:cNvPr id="18907" name="Rectangle 38"/>
              <p:cNvSpPr>
                <a:spLocks noChangeArrowheads="1"/>
              </p:cNvSpPr>
              <p:nvPr/>
            </p:nvSpPr>
            <p:spPr bwMode="auto">
              <a:xfrm>
                <a:off x="509" y="370"/>
                <a:ext cx="605" cy="9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Palatino" pitchFamily="18" charset="0"/>
                </a:endParaRPr>
              </a:p>
            </p:txBody>
          </p:sp>
          <p:grpSp>
            <p:nvGrpSpPr>
              <p:cNvPr id="18908" name="Group 39"/>
              <p:cNvGrpSpPr>
                <a:grpSpLocks/>
              </p:cNvGrpSpPr>
              <p:nvPr/>
            </p:nvGrpSpPr>
            <p:grpSpPr bwMode="auto">
              <a:xfrm>
                <a:off x="533" y="394"/>
                <a:ext cx="266" cy="507"/>
                <a:chOff x="533" y="394"/>
                <a:chExt cx="266" cy="507"/>
              </a:xfrm>
            </p:grpSpPr>
            <p:sp>
              <p:nvSpPr>
                <p:cNvPr id="18934" name="Rectangle 40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935" name="Rectangle 41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936" name="Rectangle 42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37" name="Rectangle 43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38" name="Rectangle 44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39" name="Rectangle 45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40" name="Rectangle 46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41" name="Rectangle 47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42" name="Rectangle 48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909" name="Group 49"/>
              <p:cNvGrpSpPr>
                <a:grpSpLocks/>
              </p:cNvGrpSpPr>
              <p:nvPr/>
            </p:nvGrpSpPr>
            <p:grpSpPr bwMode="auto">
              <a:xfrm>
                <a:off x="824" y="394"/>
                <a:ext cx="266" cy="507"/>
                <a:chOff x="533" y="394"/>
                <a:chExt cx="266" cy="507"/>
              </a:xfrm>
            </p:grpSpPr>
            <p:sp>
              <p:nvSpPr>
                <p:cNvPr id="18925" name="Rectangle 50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926" name="Rectangle 51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927" name="Rectangle 52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28" name="Rectangle 53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29" name="Rectangle 54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30" name="Rectangle 55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31" name="Rectangle 56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32" name="Rectangle 57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33" name="Rectangle 58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910" name="Rectangle 59"/>
              <p:cNvSpPr>
                <a:spLocks noChangeArrowheads="1"/>
              </p:cNvSpPr>
              <p:nvPr/>
            </p:nvSpPr>
            <p:spPr bwMode="auto">
              <a:xfrm rot="5400000">
                <a:off x="739" y="986"/>
                <a:ext cx="145" cy="55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grpSp>
            <p:nvGrpSpPr>
              <p:cNvPr id="18911" name="Group 60"/>
              <p:cNvGrpSpPr>
                <a:grpSpLocks/>
              </p:cNvGrpSpPr>
              <p:nvPr/>
            </p:nvGrpSpPr>
            <p:grpSpPr bwMode="auto">
              <a:xfrm>
                <a:off x="533" y="926"/>
                <a:ext cx="557" cy="242"/>
                <a:chOff x="533" y="926"/>
                <a:chExt cx="557" cy="242"/>
              </a:xfrm>
            </p:grpSpPr>
            <p:sp>
              <p:nvSpPr>
                <p:cNvPr id="18912" name="Rectangle 61"/>
                <p:cNvSpPr>
                  <a:spLocks noChangeArrowheads="1"/>
                </p:cNvSpPr>
                <p:nvPr/>
              </p:nvSpPr>
              <p:spPr bwMode="auto">
                <a:xfrm rot="5400000">
                  <a:off x="691" y="768"/>
                  <a:ext cx="242" cy="5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913" name="Group 62"/>
                <p:cNvGrpSpPr>
                  <a:grpSpLocks/>
                </p:cNvGrpSpPr>
                <p:nvPr/>
              </p:nvGrpSpPr>
              <p:grpSpPr bwMode="auto">
                <a:xfrm>
                  <a:off x="558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92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TF</a:t>
                    </a:r>
                  </a:p>
                </p:txBody>
              </p:sp>
              <p:sp>
                <p:nvSpPr>
                  <p:cNvPr id="1892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914" name="Group 65"/>
                <p:cNvGrpSpPr>
                  <a:grpSpLocks/>
                </p:cNvGrpSpPr>
                <p:nvPr/>
              </p:nvGrpSpPr>
              <p:grpSpPr bwMode="auto">
                <a:xfrm>
                  <a:off x="695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92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22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915" name="Group 68"/>
                <p:cNvGrpSpPr>
                  <a:grpSpLocks/>
                </p:cNvGrpSpPr>
                <p:nvPr/>
              </p:nvGrpSpPr>
              <p:grpSpPr bwMode="auto">
                <a:xfrm>
                  <a:off x="969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91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2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916" name="Group 71"/>
                <p:cNvGrpSpPr>
                  <a:grpSpLocks/>
                </p:cNvGrpSpPr>
                <p:nvPr/>
              </p:nvGrpSpPr>
              <p:grpSpPr bwMode="auto">
                <a:xfrm>
                  <a:off x="832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917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1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</p:grpSp>
        <p:cxnSp>
          <p:nvCxnSpPr>
            <p:cNvPr id="18447" name="AutoShape 74"/>
            <p:cNvCxnSpPr>
              <a:cxnSpLocks noChangeShapeType="1"/>
              <a:stCxn id="18907" idx="2"/>
            </p:cNvCxnSpPr>
            <p:nvPr/>
          </p:nvCxnSpPr>
          <p:spPr bwMode="auto">
            <a:xfrm rot="16200000" flipH="1">
              <a:off x="2743" y="448"/>
              <a:ext cx="434" cy="4977"/>
            </a:xfrm>
            <a:prstGeom prst="bentConnector3">
              <a:avLst>
                <a:gd name="adj1" fmla="val 47694"/>
              </a:avLst>
            </a:prstGeom>
            <a:noFill/>
            <a:ln w="19050">
              <a:solidFill>
                <a:srgbClr val="FF99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48" name="AutoShape 75"/>
            <p:cNvCxnSpPr>
              <a:cxnSpLocks noChangeShapeType="1"/>
              <a:stCxn id="18462" idx="2"/>
              <a:endCxn id="18461" idx="0"/>
            </p:cNvCxnSpPr>
            <p:nvPr/>
          </p:nvCxnSpPr>
          <p:spPr bwMode="auto">
            <a:xfrm>
              <a:off x="1734" y="967"/>
              <a:ext cx="0" cy="141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49" name="AutoShape 76"/>
            <p:cNvCxnSpPr>
              <a:cxnSpLocks noChangeShapeType="1"/>
              <a:stCxn id="18461" idx="2"/>
              <a:endCxn id="18457" idx="0"/>
            </p:cNvCxnSpPr>
            <p:nvPr/>
          </p:nvCxnSpPr>
          <p:spPr bwMode="auto">
            <a:xfrm>
              <a:off x="1734" y="1234"/>
              <a:ext cx="0" cy="142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0" name="AutoShape 77"/>
            <p:cNvCxnSpPr>
              <a:cxnSpLocks noChangeShapeType="1"/>
              <a:stCxn id="18458" idx="2"/>
              <a:endCxn id="18460" idx="0"/>
            </p:cNvCxnSpPr>
            <p:nvPr/>
          </p:nvCxnSpPr>
          <p:spPr bwMode="auto">
            <a:xfrm>
              <a:off x="4099" y="1234"/>
              <a:ext cx="0" cy="142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1" name="AutoShape 78"/>
            <p:cNvCxnSpPr>
              <a:cxnSpLocks noChangeShapeType="1"/>
              <a:stCxn id="18907" idx="0"/>
            </p:cNvCxnSpPr>
            <p:nvPr/>
          </p:nvCxnSpPr>
          <p:spPr bwMode="auto">
            <a:xfrm rot="5400000" flipV="1">
              <a:off x="2758" y="-559"/>
              <a:ext cx="1" cy="4575"/>
            </a:xfrm>
            <a:prstGeom prst="bentConnector3">
              <a:avLst>
                <a:gd name="adj1" fmla="val -10500000"/>
              </a:avLst>
            </a:prstGeom>
            <a:noFill/>
            <a:ln w="19050">
              <a:solidFill>
                <a:srgbClr val="98BC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2" name="AutoShape 79"/>
            <p:cNvCxnSpPr>
              <a:cxnSpLocks noChangeShapeType="1"/>
              <a:stCxn id="18457" idx="2"/>
            </p:cNvCxnSpPr>
            <p:nvPr/>
          </p:nvCxnSpPr>
          <p:spPr bwMode="auto">
            <a:xfrm>
              <a:off x="1734" y="1502"/>
              <a:ext cx="0" cy="127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3" name="AutoShape 80"/>
            <p:cNvCxnSpPr>
              <a:cxnSpLocks noChangeShapeType="1"/>
            </p:cNvCxnSpPr>
            <p:nvPr/>
          </p:nvCxnSpPr>
          <p:spPr bwMode="auto">
            <a:xfrm>
              <a:off x="2941" y="1502"/>
              <a:ext cx="0" cy="127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4" name="AutoShape 81"/>
            <p:cNvCxnSpPr>
              <a:cxnSpLocks noChangeShapeType="1"/>
            </p:cNvCxnSpPr>
            <p:nvPr/>
          </p:nvCxnSpPr>
          <p:spPr bwMode="auto">
            <a:xfrm>
              <a:off x="4101" y="1502"/>
              <a:ext cx="0" cy="127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5" name="AutoShape 82"/>
            <p:cNvCxnSpPr>
              <a:cxnSpLocks noChangeShapeType="1"/>
              <a:stCxn id="18445" idx="2"/>
              <a:endCxn id="18459" idx="0"/>
            </p:cNvCxnSpPr>
            <p:nvPr/>
          </p:nvCxnSpPr>
          <p:spPr bwMode="auto">
            <a:xfrm rot="5400000" flipH="1" flipV="1">
              <a:off x="1108" y="890"/>
              <a:ext cx="1344" cy="2316"/>
            </a:xfrm>
            <a:prstGeom prst="bentConnector5">
              <a:avLst>
                <a:gd name="adj1" fmla="val -8486"/>
                <a:gd name="adj2" fmla="val 210921"/>
                <a:gd name="adj3" fmla="val 129981"/>
              </a:avLst>
            </a:prstGeom>
            <a:noFill/>
            <a:ln w="19050">
              <a:solidFill>
                <a:srgbClr val="98B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56" name="Rectangle 83"/>
            <p:cNvSpPr>
              <a:spLocks noChangeArrowheads="1"/>
            </p:cNvSpPr>
            <p:nvPr/>
          </p:nvSpPr>
          <p:spPr bwMode="auto">
            <a:xfrm rot="-5400000">
              <a:off x="5033" y="2143"/>
              <a:ext cx="956" cy="12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Thread Processor</a:t>
              </a:r>
            </a:p>
          </p:txBody>
        </p:sp>
        <p:sp>
          <p:nvSpPr>
            <p:cNvPr id="18457" name="Rectangle 84"/>
            <p:cNvSpPr>
              <a:spLocks noChangeArrowheads="1"/>
            </p:cNvSpPr>
            <p:nvPr/>
          </p:nvSpPr>
          <p:spPr bwMode="auto">
            <a:xfrm>
              <a:off x="1256" y="1376"/>
              <a:ext cx="956" cy="12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Vtx Thread Issue</a:t>
              </a:r>
            </a:p>
          </p:txBody>
        </p:sp>
        <p:sp>
          <p:nvSpPr>
            <p:cNvPr id="18458" name="Rectangle 85"/>
            <p:cNvSpPr>
              <a:spLocks noChangeArrowheads="1"/>
            </p:cNvSpPr>
            <p:nvPr/>
          </p:nvSpPr>
          <p:spPr bwMode="auto">
            <a:xfrm>
              <a:off x="3621" y="1108"/>
              <a:ext cx="956" cy="12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Setup / Rstr / ZCull</a:t>
              </a:r>
            </a:p>
          </p:txBody>
        </p:sp>
        <p:sp>
          <p:nvSpPr>
            <p:cNvPr id="18459" name="Rectangle 86"/>
            <p:cNvSpPr>
              <a:spLocks noChangeArrowheads="1"/>
            </p:cNvSpPr>
            <p:nvPr/>
          </p:nvSpPr>
          <p:spPr bwMode="auto">
            <a:xfrm>
              <a:off x="2460" y="1376"/>
              <a:ext cx="956" cy="12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Geom Thread Issue</a:t>
              </a:r>
            </a:p>
          </p:txBody>
        </p:sp>
        <p:sp>
          <p:nvSpPr>
            <p:cNvPr id="18460" name="Rectangle 87"/>
            <p:cNvSpPr>
              <a:spLocks noChangeArrowheads="1"/>
            </p:cNvSpPr>
            <p:nvPr/>
          </p:nvSpPr>
          <p:spPr bwMode="auto">
            <a:xfrm>
              <a:off x="3621" y="1376"/>
              <a:ext cx="956" cy="12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Pixel Thread Issue</a:t>
              </a:r>
            </a:p>
          </p:txBody>
        </p:sp>
        <p:sp>
          <p:nvSpPr>
            <p:cNvPr id="18461" name="Rectangle 88"/>
            <p:cNvSpPr>
              <a:spLocks noChangeArrowheads="1"/>
            </p:cNvSpPr>
            <p:nvPr/>
          </p:nvSpPr>
          <p:spPr bwMode="auto">
            <a:xfrm>
              <a:off x="1256" y="1108"/>
              <a:ext cx="956" cy="12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Data Assembler</a:t>
              </a:r>
            </a:p>
          </p:txBody>
        </p:sp>
        <p:sp>
          <p:nvSpPr>
            <p:cNvPr id="18462" name="Rectangle 89"/>
            <p:cNvSpPr>
              <a:spLocks noChangeArrowheads="1"/>
            </p:cNvSpPr>
            <p:nvPr/>
          </p:nvSpPr>
          <p:spPr bwMode="auto">
            <a:xfrm>
              <a:off x="1256" y="841"/>
              <a:ext cx="956" cy="12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Host</a:t>
              </a:r>
            </a:p>
          </p:txBody>
        </p:sp>
        <p:cxnSp>
          <p:nvCxnSpPr>
            <p:cNvPr id="18463" name="AutoShape 90"/>
            <p:cNvCxnSpPr>
              <a:cxnSpLocks noChangeShapeType="1"/>
              <a:endCxn id="18458" idx="0"/>
            </p:cNvCxnSpPr>
            <p:nvPr/>
          </p:nvCxnSpPr>
          <p:spPr bwMode="auto">
            <a:xfrm>
              <a:off x="4099" y="967"/>
              <a:ext cx="0" cy="141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4" name="AutoShape 91"/>
            <p:cNvCxnSpPr>
              <a:cxnSpLocks noChangeShapeType="1"/>
              <a:stCxn id="18444" idx="2"/>
            </p:cNvCxnSpPr>
            <p:nvPr/>
          </p:nvCxnSpPr>
          <p:spPr bwMode="auto">
            <a:xfrm rot="16200000" flipH="1">
              <a:off x="2447" y="593"/>
              <a:ext cx="434" cy="4688"/>
            </a:xfrm>
            <a:prstGeom prst="bentConnector3">
              <a:avLst>
                <a:gd name="adj1" fmla="val 67046"/>
              </a:avLst>
            </a:prstGeom>
            <a:noFill/>
            <a:ln w="19050">
              <a:solidFill>
                <a:srgbClr val="3366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5" name="AutoShape 92"/>
            <p:cNvCxnSpPr>
              <a:cxnSpLocks noChangeShapeType="1"/>
            </p:cNvCxnSpPr>
            <p:nvPr/>
          </p:nvCxnSpPr>
          <p:spPr bwMode="auto">
            <a:xfrm>
              <a:off x="375" y="3016"/>
              <a:ext cx="1" cy="138"/>
            </a:xfrm>
            <a:prstGeom prst="straightConnector1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6" name="AutoShape 93"/>
            <p:cNvCxnSpPr>
              <a:cxnSpLocks noChangeShapeType="1"/>
            </p:cNvCxnSpPr>
            <p:nvPr/>
          </p:nvCxnSpPr>
          <p:spPr bwMode="auto">
            <a:xfrm>
              <a:off x="1302" y="3016"/>
              <a:ext cx="1" cy="138"/>
            </a:xfrm>
            <a:prstGeom prst="straightConnector1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7" name="AutoShape 94"/>
            <p:cNvCxnSpPr>
              <a:cxnSpLocks noChangeShapeType="1"/>
            </p:cNvCxnSpPr>
            <p:nvPr/>
          </p:nvCxnSpPr>
          <p:spPr bwMode="auto">
            <a:xfrm>
              <a:off x="2229" y="3016"/>
              <a:ext cx="1" cy="138"/>
            </a:xfrm>
            <a:prstGeom prst="straightConnector1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8" name="AutoShape 95"/>
            <p:cNvCxnSpPr>
              <a:cxnSpLocks noChangeShapeType="1"/>
            </p:cNvCxnSpPr>
            <p:nvPr/>
          </p:nvCxnSpPr>
          <p:spPr bwMode="auto">
            <a:xfrm>
              <a:off x="3156" y="3016"/>
              <a:ext cx="1" cy="138"/>
            </a:xfrm>
            <a:prstGeom prst="straightConnector1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9" name="AutoShape 96"/>
            <p:cNvCxnSpPr>
              <a:cxnSpLocks noChangeShapeType="1"/>
            </p:cNvCxnSpPr>
            <p:nvPr/>
          </p:nvCxnSpPr>
          <p:spPr bwMode="auto">
            <a:xfrm>
              <a:off x="4080" y="3016"/>
              <a:ext cx="1" cy="138"/>
            </a:xfrm>
            <a:prstGeom prst="straightConnector1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470" name="Group 97"/>
            <p:cNvGrpSpPr>
              <a:grpSpLocks/>
            </p:cNvGrpSpPr>
            <p:nvPr/>
          </p:nvGrpSpPr>
          <p:grpSpPr bwMode="auto">
            <a:xfrm>
              <a:off x="320" y="2720"/>
              <a:ext cx="303" cy="296"/>
              <a:chOff x="299" y="2864"/>
              <a:chExt cx="303" cy="296"/>
            </a:xfrm>
          </p:grpSpPr>
          <p:cxnSp>
            <p:nvCxnSpPr>
              <p:cNvPr id="18904" name="AutoShape 98"/>
              <p:cNvCxnSpPr>
                <a:cxnSpLocks noChangeShapeType="1"/>
              </p:cNvCxnSpPr>
              <p:nvPr/>
            </p:nvCxnSpPr>
            <p:spPr bwMode="auto">
              <a:xfrm>
                <a:off x="299" y="2864"/>
                <a:ext cx="2" cy="296"/>
              </a:xfrm>
              <a:prstGeom prst="straightConnector1">
                <a:avLst/>
              </a:prstGeom>
              <a:noFill/>
              <a:ln w="19050">
                <a:solidFill>
                  <a:srgbClr val="3366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05" name="AutoShape 99"/>
              <p:cNvCxnSpPr>
                <a:cxnSpLocks noChangeShapeType="1"/>
              </p:cNvCxnSpPr>
              <p:nvPr/>
            </p:nvCxnSpPr>
            <p:spPr bwMode="auto">
              <a:xfrm>
                <a:off x="450" y="2864"/>
                <a:ext cx="0" cy="20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06" name="AutoShape 100"/>
              <p:cNvCxnSpPr>
                <a:cxnSpLocks noChangeShapeType="1"/>
              </p:cNvCxnSpPr>
              <p:nvPr/>
            </p:nvCxnSpPr>
            <p:spPr bwMode="auto">
              <a:xfrm>
                <a:off x="601" y="2864"/>
                <a:ext cx="1" cy="116"/>
              </a:xfrm>
              <a:prstGeom prst="straightConnector1">
                <a:avLst/>
              </a:prstGeom>
              <a:noFill/>
              <a:ln w="19050">
                <a:solidFill>
                  <a:srgbClr val="98B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471" name="Group 101"/>
            <p:cNvGrpSpPr>
              <a:grpSpLocks/>
            </p:cNvGrpSpPr>
            <p:nvPr/>
          </p:nvGrpSpPr>
          <p:grpSpPr bwMode="auto">
            <a:xfrm>
              <a:off x="971" y="2720"/>
              <a:ext cx="303" cy="296"/>
              <a:chOff x="299" y="2864"/>
              <a:chExt cx="303" cy="296"/>
            </a:xfrm>
          </p:grpSpPr>
          <p:cxnSp>
            <p:nvCxnSpPr>
              <p:cNvPr id="18901" name="AutoShape 102"/>
              <p:cNvCxnSpPr>
                <a:cxnSpLocks noChangeShapeType="1"/>
              </p:cNvCxnSpPr>
              <p:nvPr/>
            </p:nvCxnSpPr>
            <p:spPr bwMode="auto">
              <a:xfrm>
                <a:off x="299" y="2864"/>
                <a:ext cx="2" cy="296"/>
              </a:xfrm>
              <a:prstGeom prst="straightConnector1">
                <a:avLst/>
              </a:prstGeom>
              <a:noFill/>
              <a:ln w="19050">
                <a:solidFill>
                  <a:srgbClr val="3366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02" name="AutoShape 103"/>
              <p:cNvCxnSpPr>
                <a:cxnSpLocks noChangeShapeType="1"/>
              </p:cNvCxnSpPr>
              <p:nvPr/>
            </p:nvCxnSpPr>
            <p:spPr bwMode="auto">
              <a:xfrm>
                <a:off x="450" y="2864"/>
                <a:ext cx="0" cy="20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03" name="AutoShape 104"/>
              <p:cNvCxnSpPr>
                <a:cxnSpLocks noChangeShapeType="1"/>
              </p:cNvCxnSpPr>
              <p:nvPr/>
            </p:nvCxnSpPr>
            <p:spPr bwMode="auto">
              <a:xfrm>
                <a:off x="601" y="2864"/>
                <a:ext cx="1" cy="116"/>
              </a:xfrm>
              <a:prstGeom prst="straightConnector1">
                <a:avLst/>
              </a:prstGeom>
              <a:noFill/>
              <a:ln w="19050">
                <a:solidFill>
                  <a:srgbClr val="98B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472" name="Group 105"/>
            <p:cNvGrpSpPr>
              <a:grpSpLocks/>
            </p:cNvGrpSpPr>
            <p:nvPr/>
          </p:nvGrpSpPr>
          <p:grpSpPr bwMode="auto">
            <a:xfrm>
              <a:off x="1628" y="2720"/>
              <a:ext cx="303" cy="296"/>
              <a:chOff x="299" y="2864"/>
              <a:chExt cx="303" cy="296"/>
            </a:xfrm>
          </p:grpSpPr>
          <p:cxnSp>
            <p:nvCxnSpPr>
              <p:cNvPr id="18898" name="AutoShape 106"/>
              <p:cNvCxnSpPr>
                <a:cxnSpLocks noChangeShapeType="1"/>
              </p:cNvCxnSpPr>
              <p:nvPr/>
            </p:nvCxnSpPr>
            <p:spPr bwMode="auto">
              <a:xfrm>
                <a:off x="299" y="2864"/>
                <a:ext cx="2" cy="296"/>
              </a:xfrm>
              <a:prstGeom prst="straightConnector1">
                <a:avLst/>
              </a:prstGeom>
              <a:noFill/>
              <a:ln w="19050">
                <a:solidFill>
                  <a:srgbClr val="3366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99" name="AutoShape 107"/>
              <p:cNvCxnSpPr>
                <a:cxnSpLocks noChangeShapeType="1"/>
              </p:cNvCxnSpPr>
              <p:nvPr/>
            </p:nvCxnSpPr>
            <p:spPr bwMode="auto">
              <a:xfrm>
                <a:off x="450" y="2864"/>
                <a:ext cx="0" cy="20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00" name="AutoShape 108"/>
              <p:cNvCxnSpPr>
                <a:cxnSpLocks noChangeShapeType="1"/>
              </p:cNvCxnSpPr>
              <p:nvPr/>
            </p:nvCxnSpPr>
            <p:spPr bwMode="auto">
              <a:xfrm>
                <a:off x="601" y="2864"/>
                <a:ext cx="1" cy="116"/>
              </a:xfrm>
              <a:prstGeom prst="straightConnector1">
                <a:avLst/>
              </a:prstGeom>
              <a:noFill/>
              <a:ln w="19050">
                <a:solidFill>
                  <a:srgbClr val="98B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473" name="Group 109"/>
            <p:cNvGrpSpPr>
              <a:grpSpLocks/>
            </p:cNvGrpSpPr>
            <p:nvPr/>
          </p:nvGrpSpPr>
          <p:grpSpPr bwMode="auto">
            <a:xfrm>
              <a:off x="2281" y="2720"/>
              <a:ext cx="303" cy="296"/>
              <a:chOff x="299" y="2864"/>
              <a:chExt cx="303" cy="296"/>
            </a:xfrm>
          </p:grpSpPr>
          <p:cxnSp>
            <p:nvCxnSpPr>
              <p:cNvPr id="18895" name="AutoShape 110"/>
              <p:cNvCxnSpPr>
                <a:cxnSpLocks noChangeShapeType="1"/>
              </p:cNvCxnSpPr>
              <p:nvPr/>
            </p:nvCxnSpPr>
            <p:spPr bwMode="auto">
              <a:xfrm>
                <a:off x="299" y="2864"/>
                <a:ext cx="2" cy="296"/>
              </a:xfrm>
              <a:prstGeom prst="straightConnector1">
                <a:avLst/>
              </a:prstGeom>
              <a:noFill/>
              <a:ln w="19050">
                <a:solidFill>
                  <a:srgbClr val="3366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96" name="AutoShape 111"/>
              <p:cNvCxnSpPr>
                <a:cxnSpLocks noChangeShapeType="1"/>
              </p:cNvCxnSpPr>
              <p:nvPr/>
            </p:nvCxnSpPr>
            <p:spPr bwMode="auto">
              <a:xfrm>
                <a:off x="450" y="2864"/>
                <a:ext cx="0" cy="20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97" name="AutoShape 112"/>
              <p:cNvCxnSpPr>
                <a:cxnSpLocks noChangeShapeType="1"/>
              </p:cNvCxnSpPr>
              <p:nvPr/>
            </p:nvCxnSpPr>
            <p:spPr bwMode="auto">
              <a:xfrm>
                <a:off x="601" y="2864"/>
                <a:ext cx="1" cy="116"/>
              </a:xfrm>
              <a:prstGeom prst="straightConnector1">
                <a:avLst/>
              </a:prstGeom>
              <a:noFill/>
              <a:ln w="19050">
                <a:solidFill>
                  <a:srgbClr val="98B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474" name="Group 113"/>
            <p:cNvGrpSpPr>
              <a:grpSpLocks/>
            </p:cNvGrpSpPr>
            <p:nvPr/>
          </p:nvGrpSpPr>
          <p:grpSpPr bwMode="auto">
            <a:xfrm>
              <a:off x="2931" y="2720"/>
              <a:ext cx="303" cy="296"/>
              <a:chOff x="299" y="2864"/>
              <a:chExt cx="303" cy="296"/>
            </a:xfrm>
          </p:grpSpPr>
          <p:cxnSp>
            <p:nvCxnSpPr>
              <p:cNvPr id="18892" name="AutoShape 114"/>
              <p:cNvCxnSpPr>
                <a:cxnSpLocks noChangeShapeType="1"/>
              </p:cNvCxnSpPr>
              <p:nvPr/>
            </p:nvCxnSpPr>
            <p:spPr bwMode="auto">
              <a:xfrm>
                <a:off x="299" y="2864"/>
                <a:ext cx="2" cy="296"/>
              </a:xfrm>
              <a:prstGeom prst="straightConnector1">
                <a:avLst/>
              </a:prstGeom>
              <a:noFill/>
              <a:ln w="19050">
                <a:solidFill>
                  <a:srgbClr val="3366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93" name="AutoShape 115"/>
              <p:cNvCxnSpPr>
                <a:cxnSpLocks noChangeShapeType="1"/>
              </p:cNvCxnSpPr>
              <p:nvPr/>
            </p:nvCxnSpPr>
            <p:spPr bwMode="auto">
              <a:xfrm>
                <a:off x="450" y="2864"/>
                <a:ext cx="0" cy="20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94" name="AutoShape 116"/>
              <p:cNvCxnSpPr>
                <a:cxnSpLocks noChangeShapeType="1"/>
              </p:cNvCxnSpPr>
              <p:nvPr/>
            </p:nvCxnSpPr>
            <p:spPr bwMode="auto">
              <a:xfrm>
                <a:off x="601" y="2864"/>
                <a:ext cx="1" cy="116"/>
              </a:xfrm>
              <a:prstGeom prst="straightConnector1">
                <a:avLst/>
              </a:prstGeom>
              <a:noFill/>
              <a:ln w="19050">
                <a:solidFill>
                  <a:srgbClr val="98B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475" name="AutoShape 117"/>
            <p:cNvCxnSpPr>
              <a:cxnSpLocks noChangeShapeType="1"/>
            </p:cNvCxnSpPr>
            <p:nvPr/>
          </p:nvCxnSpPr>
          <p:spPr bwMode="auto">
            <a:xfrm>
              <a:off x="3553" y="2720"/>
              <a:ext cx="2" cy="296"/>
            </a:xfrm>
            <a:prstGeom prst="straightConnector1">
              <a:avLst/>
            </a:prstGeom>
            <a:noFill/>
            <a:ln w="19050">
              <a:solidFill>
                <a:srgbClr val="3366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6" name="AutoShape 118"/>
            <p:cNvCxnSpPr>
              <a:cxnSpLocks noChangeShapeType="1"/>
            </p:cNvCxnSpPr>
            <p:nvPr/>
          </p:nvCxnSpPr>
          <p:spPr bwMode="auto">
            <a:xfrm>
              <a:off x="3739" y="2720"/>
              <a:ext cx="0" cy="208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7" name="AutoShape 119"/>
            <p:cNvCxnSpPr>
              <a:cxnSpLocks noChangeShapeType="1"/>
            </p:cNvCxnSpPr>
            <p:nvPr/>
          </p:nvCxnSpPr>
          <p:spPr bwMode="auto">
            <a:xfrm>
              <a:off x="3890" y="2720"/>
              <a:ext cx="1" cy="116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478" name="Group 120"/>
            <p:cNvGrpSpPr>
              <a:grpSpLocks/>
            </p:cNvGrpSpPr>
            <p:nvPr/>
          </p:nvGrpSpPr>
          <p:grpSpPr bwMode="auto">
            <a:xfrm>
              <a:off x="4238" y="2720"/>
              <a:ext cx="303" cy="296"/>
              <a:chOff x="299" y="2864"/>
              <a:chExt cx="303" cy="296"/>
            </a:xfrm>
          </p:grpSpPr>
          <p:cxnSp>
            <p:nvCxnSpPr>
              <p:cNvPr id="18889" name="AutoShape 121"/>
              <p:cNvCxnSpPr>
                <a:cxnSpLocks noChangeShapeType="1"/>
              </p:cNvCxnSpPr>
              <p:nvPr/>
            </p:nvCxnSpPr>
            <p:spPr bwMode="auto">
              <a:xfrm>
                <a:off x="299" y="2864"/>
                <a:ext cx="2" cy="296"/>
              </a:xfrm>
              <a:prstGeom prst="straightConnector1">
                <a:avLst/>
              </a:prstGeom>
              <a:noFill/>
              <a:ln w="19050">
                <a:solidFill>
                  <a:srgbClr val="3366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90" name="AutoShape 122"/>
              <p:cNvCxnSpPr>
                <a:cxnSpLocks noChangeShapeType="1"/>
              </p:cNvCxnSpPr>
              <p:nvPr/>
            </p:nvCxnSpPr>
            <p:spPr bwMode="auto">
              <a:xfrm>
                <a:off x="450" y="2864"/>
                <a:ext cx="0" cy="20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91" name="AutoShape 123"/>
              <p:cNvCxnSpPr>
                <a:cxnSpLocks noChangeShapeType="1"/>
              </p:cNvCxnSpPr>
              <p:nvPr/>
            </p:nvCxnSpPr>
            <p:spPr bwMode="auto">
              <a:xfrm>
                <a:off x="601" y="2864"/>
                <a:ext cx="1" cy="116"/>
              </a:xfrm>
              <a:prstGeom prst="straightConnector1">
                <a:avLst/>
              </a:prstGeom>
              <a:noFill/>
              <a:ln w="19050">
                <a:solidFill>
                  <a:srgbClr val="98B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479" name="Group 124"/>
            <p:cNvGrpSpPr>
              <a:grpSpLocks/>
            </p:cNvGrpSpPr>
            <p:nvPr/>
          </p:nvGrpSpPr>
          <p:grpSpPr bwMode="auto">
            <a:xfrm>
              <a:off x="4894" y="2720"/>
              <a:ext cx="303" cy="296"/>
              <a:chOff x="299" y="2864"/>
              <a:chExt cx="303" cy="296"/>
            </a:xfrm>
          </p:grpSpPr>
          <p:cxnSp>
            <p:nvCxnSpPr>
              <p:cNvPr id="18886" name="AutoShape 125"/>
              <p:cNvCxnSpPr>
                <a:cxnSpLocks noChangeShapeType="1"/>
              </p:cNvCxnSpPr>
              <p:nvPr/>
            </p:nvCxnSpPr>
            <p:spPr bwMode="auto">
              <a:xfrm>
                <a:off x="299" y="2864"/>
                <a:ext cx="2" cy="296"/>
              </a:xfrm>
              <a:prstGeom prst="straightConnector1">
                <a:avLst/>
              </a:prstGeom>
              <a:noFill/>
              <a:ln w="19050">
                <a:solidFill>
                  <a:srgbClr val="3366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87" name="AutoShape 126"/>
              <p:cNvCxnSpPr>
                <a:cxnSpLocks noChangeShapeType="1"/>
              </p:cNvCxnSpPr>
              <p:nvPr/>
            </p:nvCxnSpPr>
            <p:spPr bwMode="auto">
              <a:xfrm>
                <a:off x="450" y="2864"/>
                <a:ext cx="0" cy="20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88" name="AutoShape 127"/>
              <p:cNvCxnSpPr>
                <a:cxnSpLocks noChangeShapeType="1"/>
              </p:cNvCxnSpPr>
              <p:nvPr/>
            </p:nvCxnSpPr>
            <p:spPr bwMode="auto">
              <a:xfrm>
                <a:off x="601" y="2864"/>
                <a:ext cx="1" cy="116"/>
              </a:xfrm>
              <a:prstGeom prst="straightConnector1">
                <a:avLst/>
              </a:prstGeom>
              <a:noFill/>
              <a:ln w="19050">
                <a:solidFill>
                  <a:srgbClr val="98B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480" name="AutoShape 128"/>
            <p:cNvCxnSpPr>
              <a:cxnSpLocks noChangeShapeType="1"/>
            </p:cNvCxnSpPr>
            <p:nvPr/>
          </p:nvCxnSpPr>
          <p:spPr bwMode="auto">
            <a:xfrm flipH="1">
              <a:off x="3085" y="1629"/>
              <a:ext cx="1" cy="9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81" name="AutoShape 129"/>
            <p:cNvCxnSpPr>
              <a:cxnSpLocks noChangeShapeType="1"/>
            </p:cNvCxnSpPr>
            <p:nvPr/>
          </p:nvCxnSpPr>
          <p:spPr bwMode="auto">
            <a:xfrm flipH="1">
              <a:off x="2432" y="1629"/>
              <a:ext cx="1" cy="9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82" name="AutoShape 130"/>
            <p:cNvCxnSpPr>
              <a:cxnSpLocks noChangeShapeType="1"/>
            </p:cNvCxnSpPr>
            <p:nvPr/>
          </p:nvCxnSpPr>
          <p:spPr bwMode="auto">
            <a:xfrm flipH="1">
              <a:off x="3738" y="1629"/>
              <a:ext cx="1" cy="9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83" name="AutoShape 131"/>
            <p:cNvCxnSpPr>
              <a:cxnSpLocks noChangeShapeType="1"/>
            </p:cNvCxnSpPr>
            <p:nvPr/>
          </p:nvCxnSpPr>
          <p:spPr bwMode="auto">
            <a:xfrm flipH="1">
              <a:off x="1778" y="1629"/>
              <a:ext cx="1" cy="9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84" name="AutoShape 132"/>
            <p:cNvCxnSpPr>
              <a:cxnSpLocks noChangeShapeType="1"/>
            </p:cNvCxnSpPr>
            <p:nvPr/>
          </p:nvCxnSpPr>
          <p:spPr bwMode="auto">
            <a:xfrm flipH="1">
              <a:off x="1123" y="1629"/>
              <a:ext cx="1" cy="9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85" name="AutoShape 133"/>
            <p:cNvCxnSpPr>
              <a:cxnSpLocks noChangeShapeType="1"/>
            </p:cNvCxnSpPr>
            <p:nvPr/>
          </p:nvCxnSpPr>
          <p:spPr bwMode="auto">
            <a:xfrm flipH="1">
              <a:off x="4389" y="1629"/>
              <a:ext cx="1" cy="9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486" name="Group 134"/>
            <p:cNvGrpSpPr>
              <a:grpSpLocks/>
            </p:cNvGrpSpPr>
            <p:nvPr/>
          </p:nvGrpSpPr>
          <p:grpSpPr bwMode="auto">
            <a:xfrm>
              <a:off x="814" y="1728"/>
              <a:ext cx="605" cy="992"/>
              <a:chOff x="509" y="370"/>
              <a:chExt cx="605" cy="992"/>
            </a:xfrm>
          </p:grpSpPr>
          <p:sp>
            <p:nvSpPr>
              <p:cNvPr id="18850" name="Rectangle 135"/>
              <p:cNvSpPr>
                <a:spLocks noChangeArrowheads="1"/>
              </p:cNvSpPr>
              <p:nvPr/>
            </p:nvSpPr>
            <p:spPr bwMode="auto">
              <a:xfrm>
                <a:off x="509" y="370"/>
                <a:ext cx="605" cy="9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Palatino" pitchFamily="18" charset="0"/>
                </a:endParaRPr>
              </a:p>
            </p:txBody>
          </p:sp>
          <p:grpSp>
            <p:nvGrpSpPr>
              <p:cNvPr id="18851" name="Group 136"/>
              <p:cNvGrpSpPr>
                <a:grpSpLocks/>
              </p:cNvGrpSpPr>
              <p:nvPr/>
            </p:nvGrpSpPr>
            <p:grpSpPr bwMode="auto">
              <a:xfrm>
                <a:off x="533" y="394"/>
                <a:ext cx="266" cy="507"/>
                <a:chOff x="533" y="394"/>
                <a:chExt cx="266" cy="507"/>
              </a:xfrm>
            </p:grpSpPr>
            <p:sp>
              <p:nvSpPr>
                <p:cNvPr id="18877" name="Rectangle 137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878" name="Rectangle 138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879" name="Rectangle 139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80" name="Rectangle 140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81" name="Rectangle 141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82" name="Rectangle 142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83" name="Rectangle 143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8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85" name="Rectangle 145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852" name="Group 146"/>
              <p:cNvGrpSpPr>
                <a:grpSpLocks/>
              </p:cNvGrpSpPr>
              <p:nvPr/>
            </p:nvGrpSpPr>
            <p:grpSpPr bwMode="auto">
              <a:xfrm>
                <a:off x="824" y="394"/>
                <a:ext cx="266" cy="507"/>
                <a:chOff x="533" y="394"/>
                <a:chExt cx="266" cy="507"/>
              </a:xfrm>
            </p:grpSpPr>
            <p:sp>
              <p:nvSpPr>
                <p:cNvPr id="18868" name="Rectangle 147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869" name="Rectangle 148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870" name="Rectangle 149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71" name="Rectangle 150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72" name="Rectangle 151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73" name="Rectangle 152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74" name="Rectangle 153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75" name="Rectangle 154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76" name="Rectangle 155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853" name="Rectangle 156"/>
              <p:cNvSpPr>
                <a:spLocks noChangeArrowheads="1"/>
              </p:cNvSpPr>
              <p:nvPr/>
            </p:nvSpPr>
            <p:spPr bwMode="auto">
              <a:xfrm rot="5400000">
                <a:off x="739" y="986"/>
                <a:ext cx="145" cy="55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grpSp>
            <p:nvGrpSpPr>
              <p:cNvPr id="18854" name="Group 157"/>
              <p:cNvGrpSpPr>
                <a:grpSpLocks/>
              </p:cNvGrpSpPr>
              <p:nvPr/>
            </p:nvGrpSpPr>
            <p:grpSpPr bwMode="auto">
              <a:xfrm>
                <a:off x="533" y="926"/>
                <a:ext cx="557" cy="242"/>
                <a:chOff x="533" y="926"/>
                <a:chExt cx="557" cy="242"/>
              </a:xfrm>
            </p:grpSpPr>
            <p:sp>
              <p:nvSpPr>
                <p:cNvPr id="18855" name="Rectangle 158"/>
                <p:cNvSpPr>
                  <a:spLocks noChangeArrowheads="1"/>
                </p:cNvSpPr>
                <p:nvPr/>
              </p:nvSpPr>
              <p:spPr bwMode="auto">
                <a:xfrm rot="5400000">
                  <a:off x="691" y="768"/>
                  <a:ext cx="242" cy="5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856" name="Group 159"/>
                <p:cNvGrpSpPr>
                  <a:grpSpLocks/>
                </p:cNvGrpSpPr>
                <p:nvPr/>
              </p:nvGrpSpPr>
              <p:grpSpPr bwMode="auto">
                <a:xfrm>
                  <a:off x="558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866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TF</a:t>
                    </a:r>
                  </a:p>
                </p:txBody>
              </p:sp>
              <p:sp>
                <p:nvSpPr>
                  <p:cNvPr id="18867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857" name="Group 162"/>
                <p:cNvGrpSpPr>
                  <a:grpSpLocks/>
                </p:cNvGrpSpPr>
                <p:nvPr/>
              </p:nvGrpSpPr>
              <p:grpSpPr bwMode="auto">
                <a:xfrm>
                  <a:off x="695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864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65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858" name="Group 165"/>
                <p:cNvGrpSpPr>
                  <a:grpSpLocks/>
                </p:cNvGrpSpPr>
                <p:nvPr/>
              </p:nvGrpSpPr>
              <p:grpSpPr bwMode="auto">
                <a:xfrm>
                  <a:off x="969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862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63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859" name="Group 168"/>
                <p:cNvGrpSpPr>
                  <a:grpSpLocks/>
                </p:cNvGrpSpPr>
                <p:nvPr/>
              </p:nvGrpSpPr>
              <p:grpSpPr bwMode="auto">
                <a:xfrm>
                  <a:off x="832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860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61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</p:grpSp>
        <p:sp>
          <p:nvSpPr>
            <p:cNvPr id="18487" name="Rectangle 171"/>
            <p:cNvSpPr>
              <a:spLocks noChangeArrowheads="1"/>
            </p:cNvSpPr>
            <p:nvPr/>
          </p:nvSpPr>
          <p:spPr bwMode="auto">
            <a:xfrm>
              <a:off x="1473" y="2685"/>
              <a:ext cx="303" cy="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sp>
          <p:nvSpPr>
            <p:cNvPr id="18488" name="Rectangle 172"/>
            <p:cNvSpPr>
              <a:spLocks noChangeArrowheads="1"/>
            </p:cNvSpPr>
            <p:nvPr/>
          </p:nvSpPr>
          <p:spPr bwMode="auto">
            <a:xfrm>
              <a:off x="1775" y="2685"/>
              <a:ext cx="303" cy="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grpSp>
          <p:nvGrpSpPr>
            <p:cNvPr id="18489" name="Group 173"/>
            <p:cNvGrpSpPr>
              <a:grpSpLocks/>
            </p:cNvGrpSpPr>
            <p:nvPr/>
          </p:nvGrpSpPr>
          <p:grpSpPr bwMode="auto">
            <a:xfrm>
              <a:off x="1473" y="1729"/>
              <a:ext cx="605" cy="992"/>
              <a:chOff x="509" y="370"/>
              <a:chExt cx="605" cy="992"/>
            </a:xfrm>
          </p:grpSpPr>
          <p:sp>
            <p:nvSpPr>
              <p:cNvPr id="18814" name="Rectangle 174"/>
              <p:cNvSpPr>
                <a:spLocks noChangeArrowheads="1"/>
              </p:cNvSpPr>
              <p:nvPr/>
            </p:nvSpPr>
            <p:spPr bwMode="auto">
              <a:xfrm>
                <a:off x="509" y="370"/>
                <a:ext cx="605" cy="9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Palatino" pitchFamily="18" charset="0"/>
                </a:endParaRPr>
              </a:p>
            </p:txBody>
          </p:sp>
          <p:grpSp>
            <p:nvGrpSpPr>
              <p:cNvPr id="18815" name="Group 175"/>
              <p:cNvGrpSpPr>
                <a:grpSpLocks/>
              </p:cNvGrpSpPr>
              <p:nvPr/>
            </p:nvGrpSpPr>
            <p:grpSpPr bwMode="auto">
              <a:xfrm>
                <a:off x="533" y="394"/>
                <a:ext cx="266" cy="507"/>
                <a:chOff x="533" y="394"/>
                <a:chExt cx="266" cy="507"/>
              </a:xfrm>
            </p:grpSpPr>
            <p:sp>
              <p:nvSpPr>
                <p:cNvPr id="18841" name="Rectangle 176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842" name="Rectangle 177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843" name="Rectangle 178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44" name="Rectangle 179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45" name="Rectangle 180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46" name="Rectangle 181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47" name="Rectangle 182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48" name="Rectangle 183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49" name="Rectangle 184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816" name="Group 185"/>
              <p:cNvGrpSpPr>
                <a:grpSpLocks/>
              </p:cNvGrpSpPr>
              <p:nvPr/>
            </p:nvGrpSpPr>
            <p:grpSpPr bwMode="auto">
              <a:xfrm>
                <a:off x="824" y="394"/>
                <a:ext cx="266" cy="507"/>
                <a:chOff x="533" y="394"/>
                <a:chExt cx="266" cy="507"/>
              </a:xfrm>
            </p:grpSpPr>
            <p:sp>
              <p:nvSpPr>
                <p:cNvPr id="18832" name="Rectangle 186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833" name="Rectangle 187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834" name="Rectangle 188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35" name="Rectangle 189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36" name="Rectangle 190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37" name="Rectangle 191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38" name="Rectangle 192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39" name="Rectangle 193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40" name="Rectangle 194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817" name="Rectangle 195"/>
              <p:cNvSpPr>
                <a:spLocks noChangeArrowheads="1"/>
              </p:cNvSpPr>
              <p:nvPr/>
            </p:nvSpPr>
            <p:spPr bwMode="auto">
              <a:xfrm rot="5400000">
                <a:off x="739" y="986"/>
                <a:ext cx="145" cy="55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grpSp>
            <p:nvGrpSpPr>
              <p:cNvPr id="18818" name="Group 196"/>
              <p:cNvGrpSpPr>
                <a:grpSpLocks/>
              </p:cNvGrpSpPr>
              <p:nvPr/>
            </p:nvGrpSpPr>
            <p:grpSpPr bwMode="auto">
              <a:xfrm>
                <a:off x="533" y="926"/>
                <a:ext cx="557" cy="242"/>
                <a:chOff x="533" y="926"/>
                <a:chExt cx="557" cy="242"/>
              </a:xfrm>
            </p:grpSpPr>
            <p:sp>
              <p:nvSpPr>
                <p:cNvPr id="18819" name="Rectangle 197"/>
                <p:cNvSpPr>
                  <a:spLocks noChangeArrowheads="1"/>
                </p:cNvSpPr>
                <p:nvPr/>
              </p:nvSpPr>
              <p:spPr bwMode="auto">
                <a:xfrm rot="5400000">
                  <a:off x="691" y="768"/>
                  <a:ext cx="242" cy="5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820" name="Group 198"/>
                <p:cNvGrpSpPr>
                  <a:grpSpLocks/>
                </p:cNvGrpSpPr>
                <p:nvPr/>
              </p:nvGrpSpPr>
              <p:grpSpPr bwMode="auto">
                <a:xfrm>
                  <a:off x="558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83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TF</a:t>
                    </a:r>
                  </a:p>
                </p:txBody>
              </p:sp>
              <p:sp>
                <p:nvSpPr>
                  <p:cNvPr id="188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821" name="Group 201"/>
                <p:cNvGrpSpPr>
                  <a:grpSpLocks/>
                </p:cNvGrpSpPr>
                <p:nvPr/>
              </p:nvGrpSpPr>
              <p:grpSpPr bwMode="auto">
                <a:xfrm>
                  <a:off x="695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82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29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822" name="Group 204"/>
                <p:cNvGrpSpPr>
                  <a:grpSpLocks/>
                </p:cNvGrpSpPr>
                <p:nvPr/>
              </p:nvGrpSpPr>
              <p:grpSpPr bwMode="auto">
                <a:xfrm>
                  <a:off x="969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82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2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823" name="Group 207"/>
                <p:cNvGrpSpPr>
                  <a:grpSpLocks/>
                </p:cNvGrpSpPr>
                <p:nvPr/>
              </p:nvGrpSpPr>
              <p:grpSpPr bwMode="auto">
                <a:xfrm>
                  <a:off x="832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824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825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</p:grpSp>
        <p:grpSp>
          <p:nvGrpSpPr>
            <p:cNvPr id="18490" name="Group 210"/>
            <p:cNvGrpSpPr>
              <a:grpSpLocks/>
            </p:cNvGrpSpPr>
            <p:nvPr/>
          </p:nvGrpSpPr>
          <p:grpSpPr bwMode="auto">
            <a:xfrm>
              <a:off x="2119" y="1729"/>
              <a:ext cx="605" cy="992"/>
              <a:chOff x="509" y="370"/>
              <a:chExt cx="605" cy="992"/>
            </a:xfrm>
          </p:grpSpPr>
          <p:sp>
            <p:nvSpPr>
              <p:cNvPr id="18778" name="Rectangle 211"/>
              <p:cNvSpPr>
                <a:spLocks noChangeArrowheads="1"/>
              </p:cNvSpPr>
              <p:nvPr/>
            </p:nvSpPr>
            <p:spPr bwMode="auto">
              <a:xfrm>
                <a:off x="509" y="370"/>
                <a:ext cx="605" cy="9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Palatino" pitchFamily="18" charset="0"/>
                </a:endParaRPr>
              </a:p>
            </p:txBody>
          </p:sp>
          <p:grpSp>
            <p:nvGrpSpPr>
              <p:cNvPr id="18779" name="Group 212"/>
              <p:cNvGrpSpPr>
                <a:grpSpLocks/>
              </p:cNvGrpSpPr>
              <p:nvPr/>
            </p:nvGrpSpPr>
            <p:grpSpPr bwMode="auto">
              <a:xfrm>
                <a:off x="533" y="394"/>
                <a:ext cx="266" cy="507"/>
                <a:chOff x="533" y="394"/>
                <a:chExt cx="266" cy="507"/>
              </a:xfrm>
            </p:grpSpPr>
            <p:sp>
              <p:nvSpPr>
                <p:cNvPr id="18805" name="Rectangle 213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806" name="Rectangle 214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807" name="Rectangle 215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08" name="Rectangle 216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09" name="Rectangle 217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10" name="Rectangle 218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11" name="Rectangle 219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12" name="Rectangle 220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13" name="Rectangle 221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780" name="Group 222"/>
              <p:cNvGrpSpPr>
                <a:grpSpLocks/>
              </p:cNvGrpSpPr>
              <p:nvPr/>
            </p:nvGrpSpPr>
            <p:grpSpPr bwMode="auto">
              <a:xfrm>
                <a:off x="824" y="394"/>
                <a:ext cx="266" cy="507"/>
                <a:chOff x="533" y="394"/>
                <a:chExt cx="266" cy="507"/>
              </a:xfrm>
            </p:grpSpPr>
            <p:sp>
              <p:nvSpPr>
                <p:cNvPr id="18796" name="Rectangle 223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7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798" name="Rectangle 225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99" name="Rectangle 226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00" name="Rectangle 227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01" name="Rectangle 228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02" name="Rectangle 229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03" name="Rectangle 230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804" name="Rectangle 231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781" name="Rectangle 232"/>
              <p:cNvSpPr>
                <a:spLocks noChangeArrowheads="1"/>
              </p:cNvSpPr>
              <p:nvPr/>
            </p:nvSpPr>
            <p:spPr bwMode="auto">
              <a:xfrm rot="5400000">
                <a:off x="739" y="986"/>
                <a:ext cx="145" cy="55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grpSp>
            <p:nvGrpSpPr>
              <p:cNvPr id="18782" name="Group 233"/>
              <p:cNvGrpSpPr>
                <a:grpSpLocks/>
              </p:cNvGrpSpPr>
              <p:nvPr/>
            </p:nvGrpSpPr>
            <p:grpSpPr bwMode="auto">
              <a:xfrm>
                <a:off x="533" y="926"/>
                <a:ext cx="557" cy="242"/>
                <a:chOff x="533" y="926"/>
                <a:chExt cx="557" cy="242"/>
              </a:xfrm>
            </p:grpSpPr>
            <p:sp>
              <p:nvSpPr>
                <p:cNvPr id="18783" name="Rectangle 234"/>
                <p:cNvSpPr>
                  <a:spLocks noChangeArrowheads="1"/>
                </p:cNvSpPr>
                <p:nvPr/>
              </p:nvSpPr>
              <p:spPr bwMode="auto">
                <a:xfrm rot="5400000">
                  <a:off x="691" y="768"/>
                  <a:ext cx="242" cy="5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784" name="Group 235"/>
                <p:cNvGrpSpPr>
                  <a:grpSpLocks/>
                </p:cNvGrpSpPr>
                <p:nvPr/>
              </p:nvGrpSpPr>
              <p:grpSpPr bwMode="auto">
                <a:xfrm>
                  <a:off x="558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94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TF</a:t>
                    </a:r>
                  </a:p>
                </p:txBody>
              </p:sp>
              <p:sp>
                <p:nvSpPr>
                  <p:cNvPr id="18795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85" name="Group 238"/>
                <p:cNvGrpSpPr>
                  <a:grpSpLocks/>
                </p:cNvGrpSpPr>
                <p:nvPr/>
              </p:nvGrpSpPr>
              <p:grpSpPr bwMode="auto">
                <a:xfrm>
                  <a:off x="695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92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93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86" name="Group 241"/>
                <p:cNvGrpSpPr>
                  <a:grpSpLocks/>
                </p:cNvGrpSpPr>
                <p:nvPr/>
              </p:nvGrpSpPr>
              <p:grpSpPr bwMode="auto">
                <a:xfrm>
                  <a:off x="969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90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9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87" name="Group 244"/>
                <p:cNvGrpSpPr>
                  <a:grpSpLocks/>
                </p:cNvGrpSpPr>
                <p:nvPr/>
              </p:nvGrpSpPr>
              <p:grpSpPr bwMode="auto">
                <a:xfrm>
                  <a:off x="832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88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89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</p:grpSp>
        <p:sp>
          <p:nvSpPr>
            <p:cNvPr id="18491" name="Rectangle 247"/>
            <p:cNvSpPr>
              <a:spLocks noChangeArrowheads="1"/>
            </p:cNvSpPr>
            <p:nvPr/>
          </p:nvSpPr>
          <p:spPr bwMode="auto">
            <a:xfrm>
              <a:off x="2786" y="2683"/>
              <a:ext cx="303" cy="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sp>
          <p:nvSpPr>
            <p:cNvPr id="18492" name="Rectangle 248"/>
            <p:cNvSpPr>
              <a:spLocks noChangeArrowheads="1"/>
            </p:cNvSpPr>
            <p:nvPr/>
          </p:nvSpPr>
          <p:spPr bwMode="auto">
            <a:xfrm>
              <a:off x="3088" y="2683"/>
              <a:ext cx="303" cy="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grpSp>
          <p:nvGrpSpPr>
            <p:cNvPr id="18493" name="Group 249"/>
            <p:cNvGrpSpPr>
              <a:grpSpLocks/>
            </p:cNvGrpSpPr>
            <p:nvPr/>
          </p:nvGrpSpPr>
          <p:grpSpPr bwMode="auto">
            <a:xfrm>
              <a:off x="2786" y="1727"/>
              <a:ext cx="605" cy="992"/>
              <a:chOff x="509" y="370"/>
              <a:chExt cx="605" cy="992"/>
            </a:xfrm>
          </p:grpSpPr>
          <p:sp>
            <p:nvSpPr>
              <p:cNvPr id="18742" name="Rectangle 250"/>
              <p:cNvSpPr>
                <a:spLocks noChangeArrowheads="1"/>
              </p:cNvSpPr>
              <p:nvPr/>
            </p:nvSpPr>
            <p:spPr bwMode="auto">
              <a:xfrm>
                <a:off x="509" y="370"/>
                <a:ext cx="605" cy="9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Palatino" pitchFamily="18" charset="0"/>
                </a:endParaRPr>
              </a:p>
            </p:txBody>
          </p:sp>
          <p:grpSp>
            <p:nvGrpSpPr>
              <p:cNvPr id="18743" name="Group 251"/>
              <p:cNvGrpSpPr>
                <a:grpSpLocks/>
              </p:cNvGrpSpPr>
              <p:nvPr/>
            </p:nvGrpSpPr>
            <p:grpSpPr bwMode="auto">
              <a:xfrm>
                <a:off x="533" y="394"/>
                <a:ext cx="266" cy="507"/>
                <a:chOff x="533" y="394"/>
                <a:chExt cx="266" cy="507"/>
              </a:xfrm>
            </p:grpSpPr>
            <p:sp>
              <p:nvSpPr>
                <p:cNvPr id="18769" name="Rectangle 252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770" name="Rectangle 253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771" name="Rectangle 254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72" name="Rectangle 255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73" name="Rectangle 256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74" name="Rectangle 257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75" name="Rectangle 258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76" name="Rectangle 259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77" name="Rectangle 260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744" name="Group 261"/>
              <p:cNvGrpSpPr>
                <a:grpSpLocks/>
              </p:cNvGrpSpPr>
              <p:nvPr/>
            </p:nvGrpSpPr>
            <p:grpSpPr bwMode="auto">
              <a:xfrm>
                <a:off x="824" y="394"/>
                <a:ext cx="266" cy="507"/>
                <a:chOff x="533" y="394"/>
                <a:chExt cx="266" cy="507"/>
              </a:xfrm>
            </p:grpSpPr>
            <p:sp>
              <p:nvSpPr>
                <p:cNvPr id="187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7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762" name="Rectangle 264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63" name="Rectangle 265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64" name="Rectangle 266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65" name="Rectangle 267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66" name="Rectangle 268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67" name="Rectangle 269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68" name="Rectangle 270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745" name="Rectangle 271"/>
              <p:cNvSpPr>
                <a:spLocks noChangeArrowheads="1"/>
              </p:cNvSpPr>
              <p:nvPr/>
            </p:nvSpPr>
            <p:spPr bwMode="auto">
              <a:xfrm rot="5400000">
                <a:off x="739" y="986"/>
                <a:ext cx="145" cy="55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grpSp>
            <p:nvGrpSpPr>
              <p:cNvPr id="18746" name="Group 272"/>
              <p:cNvGrpSpPr>
                <a:grpSpLocks/>
              </p:cNvGrpSpPr>
              <p:nvPr/>
            </p:nvGrpSpPr>
            <p:grpSpPr bwMode="auto">
              <a:xfrm>
                <a:off x="533" y="926"/>
                <a:ext cx="557" cy="242"/>
                <a:chOff x="533" y="926"/>
                <a:chExt cx="557" cy="242"/>
              </a:xfrm>
            </p:grpSpPr>
            <p:sp>
              <p:nvSpPr>
                <p:cNvPr id="18747" name="Rectangle 273"/>
                <p:cNvSpPr>
                  <a:spLocks noChangeArrowheads="1"/>
                </p:cNvSpPr>
                <p:nvPr/>
              </p:nvSpPr>
              <p:spPr bwMode="auto">
                <a:xfrm rot="5400000">
                  <a:off x="691" y="768"/>
                  <a:ext cx="242" cy="5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748" name="Group 274"/>
                <p:cNvGrpSpPr>
                  <a:grpSpLocks/>
                </p:cNvGrpSpPr>
                <p:nvPr/>
              </p:nvGrpSpPr>
              <p:grpSpPr bwMode="auto">
                <a:xfrm>
                  <a:off x="558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58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TF</a:t>
                    </a:r>
                  </a:p>
                </p:txBody>
              </p:sp>
              <p:sp>
                <p:nvSpPr>
                  <p:cNvPr id="1875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49" name="Group 277"/>
                <p:cNvGrpSpPr>
                  <a:grpSpLocks/>
                </p:cNvGrpSpPr>
                <p:nvPr/>
              </p:nvGrpSpPr>
              <p:grpSpPr bwMode="auto">
                <a:xfrm>
                  <a:off x="695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56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57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50" name="Group 280"/>
                <p:cNvGrpSpPr>
                  <a:grpSpLocks/>
                </p:cNvGrpSpPr>
                <p:nvPr/>
              </p:nvGrpSpPr>
              <p:grpSpPr bwMode="auto">
                <a:xfrm>
                  <a:off x="969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54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55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51" name="Group 283"/>
                <p:cNvGrpSpPr>
                  <a:grpSpLocks/>
                </p:cNvGrpSpPr>
                <p:nvPr/>
              </p:nvGrpSpPr>
              <p:grpSpPr bwMode="auto">
                <a:xfrm>
                  <a:off x="832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52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53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</p:grpSp>
        <p:grpSp>
          <p:nvGrpSpPr>
            <p:cNvPr id="18494" name="Group 286"/>
            <p:cNvGrpSpPr>
              <a:grpSpLocks/>
            </p:cNvGrpSpPr>
            <p:nvPr/>
          </p:nvGrpSpPr>
          <p:grpSpPr bwMode="auto">
            <a:xfrm>
              <a:off x="3432" y="1727"/>
              <a:ext cx="605" cy="992"/>
              <a:chOff x="509" y="370"/>
              <a:chExt cx="605" cy="992"/>
            </a:xfrm>
          </p:grpSpPr>
          <p:sp>
            <p:nvSpPr>
              <p:cNvPr id="18706" name="Rectangle 287"/>
              <p:cNvSpPr>
                <a:spLocks noChangeArrowheads="1"/>
              </p:cNvSpPr>
              <p:nvPr/>
            </p:nvSpPr>
            <p:spPr bwMode="auto">
              <a:xfrm>
                <a:off x="509" y="370"/>
                <a:ext cx="605" cy="9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Palatino" pitchFamily="18" charset="0"/>
                </a:endParaRPr>
              </a:p>
            </p:txBody>
          </p:sp>
          <p:grpSp>
            <p:nvGrpSpPr>
              <p:cNvPr id="18707" name="Group 288"/>
              <p:cNvGrpSpPr>
                <a:grpSpLocks/>
              </p:cNvGrpSpPr>
              <p:nvPr/>
            </p:nvGrpSpPr>
            <p:grpSpPr bwMode="auto">
              <a:xfrm>
                <a:off x="533" y="394"/>
                <a:ext cx="266" cy="507"/>
                <a:chOff x="533" y="394"/>
                <a:chExt cx="266" cy="507"/>
              </a:xfrm>
            </p:grpSpPr>
            <p:sp>
              <p:nvSpPr>
                <p:cNvPr id="18733" name="Rectangle 289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734" name="Rectangle 290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735" name="Rectangle 291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36" name="Rectangle 292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37" name="Rectangle 293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38" name="Rectangle 294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39" name="Rectangle 295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40" name="Rectangle 296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41" name="Rectangle 297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708" name="Group 298"/>
              <p:cNvGrpSpPr>
                <a:grpSpLocks/>
              </p:cNvGrpSpPr>
              <p:nvPr/>
            </p:nvGrpSpPr>
            <p:grpSpPr bwMode="auto">
              <a:xfrm>
                <a:off x="824" y="394"/>
                <a:ext cx="266" cy="507"/>
                <a:chOff x="533" y="394"/>
                <a:chExt cx="266" cy="507"/>
              </a:xfrm>
            </p:grpSpPr>
            <p:sp>
              <p:nvSpPr>
                <p:cNvPr id="18724" name="Rectangle 299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725" name="Rectangle 300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726" name="Rectangle 301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27" name="Rectangle 302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28" name="Rectangle 303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29" name="Rectangle 304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30" name="Rectangle 305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31" name="Rectangle 306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32" name="Rectangle 307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709" name="Rectangle 308"/>
              <p:cNvSpPr>
                <a:spLocks noChangeArrowheads="1"/>
              </p:cNvSpPr>
              <p:nvPr/>
            </p:nvSpPr>
            <p:spPr bwMode="auto">
              <a:xfrm rot="5400000">
                <a:off x="739" y="986"/>
                <a:ext cx="145" cy="55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grpSp>
            <p:nvGrpSpPr>
              <p:cNvPr id="18710" name="Group 309"/>
              <p:cNvGrpSpPr>
                <a:grpSpLocks/>
              </p:cNvGrpSpPr>
              <p:nvPr/>
            </p:nvGrpSpPr>
            <p:grpSpPr bwMode="auto">
              <a:xfrm>
                <a:off x="533" y="926"/>
                <a:ext cx="557" cy="242"/>
                <a:chOff x="533" y="926"/>
                <a:chExt cx="557" cy="242"/>
              </a:xfrm>
            </p:grpSpPr>
            <p:sp>
              <p:nvSpPr>
                <p:cNvPr id="18711" name="Rectangle 310"/>
                <p:cNvSpPr>
                  <a:spLocks noChangeArrowheads="1"/>
                </p:cNvSpPr>
                <p:nvPr/>
              </p:nvSpPr>
              <p:spPr bwMode="auto">
                <a:xfrm rot="5400000">
                  <a:off x="691" y="768"/>
                  <a:ext cx="242" cy="5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712" name="Group 311"/>
                <p:cNvGrpSpPr>
                  <a:grpSpLocks/>
                </p:cNvGrpSpPr>
                <p:nvPr/>
              </p:nvGrpSpPr>
              <p:grpSpPr bwMode="auto">
                <a:xfrm>
                  <a:off x="558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22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TF</a:t>
                    </a:r>
                  </a:p>
                </p:txBody>
              </p:sp>
              <p:sp>
                <p:nvSpPr>
                  <p:cNvPr id="1872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13" name="Group 314"/>
                <p:cNvGrpSpPr>
                  <a:grpSpLocks/>
                </p:cNvGrpSpPr>
                <p:nvPr/>
              </p:nvGrpSpPr>
              <p:grpSpPr bwMode="auto">
                <a:xfrm>
                  <a:off x="695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20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21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14" name="Group 317"/>
                <p:cNvGrpSpPr>
                  <a:grpSpLocks/>
                </p:cNvGrpSpPr>
                <p:nvPr/>
              </p:nvGrpSpPr>
              <p:grpSpPr bwMode="auto">
                <a:xfrm>
                  <a:off x="969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18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19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715" name="Group 320"/>
                <p:cNvGrpSpPr>
                  <a:grpSpLocks/>
                </p:cNvGrpSpPr>
                <p:nvPr/>
              </p:nvGrpSpPr>
              <p:grpSpPr bwMode="auto">
                <a:xfrm>
                  <a:off x="832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716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717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</p:grpSp>
        <p:sp>
          <p:nvSpPr>
            <p:cNvPr id="18495" name="Rectangle 323"/>
            <p:cNvSpPr>
              <a:spLocks noChangeArrowheads="1"/>
            </p:cNvSpPr>
            <p:nvPr/>
          </p:nvSpPr>
          <p:spPr bwMode="auto">
            <a:xfrm>
              <a:off x="4091" y="2684"/>
              <a:ext cx="303" cy="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sp>
          <p:nvSpPr>
            <p:cNvPr id="18496" name="Rectangle 324"/>
            <p:cNvSpPr>
              <a:spLocks noChangeArrowheads="1"/>
            </p:cNvSpPr>
            <p:nvPr/>
          </p:nvSpPr>
          <p:spPr bwMode="auto">
            <a:xfrm>
              <a:off x="4393" y="2684"/>
              <a:ext cx="303" cy="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Palatino" pitchFamily="18" charset="0"/>
              </a:endParaRPr>
            </a:p>
          </p:txBody>
        </p:sp>
        <p:grpSp>
          <p:nvGrpSpPr>
            <p:cNvPr id="18497" name="Group 325"/>
            <p:cNvGrpSpPr>
              <a:grpSpLocks/>
            </p:cNvGrpSpPr>
            <p:nvPr/>
          </p:nvGrpSpPr>
          <p:grpSpPr bwMode="auto">
            <a:xfrm>
              <a:off x="4091" y="1728"/>
              <a:ext cx="605" cy="992"/>
              <a:chOff x="509" y="370"/>
              <a:chExt cx="605" cy="992"/>
            </a:xfrm>
          </p:grpSpPr>
          <p:sp>
            <p:nvSpPr>
              <p:cNvPr id="18670" name="Rectangle 326"/>
              <p:cNvSpPr>
                <a:spLocks noChangeArrowheads="1"/>
              </p:cNvSpPr>
              <p:nvPr/>
            </p:nvSpPr>
            <p:spPr bwMode="auto">
              <a:xfrm>
                <a:off x="509" y="370"/>
                <a:ext cx="605" cy="9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Palatino" pitchFamily="18" charset="0"/>
                </a:endParaRPr>
              </a:p>
            </p:txBody>
          </p:sp>
          <p:grpSp>
            <p:nvGrpSpPr>
              <p:cNvPr id="18671" name="Group 327"/>
              <p:cNvGrpSpPr>
                <a:grpSpLocks/>
              </p:cNvGrpSpPr>
              <p:nvPr/>
            </p:nvGrpSpPr>
            <p:grpSpPr bwMode="auto">
              <a:xfrm>
                <a:off x="533" y="394"/>
                <a:ext cx="266" cy="507"/>
                <a:chOff x="533" y="394"/>
                <a:chExt cx="266" cy="507"/>
              </a:xfrm>
            </p:grpSpPr>
            <p:sp>
              <p:nvSpPr>
                <p:cNvPr id="18697" name="Rectangle 328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698" name="Rectangle 329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699" name="Rectangle 330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00" name="Rectangle 331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01" name="Rectangle 332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02" name="Rectangle 333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03" name="Rectangle 334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04" name="Rectangle 335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05" name="Rectangle 336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672" name="Group 337"/>
              <p:cNvGrpSpPr>
                <a:grpSpLocks/>
              </p:cNvGrpSpPr>
              <p:nvPr/>
            </p:nvGrpSpPr>
            <p:grpSpPr bwMode="auto">
              <a:xfrm>
                <a:off x="824" y="394"/>
                <a:ext cx="266" cy="507"/>
                <a:chOff x="533" y="394"/>
                <a:chExt cx="266" cy="507"/>
              </a:xfrm>
            </p:grpSpPr>
            <p:sp>
              <p:nvSpPr>
                <p:cNvPr id="18688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689" name="Rectangle 339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690" name="Rectangle 340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91" name="Rectangle 341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92" name="Rectangle 342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93" name="Rectangle 343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94" name="Rectangle 344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95" name="Rectangle 345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96" name="Rectangle 346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673" name="Rectangle 347"/>
              <p:cNvSpPr>
                <a:spLocks noChangeArrowheads="1"/>
              </p:cNvSpPr>
              <p:nvPr/>
            </p:nvSpPr>
            <p:spPr bwMode="auto">
              <a:xfrm rot="5400000">
                <a:off x="739" y="986"/>
                <a:ext cx="145" cy="55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grpSp>
            <p:nvGrpSpPr>
              <p:cNvPr id="18674" name="Group 348"/>
              <p:cNvGrpSpPr>
                <a:grpSpLocks/>
              </p:cNvGrpSpPr>
              <p:nvPr/>
            </p:nvGrpSpPr>
            <p:grpSpPr bwMode="auto">
              <a:xfrm>
                <a:off x="533" y="926"/>
                <a:ext cx="557" cy="242"/>
                <a:chOff x="533" y="926"/>
                <a:chExt cx="557" cy="242"/>
              </a:xfrm>
            </p:grpSpPr>
            <p:sp>
              <p:nvSpPr>
                <p:cNvPr id="18675" name="Rectangle 349"/>
                <p:cNvSpPr>
                  <a:spLocks noChangeArrowheads="1"/>
                </p:cNvSpPr>
                <p:nvPr/>
              </p:nvSpPr>
              <p:spPr bwMode="auto">
                <a:xfrm rot="5400000">
                  <a:off x="691" y="768"/>
                  <a:ext cx="242" cy="5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676" name="Group 350"/>
                <p:cNvGrpSpPr>
                  <a:grpSpLocks/>
                </p:cNvGrpSpPr>
                <p:nvPr/>
              </p:nvGrpSpPr>
              <p:grpSpPr bwMode="auto">
                <a:xfrm>
                  <a:off x="558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686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TF</a:t>
                    </a:r>
                  </a:p>
                </p:txBody>
              </p:sp>
              <p:sp>
                <p:nvSpPr>
                  <p:cNvPr id="18687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77" name="Group 353"/>
                <p:cNvGrpSpPr>
                  <a:grpSpLocks/>
                </p:cNvGrpSpPr>
                <p:nvPr/>
              </p:nvGrpSpPr>
              <p:grpSpPr bwMode="auto">
                <a:xfrm>
                  <a:off x="695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684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85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78" name="Group 356"/>
                <p:cNvGrpSpPr>
                  <a:grpSpLocks/>
                </p:cNvGrpSpPr>
                <p:nvPr/>
              </p:nvGrpSpPr>
              <p:grpSpPr bwMode="auto">
                <a:xfrm>
                  <a:off x="969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68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83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79" name="Group 359"/>
                <p:cNvGrpSpPr>
                  <a:grpSpLocks/>
                </p:cNvGrpSpPr>
                <p:nvPr/>
              </p:nvGrpSpPr>
              <p:grpSpPr bwMode="auto">
                <a:xfrm>
                  <a:off x="832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680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81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</p:grpSp>
        <p:grpSp>
          <p:nvGrpSpPr>
            <p:cNvPr id="18498" name="Group 362"/>
            <p:cNvGrpSpPr>
              <a:grpSpLocks/>
            </p:cNvGrpSpPr>
            <p:nvPr/>
          </p:nvGrpSpPr>
          <p:grpSpPr bwMode="auto">
            <a:xfrm>
              <a:off x="4737" y="1728"/>
              <a:ext cx="605" cy="992"/>
              <a:chOff x="509" y="370"/>
              <a:chExt cx="605" cy="992"/>
            </a:xfrm>
          </p:grpSpPr>
          <p:sp>
            <p:nvSpPr>
              <p:cNvPr id="18634" name="Rectangle 363"/>
              <p:cNvSpPr>
                <a:spLocks noChangeArrowheads="1"/>
              </p:cNvSpPr>
              <p:nvPr/>
            </p:nvSpPr>
            <p:spPr bwMode="auto">
              <a:xfrm>
                <a:off x="509" y="370"/>
                <a:ext cx="605" cy="9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Palatino" pitchFamily="18" charset="0"/>
                </a:endParaRPr>
              </a:p>
            </p:txBody>
          </p:sp>
          <p:grpSp>
            <p:nvGrpSpPr>
              <p:cNvPr id="18635" name="Group 364"/>
              <p:cNvGrpSpPr>
                <a:grpSpLocks/>
              </p:cNvGrpSpPr>
              <p:nvPr/>
            </p:nvGrpSpPr>
            <p:grpSpPr bwMode="auto">
              <a:xfrm>
                <a:off x="533" y="394"/>
                <a:ext cx="266" cy="507"/>
                <a:chOff x="533" y="394"/>
                <a:chExt cx="266" cy="507"/>
              </a:xfrm>
            </p:grpSpPr>
            <p:sp>
              <p:nvSpPr>
                <p:cNvPr id="18661" name="Rectangle 365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662" name="Rectangle 366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663" name="Rectangle 367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64" name="Rectangle 368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65" name="Rectangle 369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66" name="Rectangle 370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67" name="Rectangle 371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68" name="Rectangle 372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69" name="Rectangle 373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636" name="Group 374"/>
              <p:cNvGrpSpPr>
                <a:grpSpLocks/>
              </p:cNvGrpSpPr>
              <p:nvPr/>
            </p:nvGrpSpPr>
            <p:grpSpPr bwMode="auto">
              <a:xfrm>
                <a:off x="824" y="394"/>
                <a:ext cx="266" cy="507"/>
                <a:chOff x="533" y="394"/>
                <a:chExt cx="266" cy="507"/>
              </a:xfrm>
            </p:grpSpPr>
            <p:sp>
              <p:nvSpPr>
                <p:cNvPr id="18652" name="Rectangle 375"/>
                <p:cNvSpPr>
                  <a:spLocks noChangeArrowheads="1"/>
                </p:cNvSpPr>
                <p:nvPr/>
              </p:nvSpPr>
              <p:spPr bwMode="auto">
                <a:xfrm>
                  <a:off x="533" y="394"/>
                  <a:ext cx="266" cy="50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sp>
              <p:nvSpPr>
                <p:cNvPr id="18653" name="Rectangle 376"/>
                <p:cNvSpPr>
                  <a:spLocks noChangeArrowheads="1"/>
                </p:cNvSpPr>
                <p:nvPr/>
              </p:nvSpPr>
              <p:spPr bwMode="auto">
                <a:xfrm>
                  <a:off x="558" y="418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700" b="1">
                      <a:solidFill>
                        <a:srgbClr val="FFFFFF"/>
                      </a:solidFill>
                      <a:latin typeface="Arial" charset="0"/>
                      <a:cs typeface="Arial" charset="0"/>
                    </a:rPr>
                    <a:t>SP</a:t>
                  </a:r>
                </a:p>
              </p:txBody>
            </p:sp>
            <p:sp>
              <p:nvSpPr>
                <p:cNvPr id="18654" name="Rectangle 377"/>
                <p:cNvSpPr>
                  <a:spLocks noChangeArrowheads="1"/>
                </p:cNvSpPr>
                <p:nvPr/>
              </p:nvSpPr>
              <p:spPr bwMode="auto">
                <a:xfrm>
                  <a:off x="678" y="418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55" name="Rectangle 378"/>
                <p:cNvSpPr>
                  <a:spLocks noChangeArrowheads="1"/>
                </p:cNvSpPr>
                <p:nvPr/>
              </p:nvSpPr>
              <p:spPr bwMode="auto">
                <a:xfrm>
                  <a:off x="558" y="539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56" name="Rectangle 379"/>
                <p:cNvSpPr>
                  <a:spLocks noChangeArrowheads="1"/>
                </p:cNvSpPr>
                <p:nvPr/>
              </p:nvSpPr>
              <p:spPr bwMode="auto">
                <a:xfrm>
                  <a:off x="678" y="539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57" name="Rectangle 380"/>
                <p:cNvSpPr>
                  <a:spLocks noChangeArrowheads="1"/>
                </p:cNvSpPr>
                <p:nvPr/>
              </p:nvSpPr>
              <p:spPr bwMode="auto">
                <a:xfrm>
                  <a:off x="558" y="660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58" name="Rectangle 381"/>
                <p:cNvSpPr>
                  <a:spLocks noChangeArrowheads="1"/>
                </p:cNvSpPr>
                <p:nvPr/>
              </p:nvSpPr>
              <p:spPr bwMode="auto">
                <a:xfrm>
                  <a:off x="678" y="660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59" name="Rectangle 382"/>
                <p:cNvSpPr>
                  <a:spLocks noChangeArrowheads="1"/>
                </p:cNvSpPr>
                <p:nvPr/>
              </p:nvSpPr>
              <p:spPr bwMode="auto">
                <a:xfrm>
                  <a:off x="558" y="781"/>
                  <a:ext cx="96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660" name="Rectangle 383"/>
                <p:cNvSpPr>
                  <a:spLocks noChangeArrowheads="1"/>
                </p:cNvSpPr>
                <p:nvPr/>
              </p:nvSpPr>
              <p:spPr bwMode="auto">
                <a:xfrm>
                  <a:off x="678" y="781"/>
                  <a:ext cx="97" cy="97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637" name="Rectangle 384"/>
              <p:cNvSpPr>
                <a:spLocks noChangeArrowheads="1"/>
              </p:cNvSpPr>
              <p:nvPr/>
            </p:nvSpPr>
            <p:spPr bwMode="auto">
              <a:xfrm rot="5400000">
                <a:off x="739" y="986"/>
                <a:ext cx="145" cy="55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L1</a:t>
                </a:r>
              </a:p>
            </p:txBody>
          </p:sp>
          <p:grpSp>
            <p:nvGrpSpPr>
              <p:cNvPr id="18638" name="Group 385"/>
              <p:cNvGrpSpPr>
                <a:grpSpLocks/>
              </p:cNvGrpSpPr>
              <p:nvPr/>
            </p:nvGrpSpPr>
            <p:grpSpPr bwMode="auto">
              <a:xfrm>
                <a:off x="533" y="926"/>
                <a:ext cx="557" cy="242"/>
                <a:chOff x="533" y="926"/>
                <a:chExt cx="557" cy="242"/>
              </a:xfrm>
            </p:grpSpPr>
            <p:sp>
              <p:nvSpPr>
                <p:cNvPr id="18639" name="Rectangle 386"/>
                <p:cNvSpPr>
                  <a:spLocks noChangeArrowheads="1"/>
                </p:cNvSpPr>
                <p:nvPr/>
              </p:nvSpPr>
              <p:spPr bwMode="auto">
                <a:xfrm rot="5400000">
                  <a:off x="691" y="768"/>
                  <a:ext cx="242" cy="55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640" name="Group 387"/>
                <p:cNvGrpSpPr>
                  <a:grpSpLocks/>
                </p:cNvGrpSpPr>
                <p:nvPr/>
              </p:nvGrpSpPr>
              <p:grpSpPr bwMode="auto">
                <a:xfrm>
                  <a:off x="558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650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7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TF</a:t>
                    </a:r>
                  </a:p>
                </p:txBody>
              </p:sp>
              <p:sp>
                <p:nvSpPr>
                  <p:cNvPr id="18651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41" name="Group 390"/>
                <p:cNvGrpSpPr>
                  <a:grpSpLocks/>
                </p:cNvGrpSpPr>
                <p:nvPr/>
              </p:nvGrpSpPr>
              <p:grpSpPr bwMode="auto">
                <a:xfrm>
                  <a:off x="695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648" name="Rectangle 39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49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42" name="Group 393"/>
                <p:cNvGrpSpPr>
                  <a:grpSpLocks/>
                </p:cNvGrpSpPr>
                <p:nvPr/>
              </p:nvGrpSpPr>
              <p:grpSpPr bwMode="auto">
                <a:xfrm>
                  <a:off x="969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646" name="Rectangle 394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47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43" name="Group 396"/>
                <p:cNvGrpSpPr>
                  <a:grpSpLocks/>
                </p:cNvGrpSpPr>
                <p:nvPr/>
              </p:nvGrpSpPr>
              <p:grpSpPr bwMode="auto">
                <a:xfrm>
                  <a:off x="832" y="950"/>
                  <a:ext cx="96" cy="194"/>
                  <a:chOff x="2457" y="566"/>
                  <a:chExt cx="102" cy="204"/>
                </a:xfrm>
              </p:grpSpPr>
              <p:sp>
                <p:nvSpPr>
                  <p:cNvPr id="18644" name="Rectangle 397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b="1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645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</p:grpSp>
        <p:grpSp>
          <p:nvGrpSpPr>
            <p:cNvPr id="18499" name="Group 399"/>
            <p:cNvGrpSpPr>
              <a:grpSpLocks/>
            </p:cNvGrpSpPr>
            <p:nvPr/>
          </p:nvGrpSpPr>
          <p:grpSpPr bwMode="auto">
            <a:xfrm>
              <a:off x="1111" y="3154"/>
              <a:ext cx="837" cy="480"/>
              <a:chOff x="174" y="3154"/>
              <a:chExt cx="837" cy="480"/>
            </a:xfrm>
          </p:grpSpPr>
          <p:cxnSp>
            <p:nvCxnSpPr>
              <p:cNvPr id="18608" name="AutoShape 400"/>
              <p:cNvCxnSpPr>
                <a:cxnSpLocks noChangeShapeType="1"/>
              </p:cNvCxnSpPr>
              <p:nvPr/>
            </p:nvCxnSpPr>
            <p:spPr bwMode="auto">
              <a:xfrm>
                <a:off x="81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609" name="AutoShape 401"/>
              <p:cNvCxnSpPr>
                <a:cxnSpLocks noChangeShapeType="1"/>
              </p:cNvCxnSpPr>
              <p:nvPr/>
            </p:nvCxnSpPr>
            <p:spPr bwMode="auto">
              <a:xfrm>
                <a:off x="37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610" name="Group 402"/>
              <p:cNvGrpSpPr>
                <a:grpSpLocks/>
              </p:cNvGrpSpPr>
              <p:nvPr/>
            </p:nvGrpSpPr>
            <p:grpSpPr bwMode="auto">
              <a:xfrm>
                <a:off x="174" y="3154"/>
                <a:ext cx="397" cy="171"/>
                <a:chOff x="144" y="3552"/>
                <a:chExt cx="864" cy="288"/>
              </a:xfrm>
            </p:grpSpPr>
            <p:sp>
              <p:nvSpPr>
                <p:cNvPr id="18613" name="Rectangle 403"/>
                <p:cNvSpPr>
                  <a:spLocks noChangeArrowheads="1"/>
                </p:cNvSpPr>
                <p:nvPr/>
              </p:nvSpPr>
              <p:spPr bwMode="auto">
                <a:xfrm>
                  <a:off x="144" y="3552"/>
                  <a:ext cx="864" cy="28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614" name="Group 404"/>
                <p:cNvGrpSpPr>
                  <a:grpSpLocks/>
                </p:cNvGrpSpPr>
                <p:nvPr/>
              </p:nvGrpSpPr>
              <p:grpSpPr bwMode="auto">
                <a:xfrm>
                  <a:off x="192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630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31" name="Rectangle 40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32" name="Rectangle 40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33" name="Rectangle 40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15" name="Group 409"/>
                <p:cNvGrpSpPr>
                  <a:grpSpLocks/>
                </p:cNvGrpSpPr>
                <p:nvPr/>
              </p:nvGrpSpPr>
              <p:grpSpPr bwMode="auto">
                <a:xfrm>
                  <a:off x="384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626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27" name="Rectangle 4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28" name="Rectangle 4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29" name="Rectangle 41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16" name="Group 414"/>
                <p:cNvGrpSpPr>
                  <a:grpSpLocks/>
                </p:cNvGrpSpPr>
                <p:nvPr/>
              </p:nvGrpSpPr>
              <p:grpSpPr bwMode="auto">
                <a:xfrm>
                  <a:off x="576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622" name="Rectangle 4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23" name="Rectangle 41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24" name="Rectangle 41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25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617" name="Group 419"/>
                <p:cNvGrpSpPr>
                  <a:grpSpLocks/>
                </p:cNvGrpSpPr>
                <p:nvPr/>
              </p:nvGrpSpPr>
              <p:grpSpPr bwMode="auto">
                <a:xfrm>
                  <a:off x="768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618" name="Rectangle 4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19" name="Rectangle 42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20" name="Rectangle 42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21" name="Rectangle 42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  <p:sp>
            <p:nvSpPr>
              <p:cNvPr id="18611" name="Rectangle 424"/>
              <p:cNvSpPr>
                <a:spLocks noChangeArrowheads="1"/>
              </p:cNvSpPr>
              <p:nvPr/>
            </p:nvSpPr>
            <p:spPr bwMode="auto">
              <a:xfrm>
                <a:off x="614" y="3154"/>
                <a:ext cx="397" cy="1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L2</a:t>
                </a:r>
              </a:p>
            </p:txBody>
          </p:sp>
          <p:sp>
            <p:nvSpPr>
              <p:cNvPr id="18612" name="Rectangle 425"/>
              <p:cNvSpPr>
                <a:spLocks noChangeArrowheads="1"/>
              </p:cNvSpPr>
              <p:nvPr/>
            </p:nvSpPr>
            <p:spPr bwMode="auto">
              <a:xfrm>
                <a:off x="174" y="3463"/>
                <a:ext cx="837" cy="17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FB</a:t>
                </a:r>
              </a:p>
            </p:txBody>
          </p:sp>
        </p:grpSp>
        <p:grpSp>
          <p:nvGrpSpPr>
            <p:cNvPr id="18500" name="Group 426"/>
            <p:cNvGrpSpPr>
              <a:grpSpLocks/>
            </p:cNvGrpSpPr>
            <p:nvPr/>
          </p:nvGrpSpPr>
          <p:grpSpPr bwMode="auto">
            <a:xfrm>
              <a:off x="2013" y="3154"/>
              <a:ext cx="837" cy="480"/>
              <a:chOff x="174" y="3154"/>
              <a:chExt cx="837" cy="480"/>
            </a:xfrm>
          </p:grpSpPr>
          <p:cxnSp>
            <p:nvCxnSpPr>
              <p:cNvPr id="18582" name="AutoShape 427"/>
              <p:cNvCxnSpPr>
                <a:cxnSpLocks noChangeShapeType="1"/>
              </p:cNvCxnSpPr>
              <p:nvPr/>
            </p:nvCxnSpPr>
            <p:spPr bwMode="auto">
              <a:xfrm>
                <a:off x="81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83" name="AutoShape 428"/>
              <p:cNvCxnSpPr>
                <a:cxnSpLocks noChangeShapeType="1"/>
              </p:cNvCxnSpPr>
              <p:nvPr/>
            </p:nvCxnSpPr>
            <p:spPr bwMode="auto">
              <a:xfrm>
                <a:off x="37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584" name="Group 429"/>
              <p:cNvGrpSpPr>
                <a:grpSpLocks/>
              </p:cNvGrpSpPr>
              <p:nvPr/>
            </p:nvGrpSpPr>
            <p:grpSpPr bwMode="auto">
              <a:xfrm>
                <a:off x="174" y="3154"/>
                <a:ext cx="397" cy="171"/>
                <a:chOff x="144" y="3552"/>
                <a:chExt cx="864" cy="288"/>
              </a:xfrm>
            </p:grpSpPr>
            <p:sp>
              <p:nvSpPr>
                <p:cNvPr id="18587" name="Rectangle 430"/>
                <p:cNvSpPr>
                  <a:spLocks noChangeArrowheads="1"/>
                </p:cNvSpPr>
                <p:nvPr/>
              </p:nvSpPr>
              <p:spPr bwMode="auto">
                <a:xfrm>
                  <a:off x="144" y="3552"/>
                  <a:ext cx="864" cy="28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588" name="Group 431"/>
                <p:cNvGrpSpPr>
                  <a:grpSpLocks/>
                </p:cNvGrpSpPr>
                <p:nvPr/>
              </p:nvGrpSpPr>
              <p:grpSpPr bwMode="auto">
                <a:xfrm>
                  <a:off x="192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604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05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06" name="Rectangle 43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07" name="Rectangle 43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89" name="Group 436"/>
                <p:cNvGrpSpPr>
                  <a:grpSpLocks/>
                </p:cNvGrpSpPr>
                <p:nvPr/>
              </p:nvGrpSpPr>
              <p:grpSpPr bwMode="auto">
                <a:xfrm>
                  <a:off x="384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600" name="Rectangle 43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01" name="Rectangle 43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02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60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90" name="Group 441"/>
                <p:cNvGrpSpPr>
                  <a:grpSpLocks/>
                </p:cNvGrpSpPr>
                <p:nvPr/>
              </p:nvGrpSpPr>
              <p:grpSpPr bwMode="auto">
                <a:xfrm>
                  <a:off x="576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96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97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98" name="Rectangle 44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99" name="Rectangle 44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91" name="Group 446"/>
                <p:cNvGrpSpPr>
                  <a:grpSpLocks/>
                </p:cNvGrpSpPr>
                <p:nvPr/>
              </p:nvGrpSpPr>
              <p:grpSpPr bwMode="auto">
                <a:xfrm>
                  <a:off x="768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92" name="Rectangle 44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93" name="Rectangle 44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94" name="Rectangle 44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95" name="Rectangle 45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  <p:sp>
            <p:nvSpPr>
              <p:cNvPr id="18585" name="Rectangle 451"/>
              <p:cNvSpPr>
                <a:spLocks noChangeArrowheads="1"/>
              </p:cNvSpPr>
              <p:nvPr/>
            </p:nvSpPr>
            <p:spPr bwMode="auto">
              <a:xfrm>
                <a:off x="614" y="3154"/>
                <a:ext cx="397" cy="1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L2</a:t>
                </a:r>
              </a:p>
            </p:txBody>
          </p:sp>
          <p:sp>
            <p:nvSpPr>
              <p:cNvPr id="18586" name="Rectangle 452"/>
              <p:cNvSpPr>
                <a:spLocks noChangeArrowheads="1"/>
              </p:cNvSpPr>
              <p:nvPr/>
            </p:nvSpPr>
            <p:spPr bwMode="auto">
              <a:xfrm>
                <a:off x="174" y="3463"/>
                <a:ext cx="837" cy="17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FB</a:t>
                </a:r>
              </a:p>
            </p:txBody>
          </p:sp>
        </p:grpSp>
        <p:grpSp>
          <p:nvGrpSpPr>
            <p:cNvPr id="18501" name="Group 453"/>
            <p:cNvGrpSpPr>
              <a:grpSpLocks/>
            </p:cNvGrpSpPr>
            <p:nvPr/>
          </p:nvGrpSpPr>
          <p:grpSpPr bwMode="auto">
            <a:xfrm>
              <a:off x="2950" y="3154"/>
              <a:ext cx="837" cy="480"/>
              <a:chOff x="174" y="3154"/>
              <a:chExt cx="837" cy="480"/>
            </a:xfrm>
          </p:grpSpPr>
          <p:cxnSp>
            <p:nvCxnSpPr>
              <p:cNvPr id="18556" name="AutoShape 454"/>
              <p:cNvCxnSpPr>
                <a:cxnSpLocks noChangeShapeType="1"/>
              </p:cNvCxnSpPr>
              <p:nvPr/>
            </p:nvCxnSpPr>
            <p:spPr bwMode="auto">
              <a:xfrm>
                <a:off x="81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57" name="AutoShape 455"/>
              <p:cNvCxnSpPr>
                <a:cxnSpLocks noChangeShapeType="1"/>
              </p:cNvCxnSpPr>
              <p:nvPr/>
            </p:nvCxnSpPr>
            <p:spPr bwMode="auto">
              <a:xfrm>
                <a:off x="37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558" name="Group 456"/>
              <p:cNvGrpSpPr>
                <a:grpSpLocks/>
              </p:cNvGrpSpPr>
              <p:nvPr/>
            </p:nvGrpSpPr>
            <p:grpSpPr bwMode="auto">
              <a:xfrm>
                <a:off x="174" y="3154"/>
                <a:ext cx="397" cy="171"/>
                <a:chOff x="144" y="3552"/>
                <a:chExt cx="864" cy="288"/>
              </a:xfrm>
            </p:grpSpPr>
            <p:sp>
              <p:nvSpPr>
                <p:cNvPr id="18561" name="Rectangle 457"/>
                <p:cNvSpPr>
                  <a:spLocks noChangeArrowheads="1"/>
                </p:cNvSpPr>
                <p:nvPr/>
              </p:nvSpPr>
              <p:spPr bwMode="auto">
                <a:xfrm>
                  <a:off x="144" y="3552"/>
                  <a:ext cx="864" cy="28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562" name="Group 458"/>
                <p:cNvGrpSpPr>
                  <a:grpSpLocks/>
                </p:cNvGrpSpPr>
                <p:nvPr/>
              </p:nvGrpSpPr>
              <p:grpSpPr bwMode="auto">
                <a:xfrm>
                  <a:off x="192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78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79" name="Rectangle 46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80" name="Rectangle 461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81" name="Rectangle 46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63" name="Group 463"/>
                <p:cNvGrpSpPr>
                  <a:grpSpLocks/>
                </p:cNvGrpSpPr>
                <p:nvPr/>
              </p:nvGrpSpPr>
              <p:grpSpPr bwMode="auto">
                <a:xfrm>
                  <a:off x="384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74" name="Rectangle 46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75" name="Rectangle 46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76" name="Rectangle 46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7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64" name="Group 468"/>
                <p:cNvGrpSpPr>
                  <a:grpSpLocks/>
                </p:cNvGrpSpPr>
                <p:nvPr/>
              </p:nvGrpSpPr>
              <p:grpSpPr bwMode="auto">
                <a:xfrm>
                  <a:off x="576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70" name="Rectangle 46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71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72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7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65" name="Group 473"/>
                <p:cNvGrpSpPr>
                  <a:grpSpLocks/>
                </p:cNvGrpSpPr>
                <p:nvPr/>
              </p:nvGrpSpPr>
              <p:grpSpPr bwMode="auto">
                <a:xfrm>
                  <a:off x="768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66" name="Rectangle 47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67" name="Rectangle 47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68" name="Rectangle 47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6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  <p:sp>
            <p:nvSpPr>
              <p:cNvPr id="18559" name="Rectangle 478"/>
              <p:cNvSpPr>
                <a:spLocks noChangeArrowheads="1"/>
              </p:cNvSpPr>
              <p:nvPr/>
            </p:nvSpPr>
            <p:spPr bwMode="auto">
              <a:xfrm>
                <a:off x="614" y="3154"/>
                <a:ext cx="397" cy="1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L2</a:t>
                </a:r>
              </a:p>
            </p:txBody>
          </p:sp>
          <p:sp>
            <p:nvSpPr>
              <p:cNvPr id="18560" name="Rectangle 479"/>
              <p:cNvSpPr>
                <a:spLocks noChangeArrowheads="1"/>
              </p:cNvSpPr>
              <p:nvPr/>
            </p:nvSpPr>
            <p:spPr bwMode="auto">
              <a:xfrm>
                <a:off x="174" y="3463"/>
                <a:ext cx="837" cy="17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FB</a:t>
                </a:r>
              </a:p>
            </p:txBody>
          </p:sp>
        </p:grpSp>
        <p:grpSp>
          <p:nvGrpSpPr>
            <p:cNvPr id="18502" name="Group 480"/>
            <p:cNvGrpSpPr>
              <a:grpSpLocks/>
            </p:cNvGrpSpPr>
            <p:nvPr/>
          </p:nvGrpSpPr>
          <p:grpSpPr bwMode="auto">
            <a:xfrm>
              <a:off x="3858" y="3154"/>
              <a:ext cx="837" cy="480"/>
              <a:chOff x="174" y="3154"/>
              <a:chExt cx="837" cy="480"/>
            </a:xfrm>
          </p:grpSpPr>
          <p:cxnSp>
            <p:nvCxnSpPr>
              <p:cNvPr id="18530" name="AutoShape 481"/>
              <p:cNvCxnSpPr>
                <a:cxnSpLocks noChangeShapeType="1"/>
              </p:cNvCxnSpPr>
              <p:nvPr/>
            </p:nvCxnSpPr>
            <p:spPr bwMode="auto">
              <a:xfrm>
                <a:off x="81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31" name="AutoShape 482"/>
              <p:cNvCxnSpPr>
                <a:cxnSpLocks noChangeShapeType="1"/>
              </p:cNvCxnSpPr>
              <p:nvPr/>
            </p:nvCxnSpPr>
            <p:spPr bwMode="auto">
              <a:xfrm>
                <a:off x="37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532" name="Group 483"/>
              <p:cNvGrpSpPr>
                <a:grpSpLocks/>
              </p:cNvGrpSpPr>
              <p:nvPr/>
            </p:nvGrpSpPr>
            <p:grpSpPr bwMode="auto">
              <a:xfrm>
                <a:off x="174" y="3154"/>
                <a:ext cx="397" cy="171"/>
                <a:chOff x="144" y="3552"/>
                <a:chExt cx="864" cy="288"/>
              </a:xfrm>
            </p:grpSpPr>
            <p:sp>
              <p:nvSpPr>
                <p:cNvPr id="18535" name="Rectangle 484"/>
                <p:cNvSpPr>
                  <a:spLocks noChangeArrowheads="1"/>
                </p:cNvSpPr>
                <p:nvPr/>
              </p:nvSpPr>
              <p:spPr bwMode="auto">
                <a:xfrm>
                  <a:off x="144" y="3552"/>
                  <a:ext cx="864" cy="28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536" name="Group 485"/>
                <p:cNvGrpSpPr>
                  <a:grpSpLocks/>
                </p:cNvGrpSpPr>
                <p:nvPr/>
              </p:nvGrpSpPr>
              <p:grpSpPr bwMode="auto">
                <a:xfrm>
                  <a:off x="192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52" name="Rectangle 48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53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54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55" name="Rectangle 48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37" name="Group 490"/>
                <p:cNvGrpSpPr>
                  <a:grpSpLocks/>
                </p:cNvGrpSpPr>
                <p:nvPr/>
              </p:nvGrpSpPr>
              <p:grpSpPr bwMode="auto">
                <a:xfrm>
                  <a:off x="384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48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49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50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51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38" name="Group 495"/>
                <p:cNvGrpSpPr>
                  <a:grpSpLocks/>
                </p:cNvGrpSpPr>
                <p:nvPr/>
              </p:nvGrpSpPr>
              <p:grpSpPr bwMode="auto">
                <a:xfrm>
                  <a:off x="576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44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45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46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47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39" name="Group 500"/>
                <p:cNvGrpSpPr>
                  <a:grpSpLocks/>
                </p:cNvGrpSpPr>
                <p:nvPr/>
              </p:nvGrpSpPr>
              <p:grpSpPr bwMode="auto">
                <a:xfrm>
                  <a:off x="768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40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41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42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43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  <p:sp>
            <p:nvSpPr>
              <p:cNvPr id="18533" name="Rectangle 505"/>
              <p:cNvSpPr>
                <a:spLocks noChangeArrowheads="1"/>
              </p:cNvSpPr>
              <p:nvPr/>
            </p:nvSpPr>
            <p:spPr bwMode="auto">
              <a:xfrm>
                <a:off x="614" y="3154"/>
                <a:ext cx="397" cy="1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L2</a:t>
                </a:r>
              </a:p>
            </p:txBody>
          </p:sp>
          <p:sp>
            <p:nvSpPr>
              <p:cNvPr id="18534" name="Rectangle 506"/>
              <p:cNvSpPr>
                <a:spLocks noChangeArrowheads="1"/>
              </p:cNvSpPr>
              <p:nvPr/>
            </p:nvSpPr>
            <p:spPr bwMode="auto">
              <a:xfrm>
                <a:off x="174" y="3463"/>
                <a:ext cx="837" cy="17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FB</a:t>
                </a:r>
              </a:p>
            </p:txBody>
          </p:sp>
        </p:grpSp>
        <p:grpSp>
          <p:nvGrpSpPr>
            <p:cNvPr id="18503" name="Group 507"/>
            <p:cNvGrpSpPr>
              <a:grpSpLocks/>
            </p:cNvGrpSpPr>
            <p:nvPr/>
          </p:nvGrpSpPr>
          <p:grpSpPr bwMode="auto">
            <a:xfrm>
              <a:off x="4795" y="3154"/>
              <a:ext cx="837" cy="480"/>
              <a:chOff x="174" y="3154"/>
              <a:chExt cx="837" cy="480"/>
            </a:xfrm>
          </p:grpSpPr>
          <p:cxnSp>
            <p:nvCxnSpPr>
              <p:cNvPr id="18504" name="AutoShape 508"/>
              <p:cNvCxnSpPr>
                <a:cxnSpLocks noChangeShapeType="1"/>
              </p:cNvCxnSpPr>
              <p:nvPr/>
            </p:nvCxnSpPr>
            <p:spPr bwMode="auto">
              <a:xfrm>
                <a:off x="81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05" name="AutoShape 509"/>
              <p:cNvCxnSpPr>
                <a:cxnSpLocks noChangeShapeType="1"/>
              </p:cNvCxnSpPr>
              <p:nvPr/>
            </p:nvCxnSpPr>
            <p:spPr bwMode="auto">
              <a:xfrm>
                <a:off x="375" y="3325"/>
                <a:ext cx="0" cy="138"/>
              </a:xfrm>
              <a:prstGeom prst="straightConnector1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506" name="Group 510"/>
              <p:cNvGrpSpPr>
                <a:grpSpLocks/>
              </p:cNvGrpSpPr>
              <p:nvPr/>
            </p:nvGrpSpPr>
            <p:grpSpPr bwMode="auto">
              <a:xfrm>
                <a:off x="174" y="3154"/>
                <a:ext cx="397" cy="171"/>
                <a:chOff x="144" y="3552"/>
                <a:chExt cx="864" cy="288"/>
              </a:xfrm>
            </p:grpSpPr>
            <p:sp>
              <p:nvSpPr>
                <p:cNvPr id="18509" name="Rectangle 511"/>
                <p:cNvSpPr>
                  <a:spLocks noChangeArrowheads="1"/>
                </p:cNvSpPr>
                <p:nvPr/>
              </p:nvSpPr>
              <p:spPr bwMode="auto">
                <a:xfrm>
                  <a:off x="144" y="3552"/>
                  <a:ext cx="864" cy="28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Palatino" pitchFamily="18" charset="0"/>
                  </a:endParaRPr>
                </a:p>
              </p:txBody>
            </p:sp>
            <p:grpSp>
              <p:nvGrpSpPr>
                <p:cNvPr id="18510" name="Group 512"/>
                <p:cNvGrpSpPr>
                  <a:grpSpLocks/>
                </p:cNvGrpSpPr>
                <p:nvPr/>
              </p:nvGrpSpPr>
              <p:grpSpPr bwMode="auto">
                <a:xfrm>
                  <a:off x="192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26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27" name="Rectangle 51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28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29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11" name="Group 517"/>
                <p:cNvGrpSpPr>
                  <a:grpSpLocks/>
                </p:cNvGrpSpPr>
                <p:nvPr/>
              </p:nvGrpSpPr>
              <p:grpSpPr bwMode="auto">
                <a:xfrm>
                  <a:off x="384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22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23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24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25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12" name="Group 522"/>
                <p:cNvGrpSpPr>
                  <a:grpSpLocks/>
                </p:cNvGrpSpPr>
                <p:nvPr/>
              </p:nvGrpSpPr>
              <p:grpSpPr bwMode="auto">
                <a:xfrm>
                  <a:off x="576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18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19" name="Rectangle 52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20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21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  <p:grpSp>
              <p:nvGrpSpPr>
                <p:cNvPr id="18513" name="Group 527"/>
                <p:cNvGrpSpPr>
                  <a:grpSpLocks/>
                </p:cNvGrpSpPr>
                <p:nvPr/>
              </p:nvGrpSpPr>
              <p:grpSpPr bwMode="auto">
                <a:xfrm>
                  <a:off x="768" y="3600"/>
                  <a:ext cx="192" cy="192"/>
                  <a:chOff x="1728" y="3792"/>
                  <a:chExt cx="192" cy="192"/>
                </a:xfrm>
              </p:grpSpPr>
              <p:sp>
                <p:nvSpPr>
                  <p:cNvPr id="18514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15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792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16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  <p:sp>
                <p:nvSpPr>
                  <p:cNvPr id="18517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888"/>
                    <a:ext cx="96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Palatino" pitchFamily="18" charset="0"/>
                    </a:endParaRPr>
                  </a:p>
                </p:txBody>
              </p:sp>
            </p:grpSp>
          </p:grpSp>
          <p:sp>
            <p:nvSpPr>
              <p:cNvPr id="18507" name="Rectangle 532"/>
              <p:cNvSpPr>
                <a:spLocks noChangeArrowheads="1"/>
              </p:cNvSpPr>
              <p:nvPr/>
            </p:nvSpPr>
            <p:spPr bwMode="auto">
              <a:xfrm>
                <a:off x="614" y="3154"/>
                <a:ext cx="397" cy="1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L2</a:t>
                </a:r>
              </a:p>
            </p:txBody>
          </p:sp>
          <p:sp>
            <p:nvSpPr>
              <p:cNvPr id="18508" name="Rectangle 533"/>
              <p:cNvSpPr>
                <a:spLocks noChangeArrowheads="1"/>
              </p:cNvSpPr>
              <p:nvPr/>
            </p:nvSpPr>
            <p:spPr bwMode="auto">
              <a:xfrm>
                <a:off x="174" y="3463"/>
                <a:ext cx="837" cy="17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FB</a:t>
                </a:r>
              </a:p>
            </p:txBody>
          </p:sp>
        </p:grpSp>
      </p:grpSp>
      <p:sp>
        <p:nvSpPr>
          <p:cNvPr id="18437" name="Rectangle 53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Unified Graphics Pipeline GeForce 8800</a:t>
            </a:r>
          </a:p>
        </p:txBody>
      </p:sp>
    </p:spTree>
    <p:extLst>
      <p:ext uri="{BB962C8B-B14F-4D97-AF65-F5344CB8AC3E}">
        <p14:creationId xmlns:p14="http://schemas.microsoft.com/office/powerpoint/2010/main" val="22943569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/>
              <a:t>What is (Historical) GPGPU ?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/>
              <a:t>General Purpose computation using GPU and graphics API in applications other than 3D graphics</a:t>
            </a:r>
          </a:p>
          <a:p>
            <a:pPr lvl="1" eaLnBrk="1" hangingPunct="1"/>
            <a:r>
              <a:rPr lang="en-US" sz="2000" dirty="0"/>
              <a:t>GPU accelerates critical path of application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Data parallel algorithms leverage GPU attributes</a:t>
            </a:r>
          </a:p>
          <a:p>
            <a:pPr lvl="1" eaLnBrk="1" hangingPunct="1"/>
            <a:r>
              <a:rPr lang="en-US" sz="2000" dirty="0"/>
              <a:t>Large data arrays, streaming throughput</a:t>
            </a:r>
          </a:p>
          <a:p>
            <a:pPr lvl="1" eaLnBrk="1" hangingPunct="1"/>
            <a:r>
              <a:rPr lang="en-US" sz="2000" dirty="0"/>
              <a:t>Fine-grain SIMD parallelism</a:t>
            </a:r>
          </a:p>
          <a:p>
            <a:pPr lvl="1" eaLnBrk="1" hangingPunct="1"/>
            <a:r>
              <a:rPr lang="en-US" sz="2000" dirty="0"/>
              <a:t>Low-latency floating point (FP) computation</a:t>
            </a:r>
          </a:p>
          <a:p>
            <a:pPr eaLnBrk="1" hangingPunct="1"/>
            <a:r>
              <a:rPr lang="en-US" sz="2400" dirty="0"/>
              <a:t>Applications – see </a:t>
            </a:r>
            <a:r>
              <a:rPr lang="en-US" sz="2400" dirty="0">
                <a:solidFill>
                  <a:schemeClr val="tx2"/>
                </a:solidFill>
              </a:rPr>
              <a:t>http://gpgpu.org</a:t>
            </a:r>
            <a:endParaRPr lang="en-US" sz="2400" dirty="0"/>
          </a:p>
          <a:p>
            <a:pPr lvl="1" eaLnBrk="1" hangingPunct="1"/>
            <a:r>
              <a:rPr lang="en-US" sz="2000" dirty="0"/>
              <a:t>Game effects (FX) physics, image processing</a:t>
            </a:r>
          </a:p>
          <a:p>
            <a:pPr lvl="1" eaLnBrk="1" hangingPunct="1"/>
            <a:r>
              <a:rPr lang="en-US" sz="2000" dirty="0"/>
              <a:t>Physical modeling, computational engineering, matrix algebra, convolution, correlation, sorting</a:t>
            </a:r>
          </a:p>
        </p:txBody>
      </p:sp>
      <p:pic>
        <p:nvPicPr>
          <p:cNvPr id="26" name="Picture 4" descr="gpg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2133600" cy="541338"/>
          </a:xfrm>
          <a:prstGeom prst="rect">
            <a:avLst/>
          </a:prstGeom>
          <a:noFill/>
          <a:ln w="19050">
            <a:solidFill>
              <a:srgbClr val="66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279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Goals for Rest of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Learn how to program massively parallel processors and achieve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performance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functionality and maintainability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scalability across future generations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Acquire technical knowledge required to achieve the above goals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principles and patterns of parallel programming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processor architecture features and constraints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programming API, tools and techniques</a:t>
            </a:r>
          </a:p>
          <a:p>
            <a:pPr>
              <a:lnSpc>
                <a:spcPct val="90000"/>
              </a:lnSpc>
            </a:pPr>
            <a:r>
              <a:rPr lang="en-US" dirty="0"/>
              <a:t>Overview of architecture first, then introduce architecture as we 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0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Previous GPGPU Constraints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5105400" cy="4837113"/>
          </a:xfrm>
        </p:spPr>
        <p:txBody>
          <a:bodyPr/>
          <a:lstStyle/>
          <a:p>
            <a:pPr eaLnBrk="1" hangingPunct="1"/>
            <a:r>
              <a:rPr lang="en-US" sz="2400"/>
              <a:t>Dealing with graphics API</a:t>
            </a:r>
          </a:p>
          <a:p>
            <a:pPr lvl="1" eaLnBrk="1" hangingPunct="1"/>
            <a:r>
              <a:rPr lang="en-US" sz="2000"/>
              <a:t>Working with the corner cases of the graphics API</a:t>
            </a:r>
          </a:p>
          <a:p>
            <a:pPr eaLnBrk="1" hangingPunct="1"/>
            <a:r>
              <a:rPr lang="en-US" sz="2400"/>
              <a:t>Addressing modes</a:t>
            </a:r>
          </a:p>
          <a:p>
            <a:pPr lvl="1" eaLnBrk="1" hangingPunct="1"/>
            <a:r>
              <a:rPr lang="en-US" sz="2000"/>
              <a:t>Limited texture size/dimension</a:t>
            </a:r>
          </a:p>
          <a:p>
            <a:pPr eaLnBrk="1" hangingPunct="1"/>
            <a:r>
              <a:rPr lang="en-US" sz="2400"/>
              <a:t>Shader capabilities</a:t>
            </a:r>
          </a:p>
          <a:p>
            <a:pPr lvl="1" eaLnBrk="1" hangingPunct="1"/>
            <a:r>
              <a:rPr lang="en-US" sz="2000"/>
              <a:t>Limited outputs</a:t>
            </a:r>
          </a:p>
          <a:p>
            <a:pPr eaLnBrk="1" hangingPunct="1"/>
            <a:r>
              <a:rPr lang="en-US" sz="2400"/>
              <a:t>Instruction sets</a:t>
            </a:r>
          </a:p>
          <a:p>
            <a:pPr lvl="1" eaLnBrk="1" hangingPunct="1"/>
            <a:r>
              <a:rPr lang="en-US" sz="2000"/>
              <a:t>Lack of Integer &amp; bit ops</a:t>
            </a:r>
          </a:p>
          <a:p>
            <a:pPr eaLnBrk="1" hangingPunct="1"/>
            <a:r>
              <a:rPr lang="en-US" sz="2400"/>
              <a:t>Communication limited</a:t>
            </a:r>
          </a:p>
          <a:p>
            <a:pPr lvl="1" eaLnBrk="1" hangingPunct="1"/>
            <a:r>
              <a:rPr lang="en-US" sz="2000"/>
              <a:t>Between pixels</a:t>
            </a:r>
          </a:p>
          <a:p>
            <a:pPr lvl="1" eaLnBrk="1" hangingPunct="1"/>
            <a:r>
              <a:rPr lang="en-US" sz="2000"/>
              <a:t>Scatter  a[i] = p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632575" y="1555750"/>
            <a:ext cx="80963" cy="88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626225" y="3987800"/>
            <a:ext cx="82550" cy="88900"/>
          </a:xfrm>
          <a:prstGeom prst="rect">
            <a:avLst/>
          </a:prstGeom>
          <a:solidFill>
            <a:srgbClr val="CC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81713" y="1749425"/>
            <a:ext cx="1171575" cy="214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Tahoma" charset="0"/>
              </a:rPr>
              <a:t>Input Registers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081713" y="2209800"/>
            <a:ext cx="1171575" cy="11461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Tahoma" charset="0"/>
              </a:rPr>
              <a:t>Fragment Program</a:t>
            </a:r>
          </a:p>
          <a:p>
            <a:pPr algn="ctr" eaLnBrk="1" hangingPunct="1">
              <a:spcBef>
                <a:spcPct val="50000"/>
              </a:spcBef>
            </a:pPr>
            <a:endParaRPr lang="en-US" sz="800">
              <a:solidFill>
                <a:srgbClr val="FFFF00"/>
              </a:solidFill>
              <a:latin typeface="Tahoma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80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6081713" y="3594100"/>
            <a:ext cx="1171575" cy="21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Tahoma" charset="0"/>
              </a:rPr>
              <a:t>Output Registers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7519988" y="2671763"/>
            <a:ext cx="1077912" cy="21431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Tahoma" charset="0"/>
              </a:rPr>
              <a:t>Constants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7519988" y="2317750"/>
            <a:ext cx="1077912" cy="215900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solidFill>
                  <a:srgbClr val="6699FF"/>
                </a:solidFill>
                <a:latin typeface="Tahoma" charset="0"/>
              </a:rPr>
              <a:t>Texture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7519988" y="3017838"/>
            <a:ext cx="1077912" cy="214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latin typeface="Tahoma" charset="0"/>
              </a:rPr>
              <a:t>Temp Registers</a:t>
            </a:r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 flipH="1">
            <a:off x="7275513" y="2441575"/>
            <a:ext cx="212725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 flipH="1">
            <a:off x="7275513" y="2787650"/>
            <a:ext cx="2127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 flipH="1">
            <a:off x="7275513" y="3133725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>
            <a:off x="6667500" y="1979613"/>
            <a:ext cx="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6667500" y="3363913"/>
            <a:ext cx="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Freeform 17"/>
          <p:cNvSpPr>
            <a:spLocks/>
          </p:cNvSpPr>
          <p:nvPr/>
        </p:nvSpPr>
        <p:spPr bwMode="auto">
          <a:xfrm>
            <a:off x="6626225" y="2433638"/>
            <a:ext cx="122238" cy="857250"/>
          </a:xfrm>
          <a:custGeom>
            <a:avLst/>
            <a:gdLst>
              <a:gd name="T0" fmla="*/ 19340637 w 208"/>
              <a:gd name="T1" fmla="*/ 0 h 1536"/>
              <a:gd name="T2" fmla="*/ 69074461 w 208"/>
              <a:gd name="T3" fmla="*/ 59804350 h 1536"/>
              <a:gd name="T4" fmla="*/ 2762696 w 208"/>
              <a:gd name="T5" fmla="*/ 104657612 h 1536"/>
              <a:gd name="T6" fmla="*/ 52496520 w 208"/>
              <a:gd name="T7" fmla="*/ 164462520 h 1536"/>
              <a:gd name="T8" fmla="*/ 2762696 w 208"/>
              <a:gd name="T9" fmla="*/ 224266869 h 1536"/>
              <a:gd name="T10" fmla="*/ 52496520 w 208"/>
              <a:gd name="T11" fmla="*/ 254169044 h 1536"/>
              <a:gd name="T12" fmla="*/ 19340637 w 208"/>
              <a:gd name="T13" fmla="*/ 299022306 h 1536"/>
              <a:gd name="T14" fmla="*/ 52496520 w 208"/>
              <a:gd name="T15" fmla="*/ 343875568 h 1536"/>
              <a:gd name="T16" fmla="*/ 2762696 w 208"/>
              <a:gd name="T17" fmla="*/ 388729389 h 1536"/>
              <a:gd name="T18" fmla="*/ 35918578 w 208"/>
              <a:gd name="T19" fmla="*/ 418631563 h 1536"/>
              <a:gd name="T20" fmla="*/ 19340637 w 208"/>
              <a:gd name="T21" fmla="*/ 478435913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7980363" y="1598613"/>
            <a:ext cx="644525" cy="47148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700" i="1">
                <a:solidFill>
                  <a:srgbClr val="FFFFFF"/>
                </a:solidFill>
                <a:latin typeface="Arial" charset="0"/>
              </a:rPr>
              <a:t>per thread</a:t>
            </a:r>
          </a:p>
          <a:p>
            <a:pPr eaLnBrk="1" hangingPunct="1"/>
            <a:r>
              <a:rPr lang="en-US" sz="700" i="1">
                <a:solidFill>
                  <a:srgbClr val="FFFF00"/>
                </a:solidFill>
                <a:latin typeface="Arial" charset="0"/>
              </a:rPr>
              <a:t>per Shader</a:t>
            </a:r>
          </a:p>
          <a:p>
            <a:pPr eaLnBrk="1" hangingPunct="1"/>
            <a:r>
              <a:rPr lang="en-US" sz="700" i="1">
                <a:solidFill>
                  <a:srgbClr val="6699FF"/>
                </a:solidFill>
                <a:latin typeface="Arial" charset="0"/>
              </a:rPr>
              <a:t>per Context</a:t>
            </a:r>
          </a:p>
        </p:txBody>
      </p:sp>
      <p:sp>
        <p:nvSpPr>
          <p:cNvPr id="23572" name="Text Box 19"/>
          <p:cNvSpPr txBox="1">
            <a:spLocks noChangeArrowheads="1"/>
          </p:cNvSpPr>
          <p:nvPr/>
        </p:nvSpPr>
        <p:spPr bwMode="auto">
          <a:xfrm>
            <a:off x="6081713" y="3919538"/>
            <a:ext cx="1171575" cy="214312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>
                <a:solidFill>
                  <a:srgbClr val="6699FF"/>
                </a:solidFill>
                <a:latin typeface="Tahoma" charset="0"/>
              </a:rPr>
              <a:t>        FB       Memory</a:t>
            </a:r>
          </a:p>
        </p:txBody>
      </p:sp>
    </p:spTree>
    <p:extLst>
      <p:ext uri="{BB962C8B-B14F-4D97-AF65-F5344CB8AC3E}">
        <p14:creationId xmlns:p14="http://schemas.microsoft.com/office/powerpoint/2010/main" val="3599715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GPU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NVIDIA developed a more general purpose GPU</a:t>
            </a:r>
          </a:p>
          <a:p>
            <a:r>
              <a:rPr lang="en-US" dirty="0"/>
              <a:t>Can programming it like a regular processor</a:t>
            </a:r>
          </a:p>
          <a:p>
            <a:r>
              <a:rPr lang="en-US" dirty="0"/>
              <a:t>Must </a:t>
            </a:r>
            <a:r>
              <a:rPr lang="en-US" b="1" dirty="0"/>
              <a:t>explicitly</a:t>
            </a:r>
            <a:r>
              <a:rPr lang="en-US" dirty="0"/>
              <a:t> declare the data parallel parts of the workload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processors </a:t>
            </a:r>
            <a:r>
              <a:rPr lang="en-US" dirty="0">
                <a:sym typeface="Wingdings" pitchFamily="2" charset="2"/>
              </a:rPr>
              <a:t>  fully programming processors with instruction memory, cache, sequencing logic</a:t>
            </a:r>
          </a:p>
          <a:p>
            <a:pPr lvl="1"/>
            <a:r>
              <a:rPr lang="en-US" dirty="0">
                <a:sym typeface="Wingdings" pitchFamily="2" charset="2"/>
              </a:rPr>
              <a:t>Memory load/store instructions with random byte addressing capability</a:t>
            </a:r>
          </a:p>
          <a:p>
            <a:pPr lvl="1"/>
            <a:r>
              <a:rPr lang="en-US" dirty="0">
                <a:sym typeface="Wingdings" pitchFamily="2" charset="2"/>
              </a:rPr>
              <a:t>Parallel programming model primitives; threads, barrier synchronization, atomic operations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68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CUDA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“</a:t>
            </a:r>
            <a:r>
              <a:rPr lang="en-US" sz="2400">
                <a:solidFill>
                  <a:schemeClr val="tx2"/>
                </a:solidFill>
              </a:rPr>
              <a:t>C</a:t>
            </a:r>
            <a:r>
              <a:rPr lang="en-US" sz="2400"/>
              <a:t>ompute Unified </a:t>
            </a:r>
            <a:r>
              <a:rPr lang="en-US" sz="2400">
                <a:solidFill>
                  <a:schemeClr val="tx2"/>
                </a:solidFill>
              </a:rPr>
              <a:t>Device</a:t>
            </a:r>
            <a:r>
              <a:rPr lang="en-US" sz="2400"/>
              <a:t> </a:t>
            </a:r>
            <a:r>
              <a:rPr lang="en-US" sz="2400">
                <a:solidFill>
                  <a:schemeClr val="tx2"/>
                </a:solidFill>
              </a:rPr>
              <a:t>A</a:t>
            </a:r>
            <a:r>
              <a:rPr lang="en-US" sz="2400"/>
              <a:t>rchitecture”</a:t>
            </a:r>
          </a:p>
          <a:p>
            <a:pPr eaLnBrk="1" hangingPunct="1"/>
            <a:r>
              <a:rPr lang="en-US" sz="2400"/>
              <a:t>General purpose programming model</a:t>
            </a:r>
          </a:p>
          <a:p>
            <a:pPr lvl="1" eaLnBrk="1" hangingPunct="1"/>
            <a:r>
              <a:rPr lang="en-US" sz="2000"/>
              <a:t>User kicks off batches of threads on the GPU</a:t>
            </a:r>
          </a:p>
          <a:p>
            <a:pPr lvl="1" eaLnBrk="1" hangingPunct="1"/>
            <a:r>
              <a:rPr lang="en-US" sz="2000"/>
              <a:t>GPU = dedicated super-threaded, massively data parallel co-processor</a:t>
            </a:r>
          </a:p>
          <a:p>
            <a:pPr eaLnBrk="1" hangingPunct="1"/>
            <a:r>
              <a:rPr lang="en-US" sz="2400"/>
              <a:t>Targeted software stack</a:t>
            </a:r>
          </a:p>
          <a:p>
            <a:pPr lvl="1" eaLnBrk="1" hangingPunct="1"/>
            <a:r>
              <a:rPr lang="en-US" sz="2000"/>
              <a:t>Compute oriented drivers, language, and tools</a:t>
            </a:r>
          </a:p>
          <a:p>
            <a:pPr eaLnBrk="1" hangingPunct="1"/>
            <a:r>
              <a:rPr lang="en-US" sz="2400"/>
              <a:t>Driver for loading computation programs into GPU</a:t>
            </a:r>
          </a:p>
          <a:p>
            <a:pPr lvl="1" eaLnBrk="1" hangingPunct="1"/>
            <a:r>
              <a:rPr lang="en-US" sz="2000"/>
              <a:t>Standalone Driver - Optimized for computation </a:t>
            </a:r>
          </a:p>
          <a:p>
            <a:pPr lvl="1" eaLnBrk="1" hangingPunct="1"/>
            <a:r>
              <a:rPr lang="en-US" sz="2000"/>
              <a:t>Interface designed for compute – graphics-free API</a:t>
            </a:r>
          </a:p>
          <a:p>
            <a:pPr lvl="1" eaLnBrk="1" hangingPunct="1"/>
            <a:r>
              <a:rPr lang="en-US" sz="2000"/>
              <a:t>Data sharing with OpenGL buffer objects </a:t>
            </a:r>
          </a:p>
          <a:p>
            <a:pPr lvl="1" eaLnBrk="1" hangingPunct="1"/>
            <a:r>
              <a:rPr lang="en-US" sz="2000"/>
              <a:t>Guaranteed maximum download &amp; readback speeds</a:t>
            </a:r>
          </a:p>
          <a:p>
            <a:pPr lvl="1" eaLnBrk="1" hangingPunct="1"/>
            <a:r>
              <a:rPr lang="en-US" sz="2000"/>
              <a:t>Explicit GPU memory management</a:t>
            </a:r>
          </a:p>
          <a:p>
            <a:pPr eaLnBrk="1" hangingPunct="1"/>
            <a:endParaRPr lang="en-US" sz="2400"/>
          </a:p>
        </p:txBody>
      </p:sp>
      <p:graphicFrame>
        <p:nvGraphicFramePr>
          <p:cNvPr id="24578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4188" y="0"/>
          <a:ext cx="254635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Picture" r:id="rId4" imgW="7619048" imgH="5714286" progId="StaticDib">
                  <p:embed/>
                </p:oleObj>
              </mc:Choice>
              <mc:Fallback>
                <p:oleObj name="Picture" r:id="rId4" imgW="7619048" imgH="5714286" progId="StaticDib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22403" r="3601" b="17603"/>
                      <a:stretch>
                        <a:fillRect/>
                      </a:stretch>
                    </p:blipFill>
                    <p:spPr bwMode="auto">
                      <a:xfrm>
                        <a:off x="484188" y="0"/>
                        <a:ext cx="254635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2" name="Group 5"/>
          <p:cNvGrpSpPr>
            <a:grpSpLocks/>
          </p:cNvGrpSpPr>
          <p:nvPr/>
        </p:nvGrpSpPr>
        <p:grpSpPr bwMode="auto">
          <a:xfrm>
            <a:off x="7319963" y="4830763"/>
            <a:ext cx="1719262" cy="1504950"/>
            <a:chOff x="4257" y="2787"/>
            <a:chExt cx="1359" cy="1300"/>
          </a:xfrm>
        </p:grpSpPr>
        <p:pic>
          <p:nvPicPr>
            <p:cNvPr id="24584" name="Picture 6" descr="OpenGL-the standard for high performance 2D &amp; 3D graphic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120"/>
              <a:ext cx="132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AutoShape 7"/>
            <p:cNvSpPr>
              <a:spLocks noChangeArrowheads="1"/>
            </p:cNvSpPr>
            <p:nvPr/>
          </p:nvSpPr>
          <p:spPr bwMode="auto">
            <a:xfrm>
              <a:off x="4257" y="2787"/>
              <a:ext cx="1359" cy="13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0 w 21600"/>
                <a:gd name="T5" fmla="*/ 2 h 21600"/>
                <a:gd name="T6" fmla="*/ 1 w 21600"/>
                <a:gd name="T7" fmla="*/ 4 h 21600"/>
                <a:gd name="T8" fmla="*/ 3 w 21600"/>
                <a:gd name="T9" fmla="*/ 5 h 21600"/>
                <a:gd name="T10" fmla="*/ 5 w 21600"/>
                <a:gd name="T11" fmla="*/ 4 h 21600"/>
                <a:gd name="T12" fmla="*/ 5 w 21600"/>
                <a:gd name="T13" fmla="*/ 2 h 21600"/>
                <a:gd name="T14" fmla="*/ 5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57 h 21600"/>
                <a:gd name="T26" fmla="*/ 18437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78" y="16806"/>
                  </a:moveTo>
                  <a:cubicBezTo>
                    <a:pt x="19301" y="15128"/>
                    <a:pt x="20083" y="13000"/>
                    <a:pt x="20083" y="10800"/>
                  </a:cubicBezTo>
                  <a:cubicBezTo>
                    <a:pt x="20083" y="5673"/>
                    <a:pt x="15926" y="1517"/>
                    <a:pt x="10800" y="1517"/>
                  </a:cubicBezTo>
                  <a:cubicBezTo>
                    <a:pt x="8599" y="1516"/>
                    <a:pt x="6471" y="2298"/>
                    <a:pt x="4793" y="3721"/>
                  </a:cubicBezTo>
                  <a:close/>
                  <a:moveTo>
                    <a:pt x="3721" y="4793"/>
                  </a:moveTo>
                  <a:cubicBezTo>
                    <a:pt x="2298" y="6471"/>
                    <a:pt x="1516" y="8599"/>
                    <a:pt x="1516" y="10799"/>
                  </a:cubicBezTo>
                  <a:cubicBezTo>
                    <a:pt x="1517" y="15926"/>
                    <a:pt x="5673" y="20083"/>
                    <a:pt x="10800" y="20083"/>
                  </a:cubicBezTo>
                  <a:cubicBezTo>
                    <a:pt x="13000" y="20083"/>
                    <a:pt x="15128" y="19301"/>
                    <a:pt x="16806" y="17878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8688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3" descr="3u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91" y="4625181"/>
            <a:ext cx="25908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awesome_pl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792413"/>
            <a:ext cx="15795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/>
              <a:t>Parallel Computing on a GPU </a:t>
            </a:r>
          </a:p>
        </p:txBody>
      </p:sp>
      <p:sp>
        <p:nvSpPr>
          <p:cNvPr id="286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6370638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/>
          </a:p>
          <a:p>
            <a:pPr marL="457200" indent="-457200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/>
              <a:t>8-series GPUs deliver 25 to 200+ GFLOPS</a:t>
            </a:r>
            <a:br>
              <a:rPr lang="en-US" sz="2400"/>
            </a:br>
            <a:r>
              <a:rPr lang="en-US" sz="2400"/>
              <a:t>on compiled parallel C applications</a:t>
            </a:r>
          </a:p>
          <a:p>
            <a:pPr marL="974725" lvl="1" indent="-403225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000"/>
              <a:t>Available in laptops, desktops, and clusters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/>
          </a:p>
          <a:p>
            <a:pPr marL="457200" indent="-457200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/>
              <a:t>GPU parallelism is doubling every year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/>
              <a:t>Programming model scales transparently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5000"/>
              </a:spcBef>
            </a:pPr>
            <a:endParaRPr lang="en-US" sz="2400"/>
          </a:p>
          <a:p>
            <a:pPr marL="457200" indent="-457200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/>
              <a:t>Programmable in C with CUDA tools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/>
              <a:t>Multithreaded SPMD model uses application </a:t>
            </a:r>
            <a:br>
              <a:rPr lang="en-US" sz="2400"/>
            </a:br>
            <a:r>
              <a:rPr lang="en-US" sz="2400"/>
              <a:t>data parallelism and thread parallelism</a:t>
            </a:r>
          </a:p>
        </p:txBody>
      </p:sp>
      <p:pic>
        <p:nvPicPr>
          <p:cNvPr id="28679" name="Picture 6" descr="GeForce_8800_GTx_3qt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46" y="1066801"/>
            <a:ext cx="1961491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7294563" y="2287588"/>
            <a:ext cx="18494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2000" b="1">
                <a:latin typeface="Arial" charset="0"/>
              </a:rPr>
              <a:t>GeForce 8800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6776243" y="6279832"/>
            <a:ext cx="1497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Tesla S870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6172200" y="3727450"/>
            <a:ext cx="1511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2000" b="1">
                <a:latin typeface="Arial" charset="0"/>
              </a:rPr>
              <a:t>Tesla D870</a:t>
            </a:r>
          </a:p>
        </p:txBody>
      </p:sp>
    </p:spTree>
    <p:extLst>
      <p:ext uri="{BB962C8B-B14F-4D97-AF65-F5344CB8AC3E}">
        <p14:creationId xmlns:p14="http://schemas.microsoft.com/office/powerpoint/2010/main" val="9780244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dirty="0"/>
              <a:t>CUDA programming model – basic concepts and data types</a:t>
            </a:r>
          </a:p>
          <a:p>
            <a:pPr marL="457200" indent="-457200" eaLnBrk="1" hangingPunct="1"/>
            <a:endParaRPr lang="en-US" dirty="0"/>
          </a:p>
          <a:p>
            <a:pPr marL="457200" indent="-457200" eaLnBrk="1" hangingPunct="1"/>
            <a:r>
              <a:rPr lang="en-US" dirty="0"/>
              <a:t>CUDA application programming interface - basic</a:t>
            </a:r>
          </a:p>
          <a:p>
            <a:pPr marL="457200" indent="-457200" eaLnBrk="1" hangingPunct="1"/>
            <a:endParaRPr lang="en-US" dirty="0"/>
          </a:p>
          <a:p>
            <a:pPr marL="457200" indent="-457200" eaLnBrk="1" hangingPunct="1"/>
            <a:r>
              <a:rPr lang="en-US" dirty="0"/>
              <a:t>Simple examples to illustrate basic concepts and functionalities</a:t>
            </a:r>
          </a:p>
          <a:p>
            <a:pPr marL="457200" indent="-457200" eaLnBrk="1" hangingPunct="1"/>
            <a:endParaRPr lang="en-US" dirty="0"/>
          </a:p>
          <a:p>
            <a:pPr marL="457200" indent="-457200" eaLnBrk="1" hangingPunct="1"/>
            <a:r>
              <a:rPr lang="en-US" dirty="0"/>
              <a:t>Performance features will be covered later</a:t>
            </a:r>
          </a:p>
        </p:txBody>
      </p:sp>
    </p:spTree>
    <p:extLst>
      <p:ext uri="{BB962C8B-B14F-4D97-AF65-F5344CB8AC3E}">
        <p14:creationId xmlns:p14="http://schemas.microsoft.com/office/powerpoint/2010/main" val="12840226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686800" cy="703262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CUDA – C with no shader limitations!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1403350"/>
          </a:xfrm>
        </p:spPr>
        <p:txBody>
          <a:bodyPr lIns="90000" tIns="46800" rIns="90000" bIns="46800"/>
          <a:lstStyle/>
          <a:p>
            <a:pPr marL="457200" indent="-457200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Integrated </a:t>
            </a:r>
            <a:r>
              <a:rPr lang="en-US" dirty="0" err="1"/>
              <a:t>host+device</a:t>
            </a:r>
            <a:r>
              <a:rPr lang="en-US" dirty="0"/>
              <a:t> app C program</a:t>
            </a:r>
          </a:p>
          <a:p>
            <a:pPr marL="973138" lvl="1" indent="-401638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Serial or modestly parallel parts in </a:t>
            </a:r>
            <a:r>
              <a:rPr lang="en-US" b="1" dirty="0"/>
              <a:t>host </a:t>
            </a:r>
            <a:r>
              <a:rPr lang="en-US" dirty="0"/>
              <a:t>C code</a:t>
            </a:r>
          </a:p>
          <a:p>
            <a:pPr marL="973138" lvl="1" indent="-401638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Highly parallel parts in </a:t>
            </a:r>
            <a:r>
              <a:rPr lang="en-US" b="1" dirty="0"/>
              <a:t>device</a:t>
            </a:r>
            <a:r>
              <a:rPr lang="en-US" dirty="0"/>
              <a:t> SPMD/SIMT kernel C code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346200" y="2990850"/>
            <a:ext cx="22621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225"/>
              </a:spcBef>
              <a:buClr>
                <a:srgbClr val="3333CC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rgbClr val="3333CC"/>
                </a:solidFill>
                <a:latin typeface="Arial" charset="0"/>
              </a:rPr>
              <a:t>Serial Code (host)</a:t>
            </a:r>
            <a:r>
              <a:rPr lang="ar-SA" sz="1800" b="1">
                <a:solidFill>
                  <a:srgbClr val="3333CC"/>
                </a:solidFill>
                <a:latin typeface="Arial" charset="0"/>
                <a:cs typeface="Arial" charset="0"/>
              </a:rPr>
              <a:t>‏</a:t>
            </a:r>
            <a:endParaRPr lang="en-US" sz="1800" b="1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31750" name="Group 5"/>
          <p:cNvGrpSpPr>
            <a:grpSpLocks/>
          </p:cNvGrpSpPr>
          <p:nvPr/>
        </p:nvGrpSpPr>
        <p:grpSpPr bwMode="auto">
          <a:xfrm>
            <a:off x="4471988" y="3644900"/>
            <a:ext cx="3925887" cy="833438"/>
            <a:chOff x="2817" y="2296"/>
            <a:chExt cx="2473" cy="525"/>
          </a:xfrm>
        </p:grpSpPr>
        <p:sp>
          <p:nvSpPr>
            <p:cNvPr id="31816" name="Rectangle 6"/>
            <p:cNvSpPr>
              <a:spLocks noChangeArrowheads="1"/>
            </p:cNvSpPr>
            <p:nvPr/>
          </p:nvSpPr>
          <p:spPr bwMode="auto">
            <a:xfrm>
              <a:off x="2817" y="2296"/>
              <a:ext cx="2474" cy="526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Text Box 7"/>
            <p:cNvSpPr txBox="1">
              <a:spLocks noChangeArrowheads="1"/>
            </p:cNvSpPr>
            <p:nvPr/>
          </p:nvSpPr>
          <p:spPr bwMode="auto">
            <a:xfrm>
              <a:off x="4431" y="2498"/>
              <a:ext cx="31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1pPr>
              <a:lvl2pPr marL="37931725" indent="-37474525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. . .</a:t>
              </a:r>
            </a:p>
          </p:txBody>
        </p:sp>
        <p:grpSp>
          <p:nvGrpSpPr>
            <p:cNvPr id="31818" name="Group 8"/>
            <p:cNvGrpSpPr>
              <a:grpSpLocks/>
            </p:cNvGrpSpPr>
            <p:nvPr/>
          </p:nvGrpSpPr>
          <p:grpSpPr bwMode="auto">
            <a:xfrm>
              <a:off x="2872" y="2339"/>
              <a:ext cx="489" cy="440"/>
              <a:chOff x="2872" y="2339"/>
              <a:chExt cx="489" cy="440"/>
            </a:xfrm>
          </p:grpSpPr>
          <p:sp>
            <p:nvSpPr>
              <p:cNvPr id="31861" name="Text Box 9"/>
              <p:cNvSpPr txBox="1">
                <a:spLocks noChangeArrowheads="1"/>
              </p:cNvSpPr>
              <p:nvPr/>
            </p:nvSpPr>
            <p:spPr bwMode="auto">
              <a:xfrm>
                <a:off x="2872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31862" name="Group 10"/>
              <p:cNvGrpSpPr>
                <a:grpSpLocks/>
              </p:cNvGrpSpPr>
              <p:nvPr/>
            </p:nvGrpSpPr>
            <p:grpSpPr bwMode="auto">
              <a:xfrm>
                <a:off x="2920" y="2393"/>
                <a:ext cx="392" cy="332"/>
                <a:chOff x="2920" y="2393"/>
                <a:chExt cx="392" cy="332"/>
              </a:xfrm>
            </p:grpSpPr>
            <p:sp>
              <p:nvSpPr>
                <p:cNvPr id="31863" name="Freeform 11"/>
                <p:cNvSpPr>
                  <a:spLocks/>
                </p:cNvSpPr>
                <p:nvPr/>
              </p:nvSpPr>
              <p:spPr bwMode="auto">
                <a:xfrm>
                  <a:off x="2920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4" name="Freeform 12"/>
                <p:cNvSpPr>
                  <a:spLocks/>
                </p:cNvSpPr>
                <p:nvPr/>
              </p:nvSpPr>
              <p:spPr bwMode="auto">
                <a:xfrm>
                  <a:off x="2955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5" name="Freeform 13"/>
                <p:cNvSpPr>
                  <a:spLocks/>
                </p:cNvSpPr>
                <p:nvPr/>
              </p:nvSpPr>
              <p:spPr bwMode="auto">
                <a:xfrm>
                  <a:off x="2986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6" name="Freeform 14"/>
                <p:cNvSpPr>
                  <a:spLocks/>
                </p:cNvSpPr>
                <p:nvPr/>
              </p:nvSpPr>
              <p:spPr bwMode="auto">
                <a:xfrm>
                  <a:off x="3019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7" name="Freeform 15"/>
                <p:cNvSpPr>
                  <a:spLocks/>
                </p:cNvSpPr>
                <p:nvPr/>
              </p:nvSpPr>
              <p:spPr bwMode="auto">
                <a:xfrm>
                  <a:off x="305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8" name="Freeform 16"/>
                <p:cNvSpPr>
                  <a:spLocks/>
                </p:cNvSpPr>
                <p:nvPr/>
              </p:nvSpPr>
              <p:spPr bwMode="auto">
                <a:xfrm>
                  <a:off x="3083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9" name="Freeform 17"/>
                <p:cNvSpPr>
                  <a:spLocks/>
                </p:cNvSpPr>
                <p:nvPr/>
              </p:nvSpPr>
              <p:spPr bwMode="auto">
                <a:xfrm>
                  <a:off x="311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0" name="Freeform 18"/>
                <p:cNvSpPr>
                  <a:spLocks/>
                </p:cNvSpPr>
                <p:nvPr/>
              </p:nvSpPr>
              <p:spPr bwMode="auto">
                <a:xfrm>
                  <a:off x="314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1" name="Freeform 19"/>
                <p:cNvSpPr>
                  <a:spLocks/>
                </p:cNvSpPr>
                <p:nvPr/>
              </p:nvSpPr>
              <p:spPr bwMode="auto">
                <a:xfrm>
                  <a:off x="317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2" name="Freeform 20"/>
                <p:cNvSpPr>
                  <a:spLocks/>
                </p:cNvSpPr>
                <p:nvPr/>
              </p:nvSpPr>
              <p:spPr bwMode="auto">
                <a:xfrm>
                  <a:off x="321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3" name="Freeform 21"/>
                <p:cNvSpPr>
                  <a:spLocks/>
                </p:cNvSpPr>
                <p:nvPr/>
              </p:nvSpPr>
              <p:spPr bwMode="auto">
                <a:xfrm>
                  <a:off x="3242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819" name="Group 22"/>
            <p:cNvGrpSpPr>
              <a:grpSpLocks/>
            </p:cNvGrpSpPr>
            <p:nvPr/>
          </p:nvGrpSpPr>
          <p:grpSpPr bwMode="auto">
            <a:xfrm>
              <a:off x="3406" y="2339"/>
              <a:ext cx="489" cy="440"/>
              <a:chOff x="3406" y="2339"/>
              <a:chExt cx="489" cy="440"/>
            </a:xfrm>
          </p:grpSpPr>
          <p:sp>
            <p:nvSpPr>
              <p:cNvPr id="31848" name="Text Box 23"/>
              <p:cNvSpPr txBox="1">
                <a:spLocks noChangeArrowheads="1"/>
              </p:cNvSpPr>
              <p:nvPr/>
            </p:nvSpPr>
            <p:spPr bwMode="auto">
              <a:xfrm>
                <a:off x="340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31849" name="Group 24"/>
              <p:cNvGrpSpPr>
                <a:grpSpLocks/>
              </p:cNvGrpSpPr>
              <p:nvPr/>
            </p:nvGrpSpPr>
            <p:grpSpPr bwMode="auto">
              <a:xfrm>
                <a:off x="3454" y="2393"/>
                <a:ext cx="392" cy="332"/>
                <a:chOff x="3454" y="2393"/>
                <a:chExt cx="392" cy="332"/>
              </a:xfrm>
            </p:grpSpPr>
            <p:sp>
              <p:nvSpPr>
                <p:cNvPr id="31850" name="Freeform 25"/>
                <p:cNvSpPr>
                  <a:spLocks/>
                </p:cNvSpPr>
                <p:nvPr/>
              </p:nvSpPr>
              <p:spPr bwMode="auto">
                <a:xfrm>
                  <a:off x="3454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1" name="Freeform 26"/>
                <p:cNvSpPr>
                  <a:spLocks/>
                </p:cNvSpPr>
                <p:nvPr/>
              </p:nvSpPr>
              <p:spPr bwMode="auto">
                <a:xfrm>
                  <a:off x="3489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2" name="Freeform 27"/>
                <p:cNvSpPr>
                  <a:spLocks/>
                </p:cNvSpPr>
                <p:nvPr/>
              </p:nvSpPr>
              <p:spPr bwMode="auto">
                <a:xfrm>
                  <a:off x="3520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3" name="Freeform 28"/>
                <p:cNvSpPr>
                  <a:spLocks/>
                </p:cNvSpPr>
                <p:nvPr/>
              </p:nvSpPr>
              <p:spPr bwMode="auto">
                <a:xfrm>
                  <a:off x="3553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4" name="Freeform 29"/>
                <p:cNvSpPr>
                  <a:spLocks/>
                </p:cNvSpPr>
                <p:nvPr/>
              </p:nvSpPr>
              <p:spPr bwMode="auto">
                <a:xfrm>
                  <a:off x="358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5" name="Freeform 30"/>
                <p:cNvSpPr>
                  <a:spLocks/>
                </p:cNvSpPr>
                <p:nvPr/>
              </p:nvSpPr>
              <p:spPr bwMode="auto">
                <a:xfrm>
                  <a:off x="3617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6" name="Freeform 31"/>
                <p:cNvSpPr>
                  <a:spLocks/>
                </p:cNvSpPr>
                <p:nvPr/>
              </p:nvSpPr>
              <p:spPr bwMode="auto">
                <a:xfrm>
                  <a:off x="364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7" name="Freeform 32"/>
                <p:cNvSpPr>
                  <a:spLocks/>
                </p:cNvSpPr>
                <p:nvPr/>
              </p:nvSpPr>
              <p:spPr bwMode="auto">
                <a:xfrm>
                  <a:off x="368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8" name="Freeform 33"/>
                <p:cNvSpPr>
                  <a:spLocks/>
                </p:cNvSpPr>
                <p:nvPr/>
              </p:nvSpPr>
              <p:spPr bwMode="auto">
                <a:xfrm>
                  <a:off x="3712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9" name="Freeform 34"/>
                <p:cNvSpPr>
                  <a:spLocks/>
                </p:cNvSpPr>
                <p:nvPr/>
              </p:nvSpPr>
              <p:spPr bwMode="auto">
                <a:xfrm>
                  <a:off x="374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0" name="Freeform 35"/>
                <p:cNvSpPr>
                  <a:spLocks/>
                </p:cNvSpPr>
                <p:nvPr/>
              </p:nvSpPr>
              <p:spPr bwMode="auto">
                <a:xfrm>
                  <a:off x="377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820" name="Group 36"/>
            <p:cNvGrpSpPr>
              <a:grpSpLocks/>
            </p:cNvGrpSpPr>
            <p:nvPr/>
          </p:nvGrpSpPr>
          <p:grpSpPr bwMode="auto">
            <a:xfrm>
              <a:off x="4746" y="2339"/>
              <a:ext cx="489" cy="440"/>
              <a:chOff x="4746" y="2339"/>
              <a:chExt cx="489" cy="440"/>
            </a:xfrm>
          </p:grpSpPr>
          <p:sp>
            <p:nvSpPr>
              <p:cNvPr id="31835" name="Text Box 37"/>
              <p:cNvSpPr txBox="1">
                <a:spLocks noChangeArrowheads="1"/>
              </p:cNvSpPr>
              <p:nvPr/>
            </p:nvSpPr>
            <p:spPr bwMode="auto">
              <a:xfrm>
                <a:off x="474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31836" name="Group 38"/>
              <p:cNvGrpSpPr>
                <a:grpSpLocks/>
              </p:cNvGrpSpPr>
              <p:nvPr/>
            </p:nvGrpSpPr>
            <p:grpSpPr bwMode="auto">
              <a:xfrm>
                <a:off x="4794" y="2393"/>
                <a:ext cx="392" cy="332"/>
                <a:chOff x="4794" y="2393"/>
                <a:chExt cx="392" cy="332"/>
              </a:xfrm>
            </p:grpSpPr>
            <p:sp>
              <p:nvSpPr>
                <p:cNvPr id="31837" name="Freeform 39"/>
                <p:cNvSpPr>
                  <a:spLocks/>
                </p:cNvSpPr>
                <p:nvPr/>
              </p:nvSpPr>
              <p:spPr bwMode="auto">
                <a:xfrm>
                  <a:off x="4794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8" name="Freeform 40"/>
                <p:cNvSpPr>
                  <a:spLocks/>
                </p:cNvSpPr>
                <p:nvPr/>
              </p:nvSpPr>
              <p:spPr bwMode="auto">
                <a:xfrm>
                  <a:off x="4829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9" name="Freeform 41"/>
                <p:cNvSpPr>
                  <a:spLocks/>
                </p:cNvSpPr>
                <p:nvPr/>
              </p:nvSpPr>
              <p:spPr bwMode="auto">
                <a:xfrm>
                  <a:off x="4860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0" name="Freeform 42"/>
                <p:cNvSpPr>
                  <a:spLocks/>
                </p:cNvSpPr>
                <p:nvPr/>
              </p:nvSpPr>
              <p:spPr bwMode="auto">
                <a:xfrm>
                  <a:off x="4893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1" name="Freeform 43"/>
                <p:cNvSpPr>
                  <a:spLocks/>
                </p:cNvSpPr>
                <p:nvPr/>
              </p:nvSpPr>
              <p:spPr bwMode="auto">
                <a:xfrm>
                  <a:off x="492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2" name="Freeform 44"/>
                <p:cNvSpPr>
                  <a:spLocks/>
                </p:cNvSpPr>
                <p:nvPr/>
              </p:nvSpPr>
              <p:spPr bwMode="auto">
                <a:xfrm>
                  <a:off x="4957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3" name="Freeform 45"/>
                <p:cNvSpPr>
                  <a:spLocks/>
                </p:cNvSpPr>
                <p:nvPr/>
              </p:nvSpPr>
              <p:spPr bwMode="auto">
                <a:xfrm>
                  <a:off x="498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4" name="Freeform 46"/>
                <p:cNvSpPr>
                  <a:spLocks/>
                </p:cNvSpPr>
                <p:nvPr/>
              </p:nvSpPr>
              <p:spPr bwMode="auto">
                <a:xfrm>
                  <a:off x="502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5" name="Freeform 47"/>
                <p:cNvSpPr>
                  <a:spLocks/>
                </p:cNvSpPr>
                <p:nvPr/>
              </p:nvSpPr>
              <p:spPr bwMode="auto">
                <a:xfrm>
                  <a:off x="5052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6" name="Freeform 48"/>
                <p:cNvSpPr>
                  <a:spLocks/>
                </p:cNvSpPr>
                <p:nvPr/>
              </p:nvSpPr>
              <p:spPr bwMode="auto">
                <a:xfrm>
                  <a:off x="508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7" name="Freeform 49"/>
                <p:cNvSpPr>
                  <a:spLocks/>
                </p:cNvSpPr>
                <p:nvPr/>
              </p:nvSpPr>
              <p:spPr bwMode="auto">
                <a:xfrm>
                  <a:off x="511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821" name="Group 50"/>
            <p:cNvGrpSpPr>
              <a:grpSpLocks/>
            </p:cNvGrpSpPr>
            <p:nvPr/>
          </p:nvGrpSpPr>
          <p:grpSpPr bwMode="auto">
            <a:xfrm>
              <a:off x="3942" y="2339"/>
              <a:ext cx="488" cy="440"/>
              <a:chOff x="3942" y="2339"/>
              <a:chExt cx="488" cy="440"/>
            </a:xfrm>
          </p:grpSpPr>
          <p:sp>
            <p:nvSpPr>
              <p:cNvPr id="31822" name="Text Box 51"/>
              <p:cNvSpPr txBox="1">
                <a:spLocks noChangeArrowheads="1"/>
              </p:cNvSpPr>
              <p:nvPr/>
            </p:nvSpPr>
            <p:spPr bwMode="auto">
              <a:xfrm>
                <a:off x="3942" y="233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31823" name="Group 52"/>
              <p:cNvGrpSpPr>
                <a:grpSpLocks/>
              </p:cNvGrpSpPr>
              <p:nvPr/>
            </p:nvGrpSpPr>
            <p:grpSpPr bwMode="auto">
              <a:xfrm>
                <a:off x="3990" y="2393"/>
                <a:ext cx="391" cy="332"/>
                <a:chOff x="3990" y="2393"/>
                <a:chExt cx="391" cy="332"/>
              </a:xfrm>
            </p:grpSpPr>
            <p:sp>
              <p:nvSpPr>
                <p:cNvPr id="31824" name="Freeform 53"/>
                <p:cNvSpPr>
                  <a:spLocks/>
                </p:cNvSpPr>
                <p:nvPr/>
              </p:nvSpPr>
              <p:spPr bwMode="auto">
                <a:xfrm>
                  <a:off x="399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5" name="Freeform 54"/>
                <p:cNvSpPr>
                  <a:spLocks/>
                </p:cNvSpPr>
                <p:nvPr/>
              </p:nvSpPr>
              <p:spPr bwMode="auto">
                <a:xfrm>
                  <a:off x="4025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6" name="Freeform 55"/>
                <p:cNvSpPr>
                  <a:spLocks/>
                </p:cNvSpPr>
                <p:nvPr/>
              </p:nvSpPr>
              <p:spPr bwMode="auto">
                <a:xfrm>
                  <a:off x="405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7" name="Freeform 56"/>
                <p:cNvSpPr>
                  <a:spLocks/>
                </p:cNvSpPr>
                <p:nvPr/>
              </p:nvSpPr>
              <p:spPr bwMode="auto">
                <a:xfrm>
                  <a:off x="408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8" name="Freeform 57"/>
                <p:cNvSpPr>
                  <a:spLocks/>
                </p:cNvSpPr>
                <p:nvPr/>
              </p:nvSpPr>
              <p:spPr bwMode="auto">
                <a:xfrm>
                  <a:off x="412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9" name="Freeform 58"/>
                <p:cNvSpPr>
                  <a:spLocks/>
                </p:cNvSpPr>
                <p:nvPr/>
              </p:nvSpPr>
              <p:spPr bwMode="auto">
                <a:xfrm>
                  <a:off x="4152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0" name="Freeform 59"/>
                <p:cNvSpPr>
                  <a:spLocks/>
                </p:cNvSpPr>
                <p:nvPr/>
              </p:nvSpPr>
              <p:spPr bwMode="auto">
                <a:xfrm>
                  <a:off x="418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1" name="Freeform 60"/>
                <p:cNvSpPr>
                  <a:spLocks/>
                </p:cNvSpPr>
                <p:nvPr/>
              </p:nvSpPr>
              <p:spPr bwMode="auto">
                <a:xfrm>
                  <a:off x="421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2" name="Freeform 61"/>
                <p:cNvSpPr>
                  <a:spLocks/>
                </p:cNvSpPr>
                <p:nvPr/>
              </p:nvSpPr>
              <p:spPr bwMode="auto">
                <a:xfrm>
                  <a:off x="424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3" name="Freeform 62"/>
                <p:cNvSpPr>
                  <a:spLocks/>
                </p:cNvSpPr>
                <p:nvPr/>
              </p:nvSpPr>
              <p:spPr bwMode="auto">
                <a:xfrm>
                  <a:off x="4280" y="2393"/>
                  <a:ext cx="70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7 w 208"/>
                    <a:gd name="T7" fmla="*/ 25 h 1536"/>
                    <a:gd name="T8" fmla="*/ 1 w 208"/>
                    <a:gd name="T9" fmla="*/ 34 h 1536"/>
                    <a:gd name="T10" fmla="*/ 17 w 208"/>
                    <a:gd name="T11" fmla="*/ 38 h 1536"/>
                    <a:gd name="T12" fmla="*/ 6 w 208"/>
                    <a:gd name="T13" fmla="*/ 45 h 1536"/>
                    <a:gd name="T14" fmla="*/ 17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4" name="Freeform 63"/>
                <p:cNvSpPr>
                  <a:spLocks/>
                </p:cNvSpPr>
                <p:nvPr/>
              </p:nvSpPr>
              <p:spPr bwMode="auto">
                <a:xfrm>
                  <a:off x="4311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751" name="Group 64"/>
          <p:cNvGrpSpPr>
            <a:grpSpLocks/>
          </p:cNvGrpSpPr>
          <p:nvPr/>
        </p:nvGrpSpPr>
        <p:grpSpPr bwMode="auto">
          <a:xfrm>
            <a:off x="4471988" y="5565775"/>
            <a:ext cx="3925887" cy="831850"/>
            <a:chOff x="2817" y="3506"/>
            <a:chExt cx="2473" cy="524"/>
          </a:xfrm>
        </p:grpSpPr>
        <p:sp>
          <p:nvSpPr>
            <p:cNvPr id="31758" name="Rectangle 65"/>
            <p:cNvSpPr>
              <a:spLocks noChangeArrowheads="1"/>
            </p:cNvSpPr>
            <p:nvPr/>
          </p:nvSpPr>
          <p:spPr bwMode="auto">
            <a:xfrm>
              <a:off x="2817" y="3506"/>
              <a:ext cx="2474" cy="525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Text Box 66"/>
            <p:cNvSpPr txBox="1">
              <a:spLocks noChangeArrowheads="1"/>
            </p:cNvSpPr>
            <p:nvPr/>
          </p:nvSpPr>
          <p:spPr bwMode="auto">
            <a:xfrm>
              <a:off x="4431" y="3708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1pPr>
              <a:lvl2pPr marL="37931725" indent="-37474525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. . .</a:t>
              </a:r>
            </a:p>
          </p:txBody>
        </p:sp>
        <p:grpSp>
          <p:nvGrpSpPr>
            <p:cNvPr id="31760" name="Group 67"/>
            <p:cNvGrpSpPr>
              <a:grpSpLocks/>
            </p:cNvGrpSpPr>
            <p:nvPr/>
          </p:nvGrpSpPr>
          <p:grpSpPr bwMode="auto">
            <a:xfrm>
              <a:off x="2872" y="3549"/>
              <a:ext cx="489" cy="440"/>
              <a:chOff x="2872" y="3549"/>
              <a:chExt cx="489" cy="440"/>
            </a:xfrm>
          </p:grpSpPr>
          <p:sp>
            <p:nvSpPr>
              <p:cNvPr id="31803" name="Text Box 68"/>
              <p:cNvSpPr txBox="1">
                <a:spLocks noChangeArrowheads="1"/>
              </p:cNvSpPr>
              <p:nvPr/>
            </p:nvSpPr>
            <p:spPr bwMode="auto">
              <a:xfrm>
                <a:off x="2872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31804" name="Group 69"/>
              <p:cNvGrpSpPr>
                <a:grpSpLocks/>
              </p:cNvGrpSpPr>
              <p:nvPr/>
            </p:nvGrpSpPr>
            <p:grpSpPr bwMode="auto">
              <a:xfrm>
                <a:off x="2920" y="3602"/>
                <a:ext cx="392" cy="332"/>
                <a:chOff x="2920" y="3602"/>
                <a:chExt cx="392" cy="332"/>
              </a:xfrm>
            </p:grpSpPr>
            <p:sp>
              <p:nvSpPr>
                <p:cNvPr id="31805" name="Freeform 70"/>
                <p:cNvSpPr>
                  <a:spLocks/>
                </p:cNvSpPr>
                <p:nvPr/>
              </p:nvSpPr>
              <p:spPr bwMode="auto">
                <a:xfrm>
                  <a:off x="2920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6" name="Freeform 71"/>
                <p:cNvSpPr>
                  <a:spLocks/>
                </p:cNvSpPr>
                <p:nvPr/>
              </p:nvSpPr>
              <p:spPr bwMode="auto">
                <a:xfrm>
                  <a:off x="2955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7" name="Freeform 72"/>
                <p:cNvSpPr>
                  <a:spLocks/>
                </p:cNvSpPr>
                <p:nvPr/>
              </p:nvSpPr>
              <p:spPr bwMode="auto">
                <a:xfrm>
                  <a:off x="2986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8" name="Freeform 73"/>
                <p:cNvSpPr>
                  <a:spLocks/>
                </p:cNvSpPr>
                <p:nvPr/>
              </p:nvSpPr>
              <p:spPr bwMode="auto">
                <a:xfrm>
                  <a:off x="3019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9" name="Freeform 74"/>
                <p:cNvSpPr>
                  <a:spLocks/>
                </p:cNvSpPr>
                <p:nvPr/>
              </p:nvSpPr>
              <p:spPr bwMode="auto">
                <a:xfrm>
                  <a:off x="305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0" name="Freeform 75"/>
                <p:cNvSpPr>
                  <a:spLocks/>
                </p:cNvSpPr>
                <p:nvPr/>
              </p:nvSpPr>
              <p:spPr bwMode="auto">
                <a:xfrm>
                  <a:off x="3083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1" name="Freeform 76"/>
                <p:cNvSpPr>
                  <a:spLocks/>
                </p:cNvSpPr>
                <p:nvPr/>
              </p:nvSpPr>
              <p:spPr bwMode="auto">
                <a:xfrm>
                  <a:off x="311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2" name="Freeform 77"/>
                <p:cNvSpPr>
                  <a:spLocks/>
                </p:cNvSpPr>
                <p:nvPr/>
              </p:nvSpPr>
              <p:spPr bwMode="auto">
                <a:xfrm>
                  <a:off x="314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3" name="Freeform 78"/>
                <p:cNvSpPr>
                  <a:spLocks/>
                </p:cNvSpPr>
                <p:nvPr/>
              </p:nvSpPr>
              <p:spPr bwMode="auto">
                <a:xfrm>
                  <a:off x="317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4" name="Freeform 79"/>
                <p:cNvSpPr>
                  <a:spLocks/>
                </p:cNvSpPr>
                <p:nvPr/>
              </p:nvSpPr>
              <p:spPr bwMode="auto">
                <a:xfrm>
                  <a:off x="321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5" name="Freeform 80"/>
                <p:cNvSpPr>
                  <a:spLocks/>
                </p:cNvSpPr>
                <p:nvPr/>
              </p:nvSpPr>
              <p:spPr bwMode="auto">
                <a:xfrm>
                  <a:off x="3242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1" name="Group 81"/>
            <p:cNvGrpSpPr>
              <a:grpSpLocks/>
            </p:cNvGrpSpPr>
            <p:nvPr/>
          </p:nvGrpSpPr>
          <p:grpSpPr bwMode="auto">
            <a:xfrm>
              <a:off x="3406" y="3549"/>
              <a:ext cx="489" cy="440"/>
              <a:chOff x="3406" y="3549"/>
              <a:chExt cx="489" cy="440"/>
            </a:xfrm>
          </p:grpSpPr>
          <p:sp>
            <p:nvSpPr>
              <p:cNvPr id="31790" name="Text Box 82"/>
              <p:cNvSpPr txBox="1">
                <a:spLocks noChangeArrowheads="1"/>
              </p:cNvSpPr>
              <p:nvPr/>
            </p:nvSpPr>
            <p:spPr bwMode="auto">
              <a:xfrm>
                <a:off x="340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31791" name="Group 83"/>
              <p:cNvGrpSpPr>
                <a:grpSpLocks/>
              </p:cNvGrpSpPr>
              <p:nvPr/>
            </p:nvGrpSpPr>
            <p:grpSpPr bwMode="auto">
              <a:xfrm>
                <a:off x="3454" y="3602"/>
                <a:ext cx="392" cy="332"/>
                <a:chOff x="3454" y="3602"/>
                <a:chExt cx="392" cy="332"/>
              </a:xfrm>
            </p:grpSpPr>
            <p:sp>
              <p:nvSpPr>
                <p:cNvPr id="31792" name="Freeform 84"/>
                <p:cNvSpPr>
                  <a:spLocks/>
                </p:cNvSpPr>
                <p:nvPr/>
              </p:nvSpPr>
              <p:spPr bwMode="auto">
                <a:xfrm>
                  <a:off x="3454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3" name="Freeform 85"/>
                <p:cNvSpPr>
                  <a:spLocks/>
                </p:cNvSpPr>
                <p:nvPr/>
              </p:nvSpPr>
              <p:spPr bwMode="auto">
                <a:xfrm>
                  <a:off x="3489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4" name="Freeform 86"/>
                <p:cNvSpPr>
                  <a:spLocks/>
                </p:cNvSpPr>
                <p:nvPr/>
              </p:nvSpPr>
              <p:spPr bwMode="auto">
                <a:xfrm>
                  <a:off x="3520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5" name="Freeform 87"/>
                <p:cNvSpPr>
                  <a:spLocks/>
                </p:cNvSpPr>
                <p:nvPr/>
              </p:nvSpPr>
              <p:spPr bwMode="auto">
                <a:xfrm>
                  <a:off x="3553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6" name="Freeform 88"/>
                <p:cNvSpPr>
                  <a:spLocks/>
                </p:cNvSpPr>
                <p:nvPr/>
              </p:nvSpPr>
              <p:spPr bwMode="auto">
                <a:xfrm>
                  <a:off x="358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7" name="Freeform 89"/>
                <p:cNvSpPr>
                  <a:spLocks/>
                </p:cNvSpPr>
                <p:nvPr/>
              </p:nvSpPr>
              <p:spPr bwMode="auto">
                <a:xfrm>
                  <a:off x="3617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8" name="Freeform 90"/>
                <p:cNvSpPr>
                  <a:spLocks/>
                </p:cNvSpPr>
                <p:nvPr/>
              </p:nvSpPr>
              <p:spPr bwMode="auto">
                <a:xfrm>
                  <a:off x="364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9" name="Freeform 91"/>
                <p:cNvSpPr>
                  <a:spLocks/>
                </p:cNvSpPr>
                <p:nvPr/>
              </p:nvSpPr>
              <p:spPr bwMode="auto">
                <a:xfrm>
                  <a:off x="368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0" name="Freeform 92"/>
                <p:cNvSpPr>
                  <a:spLocks/>
                </p:cNvSpPr>
                <p:nvPr/>
              </p:nvSpPr>
              <p:spPr bwMode="auto">
                <a:xfrm>
                  <a:off x="3712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1" name="Freeform 93"/>
                <p:cNvSpPr>
                  <a:spLocks/>
                </p:cNvSpPr>
                <p:nvPr/>
              </p:nvSpPr>
              <p:spPr bwMode="auto">
                <a:xfrm>
                  <a:off x="374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2" name="Freeform 94"/>
                <p:cNvSpPr>
                  <a:spLocks/>
                </p:cNvSpPr>
                <p:nvPr/>
              </p:nvSpPr>
              <p:spPr bwMode="auto">
                <a:xfrm>
                  <a:off x="377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2" name="Group 95"/>
            <p:cNvGrpSpPr>
              <a:grpSpLocks/>
            </p:cNvGrpSpPr>
            <p:nvPr/>
          </p:nvGrpSpPr>
          <p:grpSpPr bwMode="auto">
            <a:xfrm>
              <a:off x="4746" y="3549"/>
              <a:ext cx="489" cy="440"/>
              <a:chOff x="4746" y="3549"/>
              <a:chExt cx="489" cy="440"/>
            </a:xfrm>
          </p:grpSpPr>
          <p:sp>
            <p:nvSpPr>
              <p:cNvPr id="31777" name="Text Box 96"/>
              <p:cNvSpPr txBox="1">
                <a:spLocks noChangeArrowheads="1"/>
              </p:cNvSpPr>
              <p:nvPr/>
            </p:nvSpPr>
            <p:spPr bwMode="auto">
              <a:xfrm>
                <a:off x="474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31778" name="Group 97"/>
              <p:cNvGrpSpPr>
                <a:grpSpLocks/>
              </p:cNvGrpSpPr>
              <p:nvPr/>
            </p:nvGrpSpPr>
            <p:grpSpPr bwMode="auto">
              <a:xfrm>
                <a:off x="4794" y="3602"/>
                <a:ext cx="392" cy="332"/>
                <a:chOff x="4794" y="3602"/>
                <a:chExt cx="392" cy="332"/>
              </a:xfrm>
            </p:grpSpPr>
            <p:sp>
              <p:nvSpPr>
                <p:cNvPr id="31779" name="Freeform 98"/>
                <p:cNvSpPr>
                  <a:spLocks/>
                </p:cNvSpPr>
                <p:nvPr/>
              </p:nvSpPr>
              <p:spPr bwMode="auto">
                <a:xfrm>
                  <a:off x="4794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0" name="Freeform 99"/>
                <p:cNvSpPr>
                  <a:spLocks/>
                </p:cNvSpPr>
                <p:nvPr/>
              </p:nvSpPr>
              <p:spPr bwMode="auto">
                <a:xfrm>
                  <a:off x="4829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1" name="Freeform 100"/>
                <p:cNvSpPr>
                  <a:spLocks/>
                </p:cNvSpPr>
                <p:nvPr/>
              </p:nvSpPr>
              <p:spPr bwMode="auto">
                <a:xfrm>
                  <a:off x="4860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2" name="Freeform 101"/>
                <p:cNvSpPr>
                  <a:spLocks/>
                </p:cNvSpPr>
                <p:nvPr/>
              </p:nvSpPr>
              <p:spPr bwMode="auto">
                <a:xfrm>
                  <a:off x="4893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3" name="Freeform 102"/>
                <p:cNvSpPr>
                  <a:spLocks/>
                </p:cNvSpPr>
                <p:nvPr/>
              </p:nvSpPr>
              <p:spPr bwMode="auto">
                <a:xfrm>
                  <a:off x="492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4" name="Freeform 103"/>
                <p:cNvSpPr>
                  <a:spLocks/>
                </p:cNvSpPr>
                <p:nvPr/>
              </p:nvSpPr>
              <p:spPr bwMode="auto">
                <a:xfrm>
                  <a:off x="4957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5" name="Freeform 104"/>
                <p:cNvSpPr>
                  <a:spLocks/>
                </p:cNvSpPr>
                <p:nvPr/>
              </p:nvSpPr>
              <p:spPr bwMode="auto">
                <a:xfrm>
                  <a:off x="498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6" name="Freeform 105"/>
                <p:cNvSpPr>
                  <a:spLocks/>
                </p:cNvSpPr>
                <p:nvPr/>
              </p:nvSpPr>
              <p:spPr bwMode="auto">
                <a:xfrm>
                  <a:off x="502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7" name="Freeform 106"/>
                <p:cNvSpPr>
                  <a:spLocks/>
                </p:cNvSpPr>
                <p:nvPr/>
              </p:nvSpPr>
              <p:spPr bwMode="auto">
                <a:xfrm>
                  <a:off x="5052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8" name="Freeform 107"/>
                <p:cNvSpPr>
                  <a:spLocks/>
                </p:cNvSpPr>
                <p:nvPr/>
              </p:nvSpPr>
              <p:spPr bwMode="auto">
                <a:xfrm>
                  <a:off x="508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9" name="Freeform 108"/>
                <p:cNvSpPr>
                  <a:spLocks/>
                </p:cNvSpPr>
                <p:nvPr/>
              </p:nvSpPr>
              <p:spPr bwMode="auto">
                <a:xfrm>
                  <a:off x="511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3" name="Group 109"/>
            <p:cNvGrpSpPr>
              <a:grpSpLocks/>
            </p:cNvGrpSpPr>
            <p:nvPr/>
          </p:nvGrpSpPr>
          <p:grpSpPr bwMode="auto">
            <a:xfrm>
              <a:off x="3942" y="3549"/>
              <a:ext cx="488" cy="440"/>
              <a:chOff x="3942" y="3549"/>
              <a:chExt cx="488" cy="440"/>
            </a:xfrm>
          </p:grpSpPr>
          <p:sp>
            <p:nvSpPr>
              <p:cNvPr id="31764" name="Text Box 110"/>
              <p:cNvSpPr txBox="1">
                <a:spLocks noChangeArrowheads="1"/>
              </p:cNvSpPr>
              <p:nvPr/>
            </p:nvSpPr>
            <p:spPr bwMode="auto">
              <a:xfrm>
                <a:off x="3942" y="354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31765" name="Group 111"/>
              <p:cNvGrpSpPr>
                <a:grpSpLocks/>
              </p:cNvGrpSpPr>
              <p:nvPr/>
            </p:nvGrpSpPr>
            <p:grpSpPr bwMode="auto">
              <a:xfrm>
                <a:off x="3990" y="3602"/>
                <a:ext cx="391" cy="332"/>
                <a:chOff x="3990" y="3602"/>
                <a:chExt cx="391" cy="332"/>
              </a:xfrm>
            </p:grpSpPr>
            <p:sp>
              <p:nvSpPr>
                <p:cNvPr id="31766" name="Freeform 112"/>
                <p:cNvSpPr>
                  <a:spLocks/>
                </p:cNvSpPr>
                <p:nvPr/>
              </p:nvSpPr>
              <p:spPr bwMode="auto">
                <a:xfrm>
                  <a:off x="399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67" name="Freeform 113"/>
                <p:cNvSpPr>
                  <a:spLocks/>
                </p:cNvSpPr>
                <p:nvPr/>
              </p:nvSpPr>
              <p:spPr bwMode="auto">
                <a:xfrm>
                  <a:off x="4025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68" name="Freeform 114"/>
                <p:cNvSpPr>
                  <a:spLocks/>
                </p:cNvSpPr>
                <p:nvPr/>
              </p:nvSpPr>
              <p:spPr bwMode="auto">
                <a:xfrm>
                  <a:off x="405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69" name="Freeform 115"/>
                <p:cNvSpPr>
                  <a:spLocks/>
                </p:cNvSpPr>
                <p:nvPr/>
              </p:nvSpPr>
              <p:spPr bwMode="auto">
                <a:xfrm>
                  <a:off x="408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0" name="Freeform 116"/>
                <p:cNvSpPr>
                  <a:spLocks/>
                </p:cNvSpPr>
                <p:nvPr/>
              </p:nvSpPr>
              <p:spPr bwMode="auto">
                <a:xfrm>
                  <a:off x="412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1" name="Freeform 117"/>
                <p:cNvSpPr>
                  <a:spLocks/>
                </p:cNvSpPr>
                <p:nvPr/>
              </p:nvSpPr>
              <p:spPr bwMode="auto">
                <a:xfrm>
                  <a:off x="4152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2" name="Freeform 118"/>
                <p:cNvSpPr>
                  <a:spLocks/>
                </p:cNvSpPr>
                <p:nvPr/>
              </p:nvSpPr>
              <p:spPr bwMode="auto">
                <a:xfrm>
                  <a:off x="418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3" name="Freeform 119"/>
                <p:cNvSpPr>
                  <a:spLocks/>
                </p:cNvSpPr>
                <p:nvPr/>
              </p:nvSpPr>
              <p:spPr bwMode="auto">
                <a:xfrm>
                  <a:off x="421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4" name="Freeform 120"/>
                <p:cNvSpPr>
                  <a:spLocks/>
                </p:cNvSpPr>
                <p:nvPr/>
              </p:nvSpPr>
              <p:spPr bwMode="auto">
                <a:xfrm>
                  <a:off x="424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5" name="Freeform 121"/>
                <p:cNvSpPr>
                  <a:spLocks/>
                </p:cNvSpPr>
                <p:nvPr/>
              </p:nvSpPr>
              <p:spPr bwMode="auto">
                <a:xfrm>
                  <a:off x="4280" y="3602"/>
                  <a:ext cx="70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7 w 208"/>
                    <a:gd name="T7" fmla="*/ 25 h 1536"/>
                    <a:gd name="T8" fmla="*/ 1 w 208"/>
                    <a:gd name="T9" fmla="*/ 34 h 1536"/>
                    <a:gd name="T10" fmla="*/ 17 w 208"/>
                    <a:gd name="T11" fmla="*/ 38 h 1536"/>
                    <a:gd name="T12" fmla="*/ 6 w 208"/>
                    <a:gd name="T13" fmla="*/ 45 h 1536"/>
                    <a:gd name="T14" fmla="*/ 17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6" name="Freeform 122"/>
                <p:cNvSpPr>
                  <a:spLocks/>
                </p:cNvSpPr>
                <p:nvPr/>
              </p:nvSpPr>
              <p:spPr bwMode="auto">
                <a:xfrm>
                  <a:off x="4311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752" name="Text Box 123"/>
          <p:cNvSpPr txBox="1">
            <a:spLocks noChangeArrowheads="1"/>
          </p:cNvSpPr>
          <p:nvPr/>
        </p:nvSpPr>
        <p:spPr bwMode="auto">
          <a:xfrm>
            <a:off x="546100" y="3714750"/>
            <a:ext cx="3860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>
                <a:srgbClr val="00CC00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rgbClr val="00CC00"/>
                </a:solidFill>
                <a:latin typeface="Arial" charset="0"/>
              </a:rPr>
              <a:t>Parallel Kernel (device)</a:t>
            </a:r>
            <a:r>
              <a:rPr lang="ar-SA" sz="1800" b="1">
                <a:solidFill>
                  <a:srgbClr val="00CC00"/>
                </a:solidFill>
                <a:latin typeface="Arial" charset="0"/>
                <a:cs typeface="Arial" charset="0"/>
              </a:rPr>
              <a:t>‏</a:t>
            </a:r>
            <a:endParaRPr lang="en-US" sz="1800" b="1">
              <a:solidFill>
                <a:srgbClr val="00CC00"/>
              </a:solidFill>
              <a:latin typeface="Arial" charset="0"/>
            </a:endParaRPr>
          </a:p>
          <a:p>
            <a:pPr algn="ctr" eaLnBrk="1" hangingPunct="1">
              <a:spcBef>
                <a:spcPts val="450"/>
              </a:spcBef>
              <a:buClr>
                <a:srgbClr val="00CC00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rgbClr val="00CC00"/>
                </a:solidFill>
                <a:latin typeface="Arial" charset="0"/>
              </a:rPr>
              <a:t>KernelA&lt;&lt;&lt; nBlk, nTid &gt;&gt;&gt;(args);</a:t>
            </a:r>
          </a:p>
        </p:txBody>
      </p:sp>
      <p:sp>
        <p:nvSpPr>
          <p:cNvPr id="31753" name="Freeform 124"/>
          <p:cNvSpPr>
            <a:spLocks/>
          </p:cNvSpPr>
          <p:nvPr/>
        </p:nvSpPr>
        <p:spPr bwMode="auto">
          <a:xfrm>
            <a:off x="6399213" y="2749550"/>
            <a:ext cx="73025" cy="808038"/>
          </a:xfrm>
          <a:custGeom>
            <a:avLst/>
            <a:gdLst>
              <a:gd name="T0" fmla="*/ 6902618 w 208"/>
              <a:gd name="T1" fmla="*/ 0 h 1536"/>
              <a:gd name="T2" fmla="*/ 24651555 w 208"/>
              <a:gd name="T3" fmla="*/ 53135337 h 1536"/>
              <a:gd name="T4" fmla="*/ 986189 w 208"/>
              <a:gd name="T5" fmla="*/ 92986446 h 1536"/>
              <a:gd name="T6" fmla="*/ 18735125 w 208"/>
              <a:gd name="T7" fmla="*/ 146121783 h 1536"/>
              <a:gd name="T8" fmla="*/ 986189 w 208"/>
              <a:gd name="T9" fmla="*/ 199257121 h 1536"/>
              <a:gd name="T10" fmla="*/ 18735125 w 208"/>
              <a:gd name="T11" fmla="*/ 225824526 h 1536"/>
              <a:gd name="T12" fmla="*/ 6902618 w 208"/>
              <a:gd name="T13" fmla="*/ 265676161 h 1536"/>
              <a:gd name="T14" fmla="*/ 18735125 w 208"/>
              <a:gd name="T15" fmla="*/ 305527269 h 1536"/>
              <a:gd name="T16" fmla="*/ 986189 w 208"/>
              <a:gd name="T17" fmla="*/ 345378904 h 1536"/>
              <a:gd name="T18" fmla="*/ 12819047 w 208"/>
              <a:gd name="T19" fmla="*/ 371946309 h 1536"/>
              <a:gd name="T20" fmla="*/ 6902618 w 208"/>
              <a:gd name="T21" fmla="*/ 425081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25"/>
          <p:cNvSpPr txBox="1">
            <a:spLocks noChangeArrowheads="1"/>
          </p:cNvSpPr>
          <p:nvPr/>
        </p:nvSpPr>
        <p:spPr bwMode="auto">
          <a:xfrm>
            <a:off x="1330325" y="4897438"/>
            <a:ext cx="22939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225"/>
              </a:spcBef>
              <a:buClr>
                <a:srgbClr val="3333CC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rgbClr val="3333CC"/>
                </a:solidFill>
                <a:latin typeface="Arial" charset="0"/>
              </a:rPr>
              <a:t>Serial Code (host)</a:t>
            </a:r>
            <a:r>
              <a:rPr lang="ar-SA" sz="1800" b="1">
                <a:solidFill>
                  <a:srgbClr val="3333CC"/>
                </a:solidFill>
                <a:latin typeface="Arial" charset="0"/>
                <a:cs typeface="Arial" charset="0"/>
              </a:rPr>
              <a:t>‏</a:t>
            </a:r>
            <a:endParaRPr lang="en-US" sz="18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1755" name="Freeform 126"/>
          <p:cNvSpPr>
            <a:spLocks/>
          </p:cNvSpPr>
          <p:nvPr/>
        </p:nvSpPr>
        <p:spPr bwMode="auto">
          <a:xfrm>
            <a:off x="6399213" y="4656138"/>
            <a:ext cx="73025" cy="808037"/>
          </a:xfrm>
          <a:custGeom>
            <a:avLst/>
            <a:gdLst>
              <a:gd name="T0" fmla="*/ 6902618 w 208"/>
              <a:gd name="T1" fmla="*/ 0 h 1536"/>
              <a:gd name="T2" fmla="*/ 24651555 w 208"/>
              <a:gd name="T3" fmla="*/ 53135272 h 1536"/>
              <a:gd name="T4" fmla="*/ 986189 w 208"/>
              <a:gd name="T5" fmla="*/ 92986331 h 1536"/>
              <a:gd name="T6" fmla="*/ 18735125 w 208"/>
              <a:gd name="T7" fmla="*/ 146121602 h 1536"/>
              <a:gd name="T8" fmla="*/ 986189 w 208"/>
              <a:gd name="T9" fmla="*/ 199256348 h 1536"/>
              <a:gd name="T10" fmla="*/ 18735125 w 208"/>
              <a:gd name="T11" fmla="*/ 225824247 h 1536"/>
              <a:gd name="T12" fmla="*/ 6902618 w 208"/>
              <a:gd name="T13" fmla="*/ 265675306 h 1536"/>
              <a:gd name="T14" fmla="*/ 18735125 w 208"/>
              <a:gd name="T15" fmla="*/ 305526891 h 1536"/>
              <a:gd name="T16" fmla="*/ 986189 w 208"/>
              <a:gd name="T17" fmla="*/ 345377950 h 1536"/>
              <a:gd name="T18" fmla="*/ 12819047 w 208"/>
              <a:gd name="T19" fmla="*/ 371945323 h 1536"/>
              <a:gd name="T20" fmla="*/ 6902618 w 208"/>
              <a:gd name="T21" fmla="*/ 425080595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27"/>
          <p:cNvSpPr txBox="1">
            <a:spLocks noChangeArrowheads="1"/>
          </p:cNvSpPr>
          <p:nvPr/>
        </p:nvSpPr>
        <p:spPr bwMode="auto">
          <a:xfrm>
            <a:off x="546100" y="5634038"/>
            <a:ext cx="38608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>
                <a:srgbClr val="00CC00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rgbClr val="00CC00"/>
                </a:solidFill>
                <a:latin typeface="Arial" charset="0"/>
              </a:rPr>
              <a:t>Parallel Kernel (device)</a:t>
            </a:r>
            <a:r>
              <a:rPr lang="ar-SA" sz="1800" b="1">
                <a:solidFill>
                  <a:srgbClr val="00CC00"/>
                </a:solidFill>
                <a:latin typeface="Arial" charset="0"/>
                <a:cs typeface="Arial" charset="0"/>
              </a:rPr>
              <a:t>‏</a:t>
            </a:r>
            <a:endParaRPr lang="en-US" sz="1800" b="1">
              <a:solidFill>
                <a:srgbClr val="00CC00"/>
              </a:solidFill>
              <a:latin typeface="Arial" charset="0"/>
            </a:endParaRPr>
          </a:p>
          <a:p>
            <a:pPr algn="ctr" eaLnBrk="1" hangingPunct="1">
              <a:spcBef>
                <a:spcPts val="450"/>
              </a:spcBef>
              <a:buClr>
                <a:srgbClr val="00CC00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rgbClr val="00CC00"/>
                </a:solidFill>
                <a:latin typeface="Arial" charset="0"/>
              </a:rPr>
              <a:t>KernelB&lt;&lt;&lt; nBlk, nTid &gt;&gt;&gt;(args);</a:t>
            </a:r>
          </a:p>
        </p:txBody>
      </p:sp>
    </p:spTree>
    <p:extLst>
      <p:ext uri="{BB962C8B-B14F-4D97-AF65-F5344CB8AC3E}">
        <p14:creationId xmlns:p14="http://schemas.microsoft.com/office/powerpoint/2010/main" val="1533987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CUDA Devices and Threads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005388"/>
          </a:xfrm>
        </p:spPr>
        <p:txBody>
          <a:bodyPr lIns="90000" tIns="46800" rIns="90000" bIns="46800"/>
          <a:lstStyle/>
          <a:p>
            <a:pPr marL="457200" indent="-457200" defTabSz="449263" eaLnBrk="1" hangingPunct="1">
              <a:spcBef>
                <a:spcPts val="6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400" dirty="0"/>
              <a:t>A compute</a:t>
            </a:r>
            <a:r>
              <a:rPr lang="en-US" sz="2400" dirty="0">
                <a:solidFill>
                  <a:srgbClr val="3333CC"/>
                </a:solidFill>
              </a:rPr>
              <a:t> device</a:t>
            </a:r>
          </a:p>
          <a:p>
            <a:pPr marL="973138" lvl="1" indent="-401638" defTabSz="449263" eaLnBrk="1" hangingPunct="1">
              <a:spcBef>
                <a:spcPts val="5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/>
              <a:t>Is a coprocessor to the CPU or </a:t>
            </a:r>
            <a:r>
              <a:rPr lang="en-US" sz="2000" dirty="0">
                <a:solidFill>
                  <a:srgbClr val="3333CC"/>
                </a:solidFill>
              </a:rPr>
              <a:t>host</a:t>
            </a:r>
          </a:p>
          <a:p>
            <a:pPr marL="973138" lvl="1" indent="-401638" defTabSz="449263" eaLnBrk="1" hangingPunct="1">
              <a:spcBef>
                <a:spcPts val="5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/>
              <a:t>Has its own DRAM (</a:t>
            </a:r>
            <a:r>
              <a:rPr lang="en-US" sz="2000" dirty="0">
                <a:solidFill>
                  <a:srgbClr val="3333CC"/>
                </a:solidFill>
              </a:rPr>
              <a:t>device memory</a:t>
            </a:r>
            <a:r>
              <a:rPr lang="en-US" sz="2000" dirty="0"/>
              <a:t>)</a:t>
            </a:r>
            <a:r>
              <a:rPr lang="ar-SA" sz="2000" dirty="0">
                <a:cs typeface="Times New Roman" charset="0"/>
              </a:rPr>
              <a:t>‏</a:t>
            </a:r>
            <a:endParaRPr lang="en-US" sz="2000" dirty="0"/>
          </a:p>
          <a:p>
            <a:pPr marL="973138" lvl="1" indent="-401638" defTabSz="449263" eaLnBrk="1" hangingPunct="1">
              <a:spcBef>
                <a:spcPts val="5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/>
              <a:t>Runs many </a:t>
            </a:r>
            <a:r>
              <a:rPr lang="en-US" sz="2000" dirty="0">
                <a:solidFill>
                  <a:srgbClr val="3333CC"/>
                </a:solidFill>
              </a:rPr>
              <a:t>threads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3333CC"/>
                </a:solidFill>
              </a:rPr>
              <a:t>in parallel</a:t>
            </a:r>
          </a:p>
          <a:p>
            <a:pPr marL="973138" lvl="1" indent="-401638" defTabSz="449263" eaLnBrk="1" hangingPunct="1">
              <a:spcBef>
                <a:spcPts val="5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/>
              <a:t>Is typically a </a:t>
            </a:r>
            <a:r>
              <a:rPr lang="en-US" sz="2000" dirty="0">
                <a:solidFill>
                  <a:srgbClr val="3333CC"/>
                </a:solidFill>
              </a:rPr>
              <a:t>GPU</a:t>
            </a:r>
            <a:r>
              <a:rPr lang="en-US" sz="2000" dirty="0"/>
              <a:t> but can also be another type of  parallel processing device </a:t>
            </a:r>
          </a:p>
          <a:p>
            <a:pPr marL="457200" indent="-457200" defTabSz="449263" eaLnBrk="1" hangingPunct="1">
              <a:spcBef>
                <a:spcPts val="6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400" dirty="0"/>
              <a:t>Data-parallel portions of an application are expressed as device </a:t>
            </a:r>
            <a:r>
              <a:rPr lang="en-US" sz="2400" dirty="0">
                <a:solidFill>
                  <a:srgbClr val="3333CC"/>
                </a:solidFill>
              </a:rPr>
              <a:t>kernels</a:t>
            </a:r>
            <a:r>
              <a:rPr lang="en-US" sz="2400" dirty="0"/>
              <a:t> which run on many threads</a:t>
            </a:r>
          </a:p>
          <a:p>
            <a:pPr marL="457200" indent="-457200" defTabSz="449263" eaLnBrk="1" hangingPunct="1">
              <a:spcBef>
                <a:spcPts val="6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400" dirty="0"/>
              <a:t>Differences between GPU and CPU threads </a:t>
            </a:r>
          </a:p>
          <a:p>
            <a:pPr marL="973138" lvl="1" indent="-401638" defTabSz="449263" eaLnBrk="1" hangingPunct="1">
              <a:spcBef>
                <a:spcPts val="5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/>
              <a:t>GPU threads are extremely lightweight</a:t>
            </a:r>
          </a:p>
          <a:p>
            <a:pPr marL="1430338" lvl="2" indent="-341313" defTabSz="449263" eaLnBrk="1" hangingPunct="1">
              <a:spcBef>
                <a:spcPts val="45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1800" dirty="0"/>
              <a:t>Very little creation overhead</a:t>
            </a:r>
          </a:p>
          <a:p>
            <a:pPr marL="973138" lvl="1" indent="-401638" defTabSz="449263" eaLnBrk="1" hangingPunct="1">
              <a:spcBef>
                <a:spcPts val="50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/>
              <a:t>GPU needs 1000s of threads for full efficiency</a:t>
            </a:r>
          </a:p>
          <a:p>
            <a:pPr marL="1430338" lvl="2" indent="-341313" defTabSz="449263" eaLnBrk="1" hangingPunct="1">
              <a:spcBef>
                <a:spcPts val="450"/>
              </a:spcBef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1800" dirty="0"/>
              <a:t>Multi-core CPU needs only a few</a:t>
            </a:r>
          </a:p>
        </p:txBody>
      </p:sp>
    </p:spTree>
    <p:extLst>
      <p:ext uri="{BB962C8B-B14F-4D97-AF65-F5344CB8AC3E}">
        <p14:creationId xmlns:p14="http://schemas.microsoft.com/office/powerpoint/2010/main" val="2879938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F22A4E6-0095-43C7-B571-684F193983F0}" type="slidenum">
              <a:rPr lang="en-US" sz="1400">
                <a:latin typeface="Times New Roman" charset="0"/>
              </a:rPr>
              <a:pPr eaLnBrk="1" hangingPunct="1"/>
              <a:t>27</a:t>
            </a:fld>
            <a:endParaRPr lang="en-US" sz="140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04200" cy="1143000"/>
          </a:xfrm>
        </p:spPr>
        <p:txBody>
          <a:bodyPr/>
          <a:lstStyle/>
          <a:p>
            <a:pPr eaLnBrk="1" hangingPunct="1"/>
            <a:r>
              <a:rPr lang="en-US" sz="3600"/>
              <a:t>G80 CUDA mode – A </a:t>
            </a:r>
            <a:r>
              <a:rPr lang="en-US" sz="3600" b="1"/>
              <a:t>Device </a:t>
            </a:r>
            <a:r>
              <a:rPr lang="en-US" sz="3600"/>
              <a:t>Example</a:t>
            </a:r>
          </a:p>
        </p:txBody>
      </p:sp>
      <p:sp useBgFill="1"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4875"/>
            <a:ext cx="8483600" cy="4724400"/>
          </a:xfrm>
        </p:spPr>
        <p:txBody>
          <a:bodyPr/>
          <a:lstStyle/>
          <a:p>
            <a:pPr marL="457200" indent="-457200" eaLnBrk="1" hangingPunct="1"/>
            <a:r>
              <a:rPr lang="en-US"/>
              <a:t>Processors execute computing threads</a:t>
            </a:r>
          </a:p>
          <a:p>
            <a:pPr marL="457200" indent="-457200" eaLnBrk="1" hangingPunct="1"/>
            <a:r>
              <a:rPr lang="en-US"/>
              <a:t>New operating mode/HW interface for computing</a:t>
            </a:r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228600" y="1981200"/>
            <a:ext cx="8604250" cy="4497388"/>
            <a:chOff x="202" y="1141"/>
            <a:chExt cx="6503" cy="2550"/>
          </a:xfrm>
        </p:grpSpPr>
        <p:cxnSp>
          <p:nvCxnSpPr>
            <p:cNvPr id="37895" name="AutoShape 5"/>
            <p:cNvCxnSpPr>
              <a:cxnSpLocks noChangeShapeType="1"/>
            </p:cNvCxnSpPr>
            <p:nvPr/>
          </p:nvCxnSpPr>
          <p:spPr bwMode="auto">
            <a:xfrm>
              <a:off x="711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96" name="Rectangle 6"/>
            <p:cNvSpPr>
              <a:spLocks noChangeArrowheads="1"/>
            </p:cNvSpPr>
            <p:nvPr/>
          </p:nvSpPr>
          <p:spPr bwMode="auto">
            <a:xfrm>
              <a:off x="430" y="3242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Load/store</a:t>
              </a:r>
            </a:p>
          </p:txBody>
        </p:sp>
        <p:sp>
          <p:nvSpPr>
            <p:cNvPr id="37897" name="Rectangle 7"/>
            <p:cNvSpPr>
              <a:spLocks noChangeArrowheads="1"/>
            </p:cNvSpPr>
            <p:nvPr/>
          </p:nvSpPr>
          <p:spPr bwMode="auto">
            <a:xfrm>
              <a:off x="209" y="3524"/>
              <a:ext cx="6496" cy="16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Global Memory</a:t>
              </a:r>
            </a:p>
          </p:txBody>
        </p:sp>
        <p:cxnSp>
          <p:nvCxnSpPr>
            <p:cNvPr id="37898" name="AutoShape 8"/>
            <p:cNvCxnSpPr>
              <a:cxnSpLocks noChangeShapeType="1"/>
            </p:cNvCxnSpPr>
            <p:nvPr/>
          </p:nvCxnSpPr>
          <p:spPr bwMode="auto">
            <a:xfrm>
              <a:off x="711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99" name="Rectangle 9"/>
            <p:cNvSpPr>
              <a:spLocks noChangeArrowheads="1"/>
            </p:cNvSpPr>
            <p:nvPr/>
          </p:nvSpPr>
          <p:spPr bwMode="auto">
            <a:xfrm>
              <a:off x="202" y="2817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10"/>
            <p:cNvSpPr>
              <a:spLocks noChangeArrowheads="1"/>
            </p:cNvSpPr>
            <p:nvPr/>
          </p:nvSpPr>
          <p:spPr bwMode="auto">
            <a:xfrm>
              <a:off x="564" y="2817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Rectangle 11"/>
            <p:cNvSpPr>
              <a:spLocks noChangeArrowheads="1"/>
            </p:cNvSpPr>
            <p:nvPr/>
          </p:nvSpPr>
          <p:spPr bwMode="auto">
            <a:xfrm>
              <a:off x="202" y="1963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02" name="Group 12"/>
            <p:cNvGrpSpPr>
              <a:grpSpLocks/>
            </p:cNvGrpSpPr>
            <p:nvPr/>
          </p:nvGrpSpPr>
          <p:grpSpPr bwMode="auto">
            <a:xfrm>
              <a:off x="231" y="1985"/>
              <a:ext cx="319" cy="456"/>
              <a:chOff x="533" y="394"/>
              <a:chExt cx="266" cy="507"/>
            </a:xfrm>
          </p:grpSpPr>
          <p:sp>
            <p:nvSpPr>
              <p:cNvPr id="38253" name="Rectangle 1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54" name="Rectangle 1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255" name="Rectangle 1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56" name="Rectangle 1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57" name="Rectangle 1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58" name="Rectangle 1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59" name="Rectangle 1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60" name="Rectangle 2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61" name="Rectangle 2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37903" name="Group 22"/>
            <p:cNvGrpSpPr>
              <a:grpSpLocks/>
            </p:cNvGrpSpPr>
            <p:nvPr/>
          </p:nvGrpSpPr>
          <p:grpSpPr bwMode="auto">
            <a:xfrm>
              <a:off x="580" y="1985"/>
              <a:ext cx="319" cy="456"/>
              <a:chOff x="533" y="394"/>
              <a:chExt cx="266" cy="507"/>
            </a:xfrm>
          </p:grpSpPr>
          <p:sp>
            <p:nvSpPr>
              <p:cNvPr id="38244" name="Rectangle 2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45" name="Rectangle 2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246" name="Rectangle 2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47" name="Rectangle 2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48" name="Rectangle 2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49" name="Rectangle 2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50" name="Rectangle 2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51" name="Rectangle 3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52" name="Rectangle 3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37904" name="Rectangle 32"/>
            <p:cNvSpPr>
              <a:spLocks noChangeArrowheads="1"/>
            </p:cNvSpPr>
            <p:nvPr/>
          </p:nvSpPr>
          <p:spPr bwMode="auto">
            <a:xfrm rot="5400000">
              <a:off x="456" y="2236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905" name="AutoShape 33"/>
            <p:cNvCxnSpPr>
              <a:cxnSpLocks noChangeShapeType="1"/>
              <a:stCxn id="37912" idx="2"/>
              <a:endCxn id="37911" idx="0"/>
            </p:cNvCxnSpPr>
            <p:nvPr/>
          </p:nvCxnSpPr>
          <p:spPr bwMode="auto">
            <a:xfrm>
              <a:off x="2087" y="1254"/>
              <a:ext cx="0" cy="120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6" name="AutoShape 34"/>
            <p:cNvCxnSpPr>
              <a:cxnSpLocks noChangeShapeType="1"/>
              <a:stCxn id="37911" idx="2"/>
              <a:endCxn id="37910" idx="0"/>
            </p:cNvCxnSpPr>
            <p:nvPr/>
          </p:nvCxnSpPr>
          <p:spPr bwMode="auto">
            <a:xfrm>
              <a:off x="2087" y="1488"/>
              <a:ext cx="4" cy="106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7" name="AutoShape 35"/>
            <p:cNvCxnSpPr>
              <a:cxnSpLocks noChangeShapeType="1"/>
              <a:stCxn id="37901" idx="0"/>
            </p:cNvCxnSpPr>
            <p:nvPr/>
          </p:nvCxnSpPr>
          <p:spPr bwMode="auto">
            <a:xfrm rot="5400000" flipV="1">
              <a:off x="3309" y="-781"/>
              <a:ext cx="1" cy="5489"/>
            </a:xfrm>
            <a:prstGeom prst="bentConnector3">
              <a:avLst>
                <a:gd name="adj1" fmla="val -10500000"/>
              </a:avLst>
            </a:prstGeom>
            <a:noFill/>
            <a:ln w="19050">
              <a:solidFill>
                <a:srgbClr val="98BC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8" name="AutoShape 36"/>
            <p:cNvCxnSpPr>
              <a:cxnSpLocks noChangeShapeType="1"/>
              <a:stCxn id="37910" idx="2"/>
            </p:cNvCxnSpPr>
            <p:nvPr/>
          </p:nvCxnSpPr>
          <p:spPr bwMode="auto">
            <a:xfrm>
              <a:off x="2091" y="1742"/>
              <a:ext cx="0" cy="11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9" name="AutoShape 37"/>
            <p:cNvCxnSpPr>
              <a:cxnSpLocks noChangeShapeType="1"/>
              <a:stCxn id="37900" idx="2"/>
              <a:endCxn id="37910" idx="3"/>
            </p:cNvCxnSpPr>
            <p:nvPr/>
          </p:nvCxnSpPr>
          <p:spPr bwMode="auto">
            <a:xfrm rot="5400000" flipH="1" flipV="1">
              <a:off x="1150" y="1264"/>
              <a:ext cx="1182" cy="1989"/>
            </a:xfrm>
            <a:prstGeom prst="bentConnector4">
              <a:avLst>
                <a:gd name="adj1" fmla="val -9560"/>
                <a:gd name="adj2" fmla="val 292106"/>
              </a:avLst>
            </a:prstGeom>
            <a:noFill/>
            <a:ln w="19050">
              <a:solidFill>
                <a:srgbClr val="98BC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0" name="Rectangle 38"/>
            <p:cNvSpPr>
              <a:spLocks noChangeArrowheads="1"/>
            </p:cNvSpPr>
            <p:nvPr/>
          </p:nvSpPr>
          <p:spPr bwMode="auto">
            <a:xfrm>
              <a:off x="1447" y="1594"/>
              <a:ext cx="1288" cy="148"/>
            </a:xfrm>
            <a:prstGeom prst="rect">
              <a:avLst/>
            </a:prstGeom>
            <a:solidFill>
              <a:srgbClr val="F2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Thread Execution Manager</a:t>
              </a:r>
            </a:p>
          </p:txBody>
        </p:sp>
        <p:sp>
          <p:nvSpPr>
            <p:cNvPr id="37911" name="Rectangle 39"/>
            <p:cNvSpPr>
              <a:spLocks noChangeArrowheads="1"/>
            </p:cNvSpPr>
            <p:nvPr/>
          </p:nvSpPr>
          <p:spPr bwMode="auto">
            <a:xfrm>
              <a:off x="1513" y="1374"/>
              <a:ext cx="1148" cy="1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80808"/>
                  </a:solidFill>
                  <a:latin typeface="Arial" charset="0"/>
                </a:rPr>
                <a:t>Input Assembler</a:t>
              </a:r>
            </a:p>
          </p:txBody>
        </p:sp>
        <p:sp>
          <p:nvSpPr>
            <p:cNvPr id="37912" name="Rectangle 40"/>
            <p:cNvSpPr>
              <a:spLocks noChangeArrowheads="1"/>
            </p:cNvSpPr>
            <p:nvPr/>
          </p:nvSpPr>
          <p:spPr bwMode="auto">
            <a:xfrm>
              <a:off x="1513" y="1141"/>
              <a:ext cx="1148" cy="1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80808"/>
                  </a:solidFill>
                  <a:latin typeface="Arial" charset="0"/>
                </a:rPr>
                <a:t>Host</a:t>
              </a:r>
            </a:p>
          </p:txBody>
        </p:sp>
        <p:cxnSp>
          <p:nvCxnSpPr>
            <p:cNvPr id="37913" name="AutoShape 41"/>
            <p:cNvCxnSpPr>
              <a:cxnSpLocks noChangeShapeType="1"/>
            </p:cNvCxnSpPr>
            <p:nvPr/>
          </p:nvCxnSpPr>
          <p:spPr bwMode="auto">
            <a:xfrm>
              <a:off x="565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4" name="AutoShape 42"/>
            <p:cNvCxnSpPr>
              <a:cxnSpLocks noChangeShapeType="1"/>
            </p:cNvCxnSpPr>
            <p:nvPr/>
          </p:nvCxnSpPr>
          <p:spPr bwMode="auto">
            <a:xfrm>
              <a:off x="747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5" name="AutoShape 43"/>
            <p:cNvCxnSpPr>
              <a:cxnSpLocks noChangeShapeType="1"/>
            </p:cNvCxnSpPr>
            <p:nvPr/>
          </p:nvCxnSpPr>
          <p:spPr bwMode="auto">
            <a:xfrm>
              <a:off x="1346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6" name="AutoShape 44"/>
            <p:cNvCxnSpPr>
              <a:cxnSpLocks noChangeShapeType="1"/>
            </p:cNvCxnSpPr>
            <p:nvPr/>
          </p:nvCxnSpPr>
          <p:spPr bwMode="auto">
            <a:xfrm>
              <a:off x="152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7" name="AutoShape 45"/>
            <p:cNvCxnSpPr>
              <a:cxnSpLocks noChangeShapeType="1"/>
            </p:cNvCxnSpPr>
            <p:nvPr/>
          </p:nvCxnSpPr>
          <p:spPr bwMode="auto">
            <a:xfrm>
              <a:off x="2135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8" name="AutoShape 46"/>
            <p:cNvCxnSpPr>
              <a:cxnSpLocks noChangeShapeType="1"/>
            </p:cNvCxnSpPr>
            <p:nvPr/>
          </p:nvCxnSpPr>
          <p:spPr bwMode="auto">
            <a:xfrm>
              <a:off x="2316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9" name="AutoShape 47"/>
            <p:cNvCxnSpPr>
              <a:cxnSpLocks noChangeShapeType="1"/>
            </p:cNvCxnSpPr>
            <p:nvPr/>
          </p:nvCxnSpPr>
          <p:spPr bwMode="auto">
            <a:xfrm>
              <a:off x="2918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0" name="AutoShape 48"/>
            <p:cNvCxnSpPr>
              <a:cxnSpLocks noChangeShapeType="1"/>
            </p:cNvCxnSpPr>
            <p:nvPr/>
          </p:nvCxnSpPr>
          <p:spPr bwMode="auto">
            <a:xfrm>
              <a:off x="3100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1" name="AutoShape 49"/>
            <p:cNvCxnSpPr>
              <a:cxnSpLocks noChangeShapeType="1"/>
            </p:cNvCxnSpPr>
            <p:nvPr/>
          </p:nvCxnSpPr>
          <p:spPr bwMode="auto">
            <a:xfrm>
              <a:off x="3698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2" name="AutoShape 50"/>
            <p:cNvCxnSpPr>
              <a:cxnSpLocks noChangeShapeType="1"/>
            </p:cNvCxnSpPr>
            <p:nvPr/>
          </p:nvCxnSpPr>
          <p:spPr bwMode="auto">
            <a:xfrm>
              <a:off x="3880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3" name="AutoShape 51"/>
            <p:cNvCxnSpPr>
              <a:cxnSpLocks noChangeShapeType="1"/>
            </p:cNvCxnSpPr>
            <p:nvPr/>
          </p:nvCxnSpPr>
          <p:spPr bwMode="auto">
            <a:xfrm>
              <a:off x="4487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4" name="AutoShape 52"/>
            <p:cNvCxnSpPr>
              <a:cxnSpLocks noChangeShapeType="1"/>
            </p:cNvCxnSpPr>
            <p:nvPr/>
          </p:nvCxnSpPr>
          <p:spPr bwMode="auto">
            <a:xfrm>
              <a:off x="466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5" name="AutoShape 53"/>
            <p:cNvCxnSpPr>
              <a:cxnSpLocks noChangeShapeType="1"/>
            </p:cNvCxnSpPr>
            <p:nvPr/>
          </p:nvCxnSpPr>
          <p:spPr bwMode="auto">
            <a:xfrm>
              <a:off x="5266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6" name="AutoShape 54"/>
            <p:cNvCxnSpPr>
              <a:cxnSpLocks noChangeShapeType="1"/>
            </p:cNvCxnSpPr>
            <p:nvPr/>
          </p:nvCxnSpPr>
          <p:spPr bwMode="auto">
            <a:xfrm>
              <a:off x="544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7" name="AutoShape 55"/>
            <p:cNvCxnSpPr>
              <a:cxnSpLocks noChangeShapeType="1"/>
            </p:cNvCxnSpPr>
            <p:nvPr/>
          </p:nvCxnSpPr>
          <p:spPr bwMode="auto">
            <a:xfrm>
              <a:off x="6054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8" name="AutoShape 56"/>
            <p:cNvCxnSpPr>
              <a:cxnSpLocks noChangeShapeType="1"/>
            </p:cNvCxnSpPr>
            <p:nvPr/>
          </p:nvCxnSpPr>
          <p:spPr bwMode="auto">
            <a:xfrm>
              <a:off x="6235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9" name="AutoShape 57"/>
            <p:cNvCxnSpPr>
              <a:cxnSpLocks noChangeShapeType="1"/>
            </p:cNvCxnSpPr>
            <p:nvPr/>
          </p:nvCxnSpPr>
          <p:spPr bwMode="auto">
            <a:xfrm flipH="1">
              <a:off x="3702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0" name="AutoShape 58"/>
            <p:cNvCxnSpPr>
              <a:cxnSpLocks noChangeShapeType="1"/>
            </p:cNvCxnSpPr>
            <p:nvPr/>
          </p:nvCxnSpPr>
          <p:spPr bwMode="auto">
            <a:xfrm flipH="1">
              <a:off x="2918" y="1874"/>
              <a:ext cx="2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1" name="AutoShape 59"/>
            <p:cNvCxnSpPr>
              <a:cxnSpLocks noChangeShapeType="1"/>
            </p:cNvCxnSpPr>
            <p:nvPr/>
          </p:nvCxnSpPr>
          <p:spPr bwMode="auto">
            <a:xfrm flipH="1">
              <a:off x="4485" y="1874"/>
              <a:ext cx="2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2" name="AutoShape 60"/>
            <p:cNvCxnSpPr>
              <a:cxnSpLocks noChangeShapeType="1"/>
            </p:cNvCxnSpPr>
            <p:nvPr/>
          </p:nvCxnSpPr>
          <p:spPr bwMode="auto">
            <a:xfrm flipH="1">
              <a:off x="2134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3" name="AutoShape 61"/>
            <p:cNvCxnSpPr>
              <a:cxnSpLocks noChangeShapeType="1"/>
            </p:cNvCxnSpPr>
            <p:nvPr/>
          </p:nvCxnSpPr>
          <p:spPr bwMode="auto">
            <a:xfrm flipH="1">
              <a:off x="1348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4" name="AutoShape 62"/>
            <p:cNvCxnSpPr>
              <a:cxnSpLocks noChangeShapeType="1"/>
            </p:cNvCxnSpPr>
            <p:nvPr/>
          </p:nvCxnSpPr>
          <p:spPr bwMode="auto">
            <a:xfrm flipH="1">
              <a:off x="5267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35" name="Rectangle 63"/>
            <p:cNvSpPr>
              <a:spLocks noChangeArrowheads="1"/>
            </p:cNvSpPr>
            <p:nvPr/>
          </p:nvSpPr>
          <p:spPr bwMode="auto">
            <a:xfrm>
              <a:off x="977" y="1963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36" name="Group 64"/>
            <p:cNvGrpSpPr>
              <a:grpSpLocks/>
            </p:cNvGrpSpPr>
            <p:nvPr/>
          </p:nvGrpSpPr>
          <p:grpSpPr bwMode="auto">
            <a:xfrm>
              <a:off x="1006" y="1985"/>
              <a:ext cx="319" cy="456"/>
              <a:chOff x="533" y="394"/>
              <a:chExt cx="266" cy="507"/>
            </a:xfrm>
          </p:grpSpPr>
          <p:sp>
            <p:nvSpPr>
              <p:cNvPr id="38235" name="Rectangle 65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36" name="Rectangle 66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237" name="Rectangle 67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38" name="Rectangle 68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39" name="Rectangle 69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40" name="Rectangle 70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41" name="Rectangle 71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42" name="Rectangle 72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43" name="Rectangle 73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37937" name="Group 74"/>
            <p:cNvGrpSpPr>
              <a:grpSpLocks/>
            </p:cNvGrpSpPr>
            <p:nvPr/>
          </p:nvGrpSpPr>
          <p:grpSpPr bwMode="auto">
            <a:xfrm>
              <a:off x="1355" y="1985"/>
              <a:ext cx="319" cy="456"/>
              <a:chOff x="533" y="394"/>
              <a:chExt cx="266" cy="507"/>
            </a:xfrm>
          </p:grpSpPr>
          <p:sp>
            <p:nvSpPr>
              <p:cNvPr id="38226" name="Rectangle 75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27" name="Rectangle 76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228" name="Rectangle 77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29" name="Rectangle 78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30" name="Rectangle 79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31" name="Rectangle 80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32" name="Rectangle 81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33" name="Rectangle 82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34" name="Rectangle 83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37938" name="Rectangle 84"/>
            <p:cNvSpPr>
              <a:spLocks noChangeArrowheads="1"/>
            </p:cNvSpPr>
            <p:nvPr/>
          </p:nvSpPr>
          <p:spPr bwMode="auto">
            <a:xfrm>
              <a:off x="1768" y="2824"/>
              <a:ext cx="363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Rectangle 85"/>
            <p:cNvSpPr>
              <a:spLocks noChangeArrowheads="1"/>
            </p:cNvSpPr>
            <p:nvPr/>
          </p:nvSpPr>
          <p:spPr bwMode="auto">
            <a:xfrm>
              <a:off x="2130" y="2824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Rectangle 86"/>
            <p:cNvSpPr>
              <a:spLocks noChangeArrowheads="1"/>
            </p:cNvSpPr>
            <p:nvPr/>
          </p:nvSpPr>
          <p:spPr bwMode="auto">
            <a:xfrm>
              <a:off x="1768" y="1964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41" name="Group 87"/>
            <p:cNvGrpSpPr>
              <a:grpSpLocks/>
            </p:cNvGrpSpPr>
            <p:nvPr/>
          </p:nvGrpSpPr>
          <p:grpSpPr bwMode="auto">
            <a:xfrm>
              <a:off x="1797" y="1986"/>
              <a:ext cx="319" cy="456"/>
              <a:chOff x="533" y="394"/>
              <a:chExt cx="266" cy="507"/>
            </a:xfrm>
          </p:grpSpPr>
          <p:sp>
            <p:nvSpPr>
              <p:cNvPr id="38217" name="Rectangle 88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18" name="Rectangle 89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219" name="Rectangle 90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20" name="Rectangle 91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21" name="Rectangle 92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22" name="Rectangle 93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23" name="Rectangle 94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24" name="Rectangle 95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25" name="Rectangle 96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37942" name="Group 97"/>
            <p:cNvGrpSpPr>
              <a:grpSpLocks/>
            </p:cNvGrpSpPr>
            <p:nvPr/>
          </p:nvGrpSpPr>
          <p:grpSpPr bwMode="auto">
            <a:xfrm>
              <a:off x="2146" y="1986"/>
              <a:ext cx="319" cy="456"/>
              <a:chOff x="533" y="394"/>
              <a:chExt cx="266" cy="507"/>
            </a:xfrm>
          </p:grpSpPr>
          <p:sp>
            <p:nvSpPr>
              <p:cNvPr id="38208" name="Rectangle 98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09" name="Rectangle 99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210" name="Rectangle 100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11" name="Rectangle 101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12" name="Rectangle 102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13" name="Rectangle 103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14" name="Rectangle 104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15" name="Rectangle 105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16" name="Rectangle 106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37943" name="Rectangle 107"/>
            <p:cNvSpPr>
              <a:spLocks noChangeArrowheads="1"/>
            </p:cNvSpPr>
            <p:nvPr/>
          </p:nvSpPr>
          <p:spPr bwMode="auto">
            <a:xfrm>
              <a:off x="2543" y="1964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44" name="Group 108"/>
            <p:cNvGrpSpPr>
              <a:grpSpLocks/>
            </p:cNvGrpSpPr>
            <p:nvPr/>
          </p:nvGrpSpPr>
          <p:grpSpPr bwMode="auto">
            <a:xfrm>
              <a:off x="2572" y="1986"/>
              <a:ext cx="319" cy="456"/>
              <a:chOff x="533" y="394"/>
              <a:chExt cx="266" cy="507"/>
            </a:xfrm>
          </p:grpSpPr>
          <p:sp>
            <p:nvSpPr>
              <p:cNvPr id="38199" name="Rectangle 109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00" name="Rectangle 110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201" name="Rectangle 111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02" name="Rectangle 112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03" name="Rectangle 113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04" name="Rectangle 114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05" name="Rectangle 115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06" name="Rectangle 116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207" name="Rectangle 117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37945" name="Group 118"/>
            <p:cNvGrpSpPr>
              <a:grpSpLocks/>
            </p:cNvGrpSpPr>
            <p:nvPr/>
          </p:nvGrpSpPr>
          <p:grpSpPr bwMode="auto">
            <a:xfrm>
              <a:off x="2921" y="1986"/>
              <a:ext cx="319" cy="456"/>
              <a:chOff x="533" y="394"/>
              <a:chExt cx="266" cy="507"/>
            </a:xfrm>
          </p:grpSpPr>
          <p:sp>
            <p:nvSpPr>
              <p:cNvPr id="38190" name="Rectangle 119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91" name="Rectangle 120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92" name="Rectangle 121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93" name="Rectangle 122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94" name="Rectangle 123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95" name="Rectangle 124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96" name="Rectangle 125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97" name="Rectangle 126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98" name="Rectangle 127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37946" name="Rectangle 128"/>
            <p:cNvSpPr>
              <a:spLocks noChangeArrowheads="1"/>
            </p:cNvSpPr>
            <p:nvPr/>
          </p:nvSpPr>
          <p:spPr bwMode="auto">
            <a:xfrm>
              <a:off x="3343" y="2822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Rectangle 129"/>
            <p:cNvSpPr>
              <a:spLocks noChangeArrowheads="1"/>
            </p:cNvSpPr>
            <p:nvPr/>
          </p:nvSpPr>
          <p:spPr bwMode="auto">
            <a:xfrm>
              <a:off x="3706" y="2822"/>
              <a:ext cx="363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Rectangle 130"/>
            <p:cNvSpPr>
              <a:spLocks noChangeArrowheads="1"/>
            </p:cNvSpPr>
            <p:nvPr/>
          </p:nvSpPr>
          <p:spPr bwMode="auto">
            <a:xfrm>
              <a:off x="3343" y="1962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49" name="Group 131"/>
            <p:cNvGrpSpPr>
              <a:grpSpLocks/>
            </p:cNvGrpSpPr>
            <p:nvPr/>
          </p:nvGrpSpPr>
          <p:grpSpPr bwMode="auto">
            <a:xfrm>
              <a:off x="3372" y="1984"/>
              <a:ext cx="319" cy="456"/>
              <a:chOff x="533" y="394"/>
              <a:chExt cx="266" cy="507"/>
            </a:xfrm>
          </p:grpSpPr>
          <p:sp>
            <p:nvSpPr>
              <p:cNvPr id="38181" name="Rectangle 13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82" name="Rectangle 13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83" name="Rectangle 13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84" name="Rectangle 13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85" name="Rectangle 13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86" name="Rectangle 13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87" name="Rectangle 13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88" name="Rectangle 13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89" name="Rectangle 14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37950" name="Group 141"/>
            <p:cNvGrpSpPr>
              <a:grpSpLocks/>
            </p:cNvGrpSpPr>
            <p:nvPr/>
          </p:nvGrpSpPr>
          <p:grpSpPr bwMode="auto">
            <a:xfrm>
              <a:off x="3721" y="1984"/>
              <a:ext cx="319" cy="456"/>
              <a:chOff x="533" y="394"/>
              <a:chExt cx="266" cy="507"/>
            </a:xfrm>
          </p:grpSpPr>
          <p:sp>
            <p:nvSpPr>
              <p:cNvPr id="38172" name="Rectangle 14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73" name="Rectangle 14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74" name="Rectangle 14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75" name="Rectangle 14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76" name="Rectangle 14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77" name="Rectangle 14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78" name="Rectangle 14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79" name="Rectangle 14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80" name="Rectangle 15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37951" name="Rectangle 151"/>
            <p:cNvSpPr>
              <a:spLocks noChangeArrowheads="1"/>
            </p:cNvSpPr>
            <p:nvPr/>
          </p:nvSpPr>
          <p:spPr bwMode="auto">
            <a:xfrm>
              <a:off x="4118" y="1962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52" name="Group 152"/>
            <p:cNvGrpSpPr>
              <a:grpSpLocks/>
            </p:cNvGrpSpPr>
            <p:nvPr/>
          </p:nvGrpSpPr>
          <p:grpSpPr bwMode="auto">
            <a:xfrm>
              <a:off x="4147" y="1984"/>
              <a:ext cx="319" cy="456"/>
              <a:chOff x="533" y="394"/>
              <a:chExt cx="266" cy="507"/>
            </a:xfrm>
          </p:grpSpPr>
          <p:sp>
            <p:nvSpPr>
              <p:cNvPr id="38163" name="Rectangle 15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64" name="Rectangle 15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65" name="Rectangle 15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66" name="Rectangle 15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67" name="Rectangle 15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68" name="Rectangle 15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69" name="Rectangle 15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70" name="Rectangle 16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71" name="Rectangle 16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37953" name="Group 162"/>
            <p:cNvGrpSpPr>
              <a:grpSpLocks/>
            </p:cNvGrpSpPr>
            <p:nvPr/>
          </p:nvGrpSpPr>
          <p:grpSpPr bwMode="auto">
            <a:xfrm>
              <a:off x="4496" y="1984"/>
              <a:ext cx="319" cy="456"/>
              <a:chOff x="533" y="394"/>
              <a:chExt cx="266" cy="507"/>
            </a:xfrm>
          </p:grpSpPr>
          <p:sp>
            <p:nvSpPr>
              <p:cNvPr id="38154" name="Rectangle 16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55" name="Rectangle 16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56" name="Rectangle 16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57" name="Rectangle 16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58" name="Rectangle 16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59" name="Rectangle 16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60" name="Rectangle 16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61" name="Rectangle 17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62" name="Rectangle 17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37954" name="Rectangle 172"/>
            <p:cNvSpPr>
              <a:spLocks noChangeArrowheads="1"/>
            </p:cNvSpPr>
            <p:nvPr/>
          </p:nvSpPr>
          <p:spPr bwMode="auto">
            <a:xfrm>
              <a:off x="4909" y="2823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Rectangle 173"/>
            <p:cNvSpPr>
              <a:spLocks noChangeArrowheads="1"/>
            </p:cNvSpPr>
            <p:nvPr/>
          </p:nvSpPr>
          <p:spPr bwMode="auto">
            <a:xfrm>
              <a:off x="5271" y="2823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6" name="Rectangle 174"/>
            <p:cNvSpPr>
              <a:spLocks noChangeArrowheads="1"/>
            </p:cNvSpPr>
            <p:nvPr/>
          </p:nvSpPr>
          <p:spPr bwMode="auto">
            <a:xfrm>
              <a:off x="4909" y="1963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57" name="Group 175"/>
            <p:cNvGrpSpPr>
              <a:grpSpLocks/>
            </p:cNvGrpSpPr>
            <p:nvPr/>
          </p:nvGrpSpPr>
          <p:grpSpPr bwMode="auto">
            <a:xfrm>
              <a:off x="4938" y="1985"/>
              <a:ext cx="319" cy="456"/>
              <a:chOff x="533" y="394"/>
              <a:chExt cx="266" cy="507"/>
            </a:xfrm>
          </p:grpSpPr>
          <p:sp>
            <p:nvSpPr>
              <p:cNvPr id="38145" name="Rectangle 176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46" name="Rectangle 177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47" name="Rectangle 178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48" name="Rectangle 179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49" name="Rectangle 180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50" name="Rectangle 181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51" name="Rectangle 182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52" name="Rectangle 183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53" name="Rectangle 184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37958" name="Group 185"/>
            <p:cNvGrpSpPr>
              <a:grpSpLocks/>
            </p:cNvGrpSpPr>
            <p:nvPr/>
          </p:nvGrpSpPr>
          <p:grpSpPr bwMode="auto">
            <a:xfrm>
              <a:off x="5287" y="1985"/>
              <a:ext cx="319" cy="456"/>
              <a:chOff x="533" y="394"/>
              <a:chExt cx="266" cy="507"/>
            </a:xfrm>
          </p:grpSpPr>
          <p:sp>
            <p:nvSpPr>
              <p:cNvPr id="38136" name="Rectangle 186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37" name="Rectangle 187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38" name="Rectangle 188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39" name="Rectangle 189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40" name="Rectangle 190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41" name="Rectangle 191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42" name="Rectangle 192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43" name="Rectangle 193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44" name="Rectangle 194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37959" name="Rectangle 195"/>
            <p:cNvSpPr>
              <a:spLocks noChangeArrowheads="1"/>
            </p:cNvSpPr>
            <p:nvPr/>
          </p:nvSpPr>
          <p:spPr bwMode="auto">
            <a:xfrm>
              <a:off x="5684" y="1963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60" name="Group 196"/>
            <p:cNvGrpSpPr>
              <a:grpSpLocks/>
            </p:cNvGrpSpPr>
            <p:nvPr/>
          </p:nvGrpSpPr>
          <p:grpSpPr bwMode="auto">
            <a:xfrm>
              <a:off x="5713" y="1985"/>
              <a:ext cx="319" cy="456"/>
              <a:chOff x="533" y="394"/>
              <a:chExt cx="266" cy="507"/>
            </a:xfrm>
          </p:grpSpPr>
          <p:sp>
            <p:nvSpPr>
              <p:cNvPr id="38127" name="Rectangle 197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28" name="Rectangle 198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29" name="Rectangle 199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30" name="Rectangle 200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31" name="Rectangle 201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32" name="Rectangle 202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33" name="Rectangle 203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34" name="Rectangle 204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35" name="Rectangle 205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37961" name="Group 206"/>
            <p:cNvGrpSpPr>
              <a:grpSpLocks/>
            </p:cNvGrpSpPr>
            <p:nvPr/>
          </p:nvGrpSpPr>
          <p:grpSpPr bwMode="auto">
            <a:xfrm>
              <a:off x="6062" y="1985"/>
              <a:ext cx="319" cy="456"/>
              <a:chOff x="533" y="394"/>
              <a:chExt cx="266" cy="507"/>
            </a:xfrm>
          </p:grpSpPr>
          <p:sp>
            <p:nvSpPr>
              <p:cNvPr id="38118" name="Rectangle 207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19" name="Rectangle 208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120" name="Rectangle 209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21" name="Rectangle 210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22" name="Rectangle 211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23" name="Rectangle 212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24" name="Rectangle 213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25" name="Rectangle 214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8126" name="Rectangle 215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37962" name="Rectangle 216"/>
            <p:cNvSpPr>
              <a:spLocks noChangeArrowheads="1"/>
            </p:cNvSpPr>
            <p:nvPr/>
          </p:nvSpPr>
          <p:spPr bwMode="auto">
            <a:xfrm rot="5400000">
              <a:off x="1231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3" name="Rectangle 217"/>
            <p:cNvSpPr>
              <a:spLocks noChangeArrowheads="1"/>
            </p:cNvSpPr>
            <p:nvPr/>
          </p:nvSpPr>
          <p:spPr bwMode="auto">
            <a:xfrm rot="5400000">
              <a:off x="2022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4" name="Rectangle 218"/>
            <p:cNvSpPr>
              <a:spLocks noChangeArrowheads="1"/>
            </p:cNvSpPr>
            <p:nvPr/>
          </p:nvSpPr>
          <p:spPr bwMode="auto">
            <a:xfrm rot="5400000">
              <a:off x="2797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5" name="Rectangle 219"/>
            <p:cNvSpPr>
              <a:spLocks noChangeArrowheads="1"/>
            </p:cNvSpPr>
            <p:nvPr/>
          </p:nvSpPr>
          <p:spPr bwMode="auto">
            <a:xfrm rot="5400000">
              <a:off x="3597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6" name="Rectangle 220"/>
            <p:cNvSpPr>
              <a:spLocks noChangeArrowheads="1"/>
            </p:cNvSpPr>
            <p:nvPr/>
          </p:nvSpPr>
          <p:spPr bwMode="auto">
            <a:xfrm rot="5400000">
              <a:off x="4372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7" name="Rectangle 221"/>
            <p:cNvSpPr>
              <a:spLocks noChangeArrowheads="1"/>
            </p:cNvSpPr>
            <p:nvPr/>
          </p:nvSpPr>
          <p:spPr bwMode="auto">
            <a:xfrm rot="5400000">
              <a:off x="5163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8" name="Rectangle 222"/>
            <p:cNvSpPr>
              <a:spLocks noChangeArrowheads="1"/>
            </p:cNvSpPr>
            <p:nvPr/>
          </p:nvSpPr>
          <p:spPr bwMode="auto">
            <a:xfrm rot="5400000">
              <a:off x="5938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969" name="AutoShape 223"/>
            <p:cNvCxnSpPr>
              <a:cxnSpLocks noChangeShapeType="1"/>
            </p:cNvCxnSpPr>
            <p:nvPr/>
          </p:nvCxnSpPr>
          <p:spPr bwMode="auto">
            <a:xfrm>
              <a:off x="1819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0" name="AutoShape 224"/>
            <p:cNvCxnSpPr>
              <a:cxnSpLocks noChangeShapeType="1"/>
            </p:cNvCxnSpPr>
            <p:nvPr/>
          </p:nvCxnSpPr>
          <p:spPr bwMode="auto">
            <a:xfrm>
              <a:off x="1820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1" name="AutoShape 225"/>
            <p:cNvCxnSpPr>
              <a:cxnSpLocks noChangeShapeType="1"/>
            </p:cNvCxnSpPr>
            <p:nvPr/>
          </p:nvCxnSpPr>
          <p:spPr bwMode="auto">
            <a:xfrm>
              <a:off x="2929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2" name="AutoShape 226"/>
            <p:cNvCxnSpPr>
              <a:cxnSpLocks noChangeShapeType="1"/>
            </p:cNvCxnSpPr>
            <p:nvPr/>
          </p:nvCxnSpPr>
          <p:spPr bwMode="auto">
            <a:xfrm>
              <a:off x="2929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3" name="AutoShape 227"/>
            <p:cNvCxnSpPr>
              <a:cxnSpLocks noChangeShapeType="1"/>
            </p:cNvCxnSpPr>
            <p:nvPr/>
          </p:nvCxnSpPr>
          <p:spPr bwMode="auto">
            <a:xfrm>
              <a:off x="4037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4" name="AutoShape 228"/>
            <p:cNvCxnSpPr>
              <a:cxnSpLocks noChangeShapeType="1"/>
            </p:cNvCxnSpPr>
            <p:nvPr/>
          </p:nvCxnSpPr>
          <p:spPr bwMode="auto">
            <a:xfrm>
              <a:off x="4037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5" name="AutoShape 229"/>
            <p:cNvCxnSpPr>
              <a:cxnSpLocks noChangeShapeType="1"/>
            </p:cNvCxnSpPr>
            <p:nvPr/>
          </p:nvCxnSpPr>
          <p:spPr bwMode="auto">
            <a:xfrm>
              <a:off x="5146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6" name="AutoShape 230"/>
            <p:cNvCxnSpPr>
              <a:cxnSpLocks noChangeShapeType="1"/>
            </p:cNvCxnSpPr>
            <p:nvPr/>
          </p:nvCxnSpPr>
          <p:spPr bwMode="auto">
            <a:xfrm>
              <a:off x="5147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7" name="AutoShape 231"/>
            <p:cNvCxnSpPr>
              <a:cxnSpLocks noChangeShapeType="1"/>
            </p:cNvCxnSpPr>
            <p:nvPr/>
          </p:nvCxnSpPr>
          <p:spPr bwMode="auto">
            <a:xfrm>
              <a:off x="6256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978" name="Group 232"/>
            <p:cNvGrpSpPr>
              <a:grpSpLocks/>
            </p:cNvGrpSpPr>
            <p:nvPr/>
          </p:nvGrpSpPr>
          <p:grpSpPr bwMode="auto">
            <a:xfrm>
              <a:off x="235" y="2696"/>
              <a:ext cx="666" cy="136"/>
              <a:chOff x="4428" y="1050"/>
              <a:chExt cx="679" cy="136"/>
            </a:xfrm>
          </p:grpSpPr>
          <p:sp>
            <p:nvSpPr>
              <p:cNvPr id="38105" name="Rectangle 233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106" name="Group 234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113" name="Rectangle 235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7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114" name="Line 236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115" name="Group 237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116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700" b="1">
                      <a:latin typeface="Arial" charset="0"/>
                    </a:endParaRPr>
                  </a:p>
                </p:txBody>
              </p:sp>
              <p:sp>
                <p:nvSpPr>
                  <p:cNvPr id="38117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107" name="Group 240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108" name="Rectangle 241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7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109" name="Line 242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110" name="Group 243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111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700" b="1">
                      <a:latin typeface="Arial" charset="0"/>
                    </a:endParaRPr>
                  </a:p>
                </p:txBody>
              </p:sp>
              <p:sp>
                <p:nvSpPr>
                  <p:cNvPr id="38112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979" name="Group 246"/>
            <p:cNvGrpSpPr>
              <a:grpSpLocks/>
            </p:cNvGrpSpPr>
            <p:nvPr/>
          </p:nvGrpSpPr>
          <p:grpSpPr bwMode="auto">
            <a:xfrm>
              <a:off x="1011" y="2696"/>
              <a:ext cx="666" cy="136"/>
              <a:chOff x="4428" y="1050"/>
              <a:chExt cx="679" cy="136"/>
            </a:xfrm>
          </p:grpSpPr>
          <p:sp>
            <p:nvSpPr>
              <p:cNvPr id="38092" name="Rectangle 247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093" name="Group 248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100" name="Rectangle 249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101" name="Line 250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102" name="Group 251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103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104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94" name="Group 254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095" name="Rectangle 255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96" name="Line 256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97" name="Group 257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98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99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980" name="Group 260"/>
            <p:cNvGrpSpPr>
              <a:grpSpLocks/>
            </p:cNvGrpSpPr>
            <p:nvPr/>
          </p:nvGrpSpPr>
          <p:grpSpPr bwMode="auto">
            <a:xfrm>
              <a:off x="1800" y="2696"/>
              <a:ext cx="666" cy="136"/>
              <a:chOff x="4428" y="1050"/>
              <a:chExt cx="679" cy="136"/>
            </a:xfrm>
          </p:grpSpPr>
          <p:sp>
            <p:nvSpPr>
              <p:cNvPr id="38079" name="Rectangle 261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080" name="Group 262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087" name="Rectangle 263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88" name="Line 264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89" name="Group 265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9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9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81" name="Group 268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082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83" name="Line 270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84" name="Group 271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8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8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981" name="Group 274"/>
            <p:cNvGrpSpPr>
              <a:grpSpLocks/>
            </p:cNvGrpSpPr>
            <p:nvPr/>
          </p:nvGrpSpPr>
          <p:grpSpPr bwMode="auto">
            <a:xfrm>
              <a:off x="2571" y="2696"/>
              <a:ext cx="666" cy="136"/>
              <a:chOff x="4428" y="1050"/>
              <a:chExt cx="679" cy="136"/>
            </a:xfrm>
          </p:grpSpPr>
          <p:sp>
            <p:nvSpPr>
              <p:cNvPr id="38066" name="Rectangle 275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067" name="Group 276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074" name="Rectangle 277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75" name="Line 278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76" name="Group 279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77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7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68" name="Group 282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069" name="Rectangle 283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70" name="Line 284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71" name="Group 285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72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73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982" name="Group 288"/>
            <p:cNvGrpSpPr>
              <a:grpSpLocks/>
            </p:cNvGrpSpPr>
            <p:nvPr/>
          </p:nvGrpSpPr>
          <p:grpSpPr bwMode="auto">
            <a:xfrm>
              <a:off x="3371" y="2696"/>
              <a:ext cx="666" cy="136"/>
              <a:chOff x="4428" y="1050"/>
              <a:chExt cx="679" cy="136"/>
            </a:xfrm>
          </p:grpSpPr>
          <p:sp>
            <p:nvSpPr>
              <p:cNvPr id="38053" name="Rectangle 289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054" name="Group 290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061" name="Rectangle 291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62" name="Line 292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63" name="Group 293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64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6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55" name="Group 296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056" name="Rectangle 297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57" name="Line 298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58" name="Group 299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59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6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983" name="Group 302"/>
            <p:cNvGrpSpPr>
              <a:grpSpLocks/>
            </p:cNvGrpSpPr>
            <p:nvPr/>
          </p:nvGrpSpPr>
          <p:grpSpPr bwMode="auto">
            <a:xfrm>
              <a:off x="4148" y="2696"/>
              <a:ext cx="666" cy="136"/>
              <a:chOff x="4428" y="1050"/>
              <a:chExt cx="679" cy="136"/>
            </a:xfrm>
          </p:grpSpPr>
          <p:sp>
            <p:nvSpPr>
              <p:cNvPr id="38040" name="Rectangle 303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041" name="Group 304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048" name="Rectangle 305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49" name="Line 306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50" name="Group 307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51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52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42" name="Group 310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043" name="Rectangle 311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44" name="Line 312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45" name="Group 313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46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47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984" name="Group 316"/>
            <p:cNvGrpSpPr>
              <a:grpSpLocks/>
            </p:cNvGrpSpPr>
            <p:nvPr/>
          </p:nvGrpSpPr>
          <p:grpSpPr bwMode="auto">
            <a:xfrm>
              <a:off x="4937" y="2696"/>
              <a:ext cx="666" cy="136"/>
              <a:chOff x="4428" y="1050"/>
              <a:chExt cx="679" cy="136"/>
            </a:xfrm>
          </p:grpSpPr>
          <p:sp>
            <p:nvSpPr>
              <p:cNvPr id="38027" name="Rectangle 317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028" name="Group 318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035" name="Rectangle 319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36" name="Line 320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37" name="Group 321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38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39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29" name="Group 324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030" name="Rectangle 325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31" name="Line 326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32" name="Group 327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33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34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985" name="Group 330"/>
            <p:cNvGrpSpPr>
              <a:grpSpLocks/>
            </p:cNvGrpSpPr>
            <p:nvPr/>
          </p:nvGrpSpPr>
          <p:grpSpPr bwMode="auto">
            <a:xfrm>
              <a:off x="5720" y="2696"/>
              <a:ext cx="666" cy="136"/>
              <a:chOff x="4428" y="1050"/>
              <a:chExt cx="679" cy="136"/>
            </a:xfrm>
          </p:grpSpPr>
          <p:sp>
            <p:nvSpPr>
              <p:cNvPr id="38014" name="Rectangle 331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015" name="Group 332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022" name="Rectangle 333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23" name="Line 334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24" name="Group 335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25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26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16" name="Group 338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017" name="Rectangle 339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18" name="Line 340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19" name="Group 341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20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21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37986" name="AutoShape 344"/>
            <p:cNvCxnSpPr>
              <a:cxnSpLocks noChangeShapeType="1"/>
              <a:stCxn id="37901" idx="2"/>
            </p:cNvCxnSpPr>
            <p:nvPr/>
          </p:nvCxnSpPr>
          <p:spPr bwMode="auto">
            <a:xfrm rot="16200000" flipH="1">
              <a:off x="3216" y="205"/>
              <a:ext cx="390" cy="5691"/>
            </a:xfrm>
            <a:prstGeom prst="bentConnector3">
              <a:avLst>
                <a:gd name="adj1" fmla="val 49745"/>
              </a:avLst>
            </a:prstGeom>
            <a:noFill/>
            <a:ln w="19050">
              <a:solidFill>
                <a:srgbClr val="DDDDDD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987" name="Group 345"/>
            <p:cNvGrpSpPr>
              <a:grpSpLocks/>
            </p:cNvGrpSpPr>
            <p:nvPr/>
          </p:nvGrpSpPr>
          <p:grpSpPr bwMode="auto">
            <a:xfrm>
              <a:off x="235" y="2695"/>
              <a:ext cx="666" cy="136"/>
              <a:chOff x="4428" y="1050"/>
              <a:chExt cx="679" cy="136"/>
            </a:xfrm>
          </p:grpSpPr>
          <p:sp>
            <p:nvSpPr>
              <p:cNvPr id="38001" name="Rectangle 346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Texture</a:t>
                </a:r>
              </a:p>
            </p:txBody>
          </p:sp>
          <p:grpSp>
            <p:nvGrpSpPr>
              <p:cNvPr id="38002" name="Group 347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38009" name="Rectangle 348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10" name="Line 349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11" name="Group 35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12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13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003" name="Group 353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38004" name="Rectangle 354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38005" name="Line 355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8006" name="Group 35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38007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8008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988" name="Rectangle 359"/>
            <p:cNvSpPr>
              <a:spLocks noChangeArrowheads="1"/>
            </p:cNvSpPr>
            <p:nvPr/>
          </p:nvSpPr>
          <p:spPr bwMode="auto">
            <a:xfrm>
              <a:off x="3353" y="2450"/>
              <a:ext cx="7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37989" name="Rectangle 360"/>
            <p:cNvSpPr>
              <a:spLocks noChangeArrowheads="1"/>
            </p:cNvSpPr>
            <p:nvPr/>
          </p:nvSpPr>
          <p:spPr bwMode="auto">
            <a:xfrm>
              <a:off x="204" y="2450"/>
              <a:ext cx="7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37990" name="Rectangle 361"/>
            <p:cNvSpPr>
              <a:spLocks noChangeArrowheads="1"/>
            </p:cNvSpPr>
            <p:nvPr/>
          </p:nvSpPr>
          <p:spPr bwMode="auto">
            <a:xfrm>
              <a:off x="979" y="2450"/>
              <a:ext cx="7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37991" name="Rectangle 362"/>
            <p:cNvSpPr>
              <a:spLocks noChangeArrowheads="1"/>
            </p:cNvSpPr>
            <p:nvPr/>
          </p:nvSpPr>
          <p:spPr bwMode="auto">
            <a:xfrm>
              <a:off x="1780" y="2450"/>
              <a:ext cx="7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37992" name="Rectangle 363"/>
            <p:cNvSpPr>
              <a:spLocks noChangeArrowheads="1"/>
            </p:cNvSpPr>
            <p:nvPr/>
          </p:nvSpPr>
          <p:spPr bwMode="auto">
            <a:xfrm>
              <a:off x="2554" y="2450"/>
              <a:ext cx="7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37993" name="Rectangle 364"/>
            <p:cNvSpPr>
              <a:spLocks noChangeArrowheads="1"/>
            </p:cNvSpPr>
            <p:nvPr/>
          </p:nvSpPr>
          <p:spPr bwMode="auto">
            <a:xfrm>
              <a:off x="4140" y="2450"/>
              <a:ext cx="7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37994" name="Rectangle 365"/>
            <p:cNvSpPr>
              <a:spLocks noChangeArrowheads="1"/>
            </p:cNvSpPr>
            <p:nvPr/>
          </p:nvSpPr>
          <p:spPr bwMode="auto">
            <a:xfrm>
              <a:off x="4915" y="2450"/>
              <a:ext cx="7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37995" name="Rectangle 366"/>
            <p:cNvSpPr>
              <a:spLocks noChangeArrowheads="1"/>
            </p:cNvSpPr>
            <p:nvPr/>
          </p:nvSpPr>
          <p:spPr bwMode="auto">
            <a:xfrm>
              <a:off x="5715" y="2450"/>
              <a:ext cx="7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37996" name="Rectangle 367"/>
            <p:cNvSpPr>
              <a:spLocks noChangeArrowheads="1"/>
            </p:cNvSpPr>
            <p:nvPr/>
          </p:nvSpPr>
          <p:spPr bwMode="auto">
            <a:xfrm>
              <a:off x="1538" y="3242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Load/store</a:t>
              </a:r>
            </a:p>
          </p:txBody>
        </p:sp>
        <p:sp>
          <p:nvSpPr>
            <p:cNvPr id="37997" name="Rectangle 368"/>
            <p:cNvSpPr>
              <a:spLocks noChangeArrowheads="1"/>
            </p:cNvSpPr>
            <p:nvPr/>
          </p:nvSpPr>
          <p:spPr bwMode="auto">
            <a:xfrm>
              <a:off x="2648" y="3241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Load/store</a:t>
              </a:r>
            </a:p>
          </p:txBody>
        </p:sp>
        <p:sp>
          <p:nvSpPr>
            <p:cNvPr id="37998" name="Rectangle 369"/>
            <p:cNvSpPr>
              <a:spLocks noChangeArrowheads="1"/>
            </p:cNvSpPr>
            <p:nvPr/>
          </p:nvSpPr>
          <p:spPr bwMode="auto">
            <a:xfrm>
              <a:off x="3756" y="3241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Load/store</a:t>
              </a:r>
            </a:p>
          </p:txBody>
        </p:sp>
        <p:sp>
          <p:nvSpPr>
            <p:cNvPr id="37999" name="Rectangle 370"/>
            <p:cNvSpPr>
              <a:spLocks noChangeArrowheads="1"/>
            </p:cNvSpPr>
            <p:nvPr/>
          </p:nvSpPr>
          <p:spPr bwMode="auto">
            <a:xfrm>
              <a:off x="4865" y="3241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Load/store</a:t>
              </a:r>
            </a:p>
          </p:txBody>
        </p:sp>
        <p:sp>
          <p:nvSpPr>
            <p:cNvPr id="38000" name="Rectangle 371"/>
            <p:cNvSpPr>
              <a:spLocks noChangeArrowheads="1"/>
            </p:cNvSpPr>
            <p:nvPr/>
          </p:nvSpPr>
          <p:spPr bwMode="auto">
            <a:xfrm>
              <a:off x="5974" y="3242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Load/store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96849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Extended C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3311525" cy="4572000"/>
          </a:xfrm>
        </p:spPr>
        <p:txBody>
          <a:bodyPr/>
          <a:lstStyle/>
          <a:p>
            <a:pPr eaLnBrk="1" hangingPunct="1"/>
            <a:r>
              <a:rPr lang="en-US" sz="2000" b="1" dirty="0"/>
              <a:t>Type Qualifiers</a:t>
            </a:r>
          </a:p>
          <a:p>
            <a:pPr lvl="1" eaLnBrk="1" hangingPunct="1"/>
            <a:r>
              <a:rPr lang="en-US" sz="1800" b="1" dirty="0"/>
              <a:t>global, device, shared, local, host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Keywords</a:t>
            </a:r>
          </a:p>
          <a:p>
            <a:pPr lvl="1" eaLnBrk="1" hangingPunct="1"/>
            <a:r>
              <a:rPr lang="en-US" sz="1800" b="1" dirty="0" err="1"/>
              <a:t>threadIdx</a:t>
            </a:r>
            <a:r>
              <a:rPr lang="en-US" sz="1800" b="1" dirty="0"/>
              <a:t>, </a:t>
            </a:r>
            <a:r>
              <a:rPr lang="en-US" sz="1800" b="1" dirty="0" err="1"/>
              <a:t>blockIdx</a:t>
            </a:r>
            <a:endParaRPr lang="en-US" sz="1800" b="1" dirty="0"/>
          </a:p>
          <a:p>
            <a:pPr eaLnBrk="1" hangingPunct="1"/>
            <a:r>
              <a:rPr lang="en-US" sz="2000" b="1" dirty="0" err="1"/>
              <a:t>Intrinsics</a:t>
            </a:r>
            <a:endParaRPr lang="en-US" sz="2000" b="1" dirty="0"/>
          </a:p>
          <a:p>
            <a:pPr lvl="1" eaLnBrk="1" hangingPunct="1"/>
            <a:r>
              <a:rPr lang="en-US" sz="1800" b="1" dirty="0"/>
              <a:t>__</a:t>
            </a:r>
            <a:r>
              <a:rPr lang="en-US" sz="1800" b="1" dirty="0" err="1"/>
              <a:t>syncthreads</a:t>
            </a:r>
            <a:endParaRPr lang="en-US" sz="1800" b="1" dirty="0"/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Runtime API</a:t>
            </a:r>
          </a:p>
          <a:p>
            <a:pPr lvl="1" eaLnBrk="1" hangingPunct="1"/>
            <a:r>
              <a:rPr lang="en-US" sz="1800" b="1" dirty="0"/>
              <a:t>Memory, symbol, execution management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Function launch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095750" y="1390650"/>
            <a:ext cx="49530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latin typeface="Courier New" charset="0"/>
              </a:rPr>
              <a:t>__device__ float filter[N]; </a:t>
            </a:r>
          </a:p>
          <a:p>
            <a:pPr eaLnBrk="1" hangingPunct="1"/>
            <a:endParaRPr lang="en-US" sz="1400">
              <a:latin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</a:rPr>
              <a:t>__global__ void convolve (float *image)  {</a:t>
            </a:r>
          </a:p>
          <a:p>
            <a:pPr eaLnBrk="1" hangingPunct="1"/>
            <a:endParaRPr lang="en-US" sz="1400">
              <a:latin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</a:rPr>
              <a:t>  __shared__ float region[M];</a:t>
            </a:r>
          </a:p>
          <a:p>
            <a:pPr eaLnBrk="1" hangingPunct="1"/>
            <a:r>
              <a:rPr lang="en-US" sz="1400">
                <a:latin typeface="Courier New" charset="0"/>
              </a:rPr>
              <a:t>  ... </a:t>
            </a:r>
          </a:p>
          <a:p>
            <a:pPr eaLnBrk="1" hangingPunct="1"/>
            <a:endParaRPr lang="en-US" sz="1400">
              <a:latin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</a:rPr>
              <a:t>  region[threadIdx] = image[i]; </a:t>
            </a:r>
          </a:p>
          <a:p>
            <a:pPr eaLnBrk="1" hangingPunct="1"/>
            <a:endParaRPr lang="en-US" sz="1400">
              <a:latin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</a:rPr>
              <a:t>  __syncthreads()  </a:t>
            </a:r>
          </a:p>
          <a:p>
            <a:pPr eaLnBrk="1" hangingPunct="1"/>
            <a:r>
              <a:rPr lang="en-US" sz="1400">
                <a:latin typeface="Courier New" charset="0"/>
              </a:rPr>
              <a:t>  ... </a:t>
            </a:r>
          </a:p>
          <a:p>
            <a:pPr eaLnBrk="1" hangingPunct="1"/>
            <a:endParaRPr lang="en-US" sz="1400">
              <a:latin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</a:rPr>
              <a:t>  image[j] = result;</a:t>
            </a:r>
          </a:p>
          <a:p>
            <a:pPr eaLnBrk="1" hangingPunct="1"/>
            <a:r>
              <a:rPr lang="en-US" sz="1400">
                <a:latin typeface="Courier New" charset="0"/>
              </a:rPr>
              <a:t>}</a:t>
            </a:r>
          </a:p>
          <a:p>
            <a:pPr eaLnBrk="1" hangingPunct="1"/>
            <a:endParaRPr lang="en-US" sz="1400">
              <a:latin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</a:rPr>
              <a:t>// Allocate GPU memory</a:t>
            </a:r>
          </a:p>
          <a:p>
            <a:pPr eaLnBrk="1" hangingPunct="1"/>
            <a:r>
              <a:rPr lang="en-US" sz="1400">
                <a:latin typeface="Courier New" charset="0"/>
              </a:rPr>
              <a:t>void *myimage = cudaMalloc(bytes)</a:t>
            </a:r>
          </a:p>
          <a:p>
            <a:pPr eaLnBrk="1" hangingPunct="1"/>
            <a:endParaRPr lang="en-US" sz="1400">
              <a:latin typeface="Courier New" charset="0"/>
            </a:endParaRPr>
          </a:p>
          <a:p>
            <a:pPr eaLnBrk="1" hangingPunct="1"/>
            <a:endParaRPr lang="en-US" sz="1400">
              <a:latin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</a:rPr>
              <a:t>// 100 blocks, 10 threads per block</a:t>
            </a:r>
          </a:p>
          <a:p>
            <a:pPr eaLnBrk="1" hangingPunct="1"/>
            <a:r>
              <a:rPr lang="en-US" sz="1400">
                <a:latin typeface="Courier New" charset="0"/>
              </a:rPr>
              <a:t>convolve&lt;&lt;&lt;100, 10&gt;&gt;&gt; (myimage);</a:t>
            </a:r>
          </a:p>
        </p:txBody>
      </p:sp>
    </p:spTree>
    <p:extLst>
      <p:ext uri="{BB962C8B-B14F-4D97-AF65-F5344CB8AC3E}">
        <p14:creationId xmlns:p14="http://schemas.microsoft.com/office/powerpoint/2010/main" val="370779792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Platform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842505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923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Your own, if CUDA-enabled; will use CUDA SDK in C</a:t>
            </a:r>
          </a:p>
          <a:p>
            <a:pPr lvl="1"/>
            <a:r>
              <a:rPr lang="en-US" dirty="0"/>
              <a:t>Compute Unified Device Architecture</a:t>
            </a:r>
          </a:p>
          <a:p>
            <a:pPr lvl="1"/>
            <a:r>
              <a:rPr lang="en-US" dirty="0"/>
              <a:t>NVIDIA G80 or newer</a:t>
            </a:r>
          </a:p>
          <a:p>
            <a:pPr lvl="1"/>
            <a:r>
              <a:rPr lang="en-US" dirty="0"/>
              <a:t>G80 emulator won’t quite work</a:t>
            </a:r>
          </a:p>
          <a:p>
            <a:r>
              <a:rPr lang="en-US" dirty="0"/>
              <a:t>Lab machine – uaa-csetesla.duckdns.org</a:t>
            </a:r>
          </a:p>
          <a:p>
            <a:pPr lvl="1"/>
            <a:r>
              <a:rPr lang="en-US" dirty="0"/>
              <a:t>Ubuntu</a:t>
            </a:r>
          </a:p>
          <a:p>
            <a:pPr lvl="1"/>
            <a:r>
              <a:rPr lang="en-US" dirty="0"/>
              <a:t>two Intel Xeon E5-2609 @2.4Ghz, each four cores</a:t>
            </a:r>
          </a:p>
          <a:p>
            <a:pPr lvl="1"/>
            <a:r>
              <a:rPr lang="en-US" dirty="0"/>
              <a:t>128 Gb memory</a:t>
            </a:r>
          </a:p>
          <a:p>
            <a:pPr lvl="1"/>
            <a:r>
              <a:rPr lang="en-US" dirty="0"/>
              <a:t>Two </a:t>
            </a:r>
            <a:r>
              <a:rPr lang="en-US" dirty="0" err="1"/>
              <a:t>nVidia</a:t>
            </a:r>
            <a:r>
              <a:rPr lang="en-US" dirty="0"/>
              <a:t> </a:t>
            </a:r>
            <a:r>
              <a:rPr lang="en-US" dirty="0" err="1"/>
              <a:t>Quadro</a:t>
            </a:r>
            <a:r>
              <a:rPr lang="en-US" dirty="0"/>
              <a:t> 4000’s</a:t>
            </a:r>
          </a:p>
          <a:p>
            <a:pPr lvl="2"/>
            <a:r>
              <a:rPr lang="en-US" dirty="0"/>
              <a:t>256 CUDA Cores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Ghz</a:t>
            </a:r>
            <a:r>
              <a:rPr lang="en-US" dirty="0"/>
              <a:t> Clock</a:t>
            </a:r>
          </a:p>
          <a:p>
            <a:pPr lvl="2"/>
            <a:r>
              <a:rPr lang="en-US" dirty="0"/>
              <a:t>2 Gb memory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47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Platform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1F73A-C3F2-4E11-A111-8C12B06242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1"/>
            <a:ext cx="3726938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538" y="1581151"/>
            <a:ext cx="4876167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2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6629400" y="64579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19100" y="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Arrays of Parallel Threads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3058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49263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973138" indent="-401638" defTabSz="449263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 CUDA kernel is executed by an array of</a:t>
            </a:r>
            <a:r>
              <a:rPr lang="en-US" sz="28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threads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All threads run the same code (SPMD)</a:t>
            </a:r>
            <a:r>
              <a:rPr lang="ar-SA" dirty="0">
                <a:solidFill>
                  <a:srgbClr val="000000"/>
                </a:solidFill>
                <a:latin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Each thread has an ID that it uses to compute memory addresses and make control decisions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3014" name="Group 5"/>
          <p:cNvGrpSpPr>
            <a:grpSpLocks/>
          </p:cNvGrpSpPr>
          <p:nvPr/>
        </p:nvGrpSpPr>
        <p:grpSpPr bwMode="auto">
          <a:xfrm>
            <a:off x="3605213" y="3295650"/>
            <a:ext cx="1862137" cy="241300"/>
            <a:chOff x="2271" y="2076"/>
            <a:chExt cx="1173" cy="152"/>
          </a:xfrm>
        </p:grpSpPr>
        <p:sp>
          <p:nvSpPr>
            <p:cNvPr id="43028" name="Rectangle 6"/>
            <p:cNvSpPr>
              <a:spLocks noChangeArrowheads="1"/>
            </p:cNvSpPr>
            <p:nvPr/>
          </p:nvSpPr>
          <p:spPr bwMode="auto">
            <a:xfrm>
              <a:off x="3298" y="2076"/>
              <a:ext cx="14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3029" name="Rectangle 7"/>
            <p:cNvSpPr>
              <a:spLocks noChangeArrowheads="1"/>
            </p:cNvSpPr>
            <p:nvPr/>
          </p:nvSpPr>
          <p:spPr bwMode="auto">
            <a:xfrm>
              <a:off x="3152" y="2076"/>
              <a:ext cx="14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3030" name="Rectangle 8"/>
            <p:cNvSpPr>
              <a:spLocks noChangeArrowheads="1"/>
            </p:cNvSpPr>
            <p:nvPr/>
          </p:nvSpPr>
          <p:spPr bwMode="auto">
            <a:xfrm>
              <a:off x="3005" y="2076"/>
              <a:ext cx="14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3031" name="Rectangle 9"/>
            <p:cNvSpPr>
              <a:spLocks noChangeArrowheads="1"/>
            </p:cNvSpPr>
            <p:nvPr/>
          </p:nvSpPr>
          <p:spPr bwMode="auto">
            <a:xfrm>
              <a:off x="2858" y="2076"/>
              <a:ext cx="14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3032" name="Rectangle 10"/>
            <p:cNvSpPr>
              <a:spLocks noChangeArrowheads="1"/>
            </p:cNvSpPr>
            <p:nvPr/>
          </p:nvSpPr>
          <p:spPr bwMode="auto">
            <a:xfrm>
              <a:off x="2711" y="2076"/>
              <a:ext cx="14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3033" name="Rectangle 11"/>
            <p:cNvSpPr>
              <a:spLocks noChangeArrowheads="1"/>
            </p:cNvSpPr>
            <p:nvPr/>
          </p:nvSpPr>
          <p:spPr bwMode="auto">
            <a:xfrm>
              <a:off x="2565" y="2076"/>
              <a:ext cx="14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3034" name="Rectangle 12"/>
            <p:cNvSpPr>
              <a:spLocks noChangeArrowheads="1"/>
            </p:cNvSpPr>
            <p:nvPr/>
          </p:nvSpPr>
          <p:spPr bwMode="auto">
            <a:xfrm>
              <a:off x="2418" y="2076"/>
              <a:ext cx="14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3035" name="Rectangle 13"/>
            <p:cNvSpPr>
              <a:spLocks noChangeArrowheads="1"/>
            </p:cNvSpPr>
            <p:nvPr/>
          </p:nvSpPr>
          <p:spPr bwMode="auto">
            <a:xfrm>
              <a:off x="2271" y="2076"/>
              <a:ext cx="14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3036" name="Line 14"/>
            <p:cNvSpPr>
              <a:spLocks noChangeShapeType="1"/>
            </p:cNvSpPr>
            <p:nvPr/>
          </p:nvSpPr>
          <p:spPr bwMode="auto">
            <a:xfrm>
              <a:off x="2271" y="2076"/>
              <a:ext cx="117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15"/>
            <p:cNvSpPr>
              <a:spLocks noChangeShapeType="1"/>
            </p:cNvSpPr>
            <p:nvPr/>
          </p:nvSpPr>
          <p:spPr bwMode="auto">
            <a:xfrm>
              <a:off x="2271" y="2229"/>
              <a:ext cx="117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16"/>
            <p:cNvSpPr>
              <a:spLocks noChangeShapeType="1"/>
            </p:cNvSpPr>
            <p:nvPr/>
          </p:nvSpPr>
          <p:spPr bwMode="auto">
            <a:xfrm>
              <a:off x="2271" y="2076"/>
              <a:ext cx="1" cy="1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17"/>
            <p:cNvSpPr>
              <a:spLocks noChangeShapeType="1"/>
            </p:cNvSpPr>
            <p:nvPr/>
          </p:nvSpPr>
          <p:spPr bwMode="auto">
            <a:xfrm>
              <a:off x="241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Line 18"/>
            <p:cNvSpPr>
              <a:spLocks noChangeShapeType="1"/>
            </p:cNvSpPr>
            <p:nvPr/>
          </p:nvSpPr>
          <p:spPr bwMode="auto">
            <a:xfrm>
              <a:off x="2565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Line 19"/>
            <p:cNvSpPr>
              <a:spLocks noChangeShapeType="1"/>
            </p:cNvSpPr>
            <p:nvPr/>
          </p:nvSpPr>
          <p:spPr bwMode="auto">
            <a:xfrm>
              <a:off x="2711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Line 20"/>
            <p:cNvSpPr>
              <a:spLocks noChangeShapeType="1"/>
            </p:cNvSpPr>
            <p:nvPr/>
          </p:nvSpPr>
          <p:spPr bwMode="auto">
            <a:xfrm>
              <a:off x="285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Line 21"/>
            <p:cNvSpPr>
              <a:spLocks noChangeShapeType="1"/>
            </p:cNvSpPr>
            <p:nvPr/>
          </p:nvSpPr>
          <p:spPr bwMode="auto">
            <a:xfrm>
              <a:off x="3005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Line 22"/>
            <p:cNvSpPr>
              <a:spLocks noChangeShapeType="1"/>
            </p:cNvSpPr>
            <p:nvPr/>
          </p:nvSpPr>
          <p:spPr bwMode="auto">
            <a:xfrm>
              <a:off x="3152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Line 23"/>
            <p:cNvSpPr>
              <a:spLocks noChangeShapeType="1"/>
            </p:cNvSpPr>
            <p:nvPr/>
          </p:nvSpPr>
          <p:spPr bwMode="auto">
            <a:xfrm>
              <a:off x="329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Line 24"/>
            <p:cNvSpPr>
              <a:spLocks noChangeShapeType="1"/>
            </p:cNvSpPr>
            <p:nvPr/>
          </p:nvSpPr>
          <p:spPr bwMode="auto">
            <a:xfrm>
              <a:off x="3445" y="2076"/>
              <a:ext cx="1" cy="1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5" name="Group 25"/>
          <p:cNvGrpSpPr>
            <a:grpSpLocks/>
          </p:cNvGrpSpPr>
          <p:nvPr/>
        </p:nvGrpSpPr>
        <p:grpSpPr bwMode="auto">
          <a:xfrm>
            <a:off x="2330450" y="3244850"/>
            <a:ext cx="3659188" cy="2798763"/>
            <a:chOff x="1468" y="2044"/>
            <a:chExt cx="2305" cy="1763"/>
          </a:xfrm>
        </p:grpSpPr>
        <p:grpSp>
          <p:nvGrpSpPr>
            <p:cNvPr id="43017" name="Group 26"/>
            <p:cNvGrpSpPr>
              <a:grpSpLocks/>
            </p:cNvGrpSpPr>
            <p:nvPr/>
          </p:nvGrpSpPr>
          <p:grpSpPr bwMode="auto">
            <a:xfrm>
              <a:off x="2354" y="2303"/>
              <a:ext cx="1165" cy="1504"/>
              <a:chOff x="2354" y="2303"/>
              <a:chExt cx="1165" cy="1504"/>
            </a:xfrm>
          </p:grpSpPr>
          <p:sp>
            <p:nvSpPr>
              <p:cNvPr id="43020" name="Freeform 27"/>
              <p:cNvSpPr>
                <a:spLocks/>
              </p:cNvSpPr>
              <p:nvPr/>
            </p:nvSpPr>
            <p:spPr bwMode="auto">
              <a:xfrm>
                <a:off x="2354" y="2304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1" name="Freeform 28"/>
              <p:cNvSpPr>
                <a:spLocks/>
              </p:cNvSpPr>
              <p:nvPr/>
            </p:nvSpPr>
            <p:spPr bwMode="auto">
              <a:xfrm>
                <a:off x="2518" y="2303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2" name="Freeform 29"/>
              <p:cNvSpPr>
                <a:spLocks/>
              </p:cNvSpPr>
              <p:nvPr/>
            </p:nvSpPr>
            <p:spPr bwMode="auto">
              <a:xfrm>
                <a:off x="2655" y="2304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3" name="Freeform 30"/>
              <p:cNvSpPr>
                <a:spLocks/>
              </p:cNvSpPr>
              <p:nvPr/>
            </p:nvSpPr>
            <p:spPr bwMode="auto">
              <a:xfrm>
                <a:off x="2808" y="2308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4" name="Freeform 31"/>
              <p:cNvSpPr>
                <a:spLocks/>
              </p:cNvSpPr>
              <p:nvPr/>
            </p:nvSpPr>
            <p:spPr bwMode="auto">
              <a:xfrm>
                <a:off x="3368" y="2303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5" name="Freeform 32"/>
              <p:cNvSpPr>
                <a:spLocks/>
              </p:cNvSpPr>
              <p:nvPr/>
            </p:nvSpPr>
            <p:spPr bwMode="auto">
              <a:xfrm>
                <a:off x="2928" y="2314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6" name="Freeform 33"/>
              <p:cNvSpPr>
                <a:spLocks/>
              </p:cNvSpPr>
              <p:nvPr/>
            </p:nvSpPr>
            <p:spPr bwMode="auto">
              <a:xfrm>
                <a:off x="3076" y="2315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7" name="Freeform 34"/>
              <p:cNvSpPr>
                <a:spLocks/>
              </p:cNvSpPr>
              <p:nvPr/>
            </p:nvSpPr>
            <p:spPr bwMode="auto">
              <a:xfrm>
                <a:off x="3229" y="2303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8" name="Text Box 35"/>
            <p:cNvSpPr txBox="1">
              <a:spLocks noChangeArrowheads="1"/>
            </p:cNvSpPr>
            <p:nvPr/>
          </p:nvSpPr>
          <p:spPr bwMode="auto">
            <a:xfrm>
              <a:off x="2134" y="2686"/>
              <a:ext cx="1640" cy="634"/>
            </a:xfrm>
            <a:prstGeom prst="rect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1pPr>
              <a:lvl2pPr marL="37931725" indent="-37474525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9pPr>
            </a:lstStyle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1200" b="1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1200" b="1">
                  <a:solidFill>
                    <a:srgbClr val="FFFFFF"/>
                  </a:solidFill>
                  <a:latin typeface="Courier New" charset="0"/>
                </a:rPr>
                <a:t>float x = input[threadID];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1200" b="1">
                  <a:solidFill>
                    <a:srgbClr val="FFFFFF"/>
                  </a:solidFill>
                  <a:latin typeface="Courier New" charset="0"/>
                </a:rPr>
                <a:t>float y = func(x);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1200" b="1">
                  <a:solidFill>
                    <a:srgbClr val="FFFFFF"/>
                  </a:solidFill>
                  <a:latin typeface="Courier New" charset="0"/>
                </a:rPr>
                <a:t>output[threadID] = y;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1200" b="1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</p:txBody>
        </p:sp>
        <p:sp>
          <p:nvSpPr>
            <p:cNvPr id="43019" name="Rectangle 36"/>
            <p:cNvSpPr>
              <a:spLocks noChangeArrowheads="1"/>
            </p:cNvSpPr>
            <p:nvPr/>
          </p:nvSpPr>
          <p:spPr bwMode="auto">
            <a:xfrm>
              <a:off x="1468" y="2044"/>
              <a:ext cx="7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</a:rPr>
                <a:t>threadID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75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642938" y="4056063"/>
            <a:ext cx="2854325" cy="2038350"/>
            <a:chOff x="405" y="2555"/>
            <a:chExt cx="1798" cy="1284"/>
          </a:xfrm>
        </p:grpSpPr>
        <p:grpSp>
          <p:nvGrpSpPr>
            <p:cNvPr id="45150" name="Group 3"/>
            <p:cNvGrpSpPr>
              <a:grpSpLocks/>
            </p:cNvGrpSpPr>
            <p:nvPr/>
          </p:nvGrpSpPr>
          <p:grpSpPr bwMode="auto">
            <a:xfrm>
              <a:off x="1147" y="2718"/>
              <a:ext cx="868" cy="1121"/>
              <a:chOff x="1147" y="2718"/>
              <a:chExt cx="868" cy="1121"/>
            </a:xfrm>
          </p:grpSpPr>
          <p:sp>
            <p:nvSpPr>
              <p:cNvPr id="45153" name="Freeform 4"/>
              <p:cNvSpPr>
                <a:spLocks/>
              </p:cNvSpPr>
              <p:nvPr/>
            </p:nvSpPr>
            <p:spPr bwMode="auto">
              <a:xfrm>
                <a:off x="1147" y="2719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4" name="Freeform 5"/>
              <p:cNvSpPr>
                <a:spLocks/>
              </p:cNvSpPr>
              <p:nvPr/>
            </p:nvSpPr>
            <p:spPr bwMode="auto">
              <a:xfrm>
                <a:off x="1269" y="2718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5" name="Freeform 6"/>
              <p:cNvSpPr>
                <a:spLocks/>
              </p:cNvSpPr>
              <p:nvPr/>
            </p:nvSpPr>
            <p:spPr bwMode="auto">
              <a:xfrm>
                <a:off x="1371" y="2719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6" name="Freeform 7"/>
              <p:cNvSpPr>
                <a:spLocks/>
              </p:cNvSpPr>
              <p:nvPr/>
            </p:nvSpPr>
            <p:spPr bwMode="auto">
              <a:xfrm>
                <a:off x="1485" y="2722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Freeform 8"/>
              <p:cNvSpPr>
                <a:spLocks/>
              </p:cNvSpPr>
              <p:nvPr/>
            </p:nvSpPr>
            <p:spPr bwMode="auto">
              <a:xfrm>
                <a:off x="1902" y="2718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Freeform 9"/>
              <p:cNvSpPr>
                <a:spLocks/>
              </p:cNvSpPr>
              <p:nvPr/>
            </p:nvSpPr>
            <p:spPr bwMode="auto">
              <a:xfrm>
                <a:off x="1574" y="2726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Freeform 10"/>
              <p:cNvSpPr>
                <a:spLocks/>
              </p:cNvSpPr>
              <p:nvPr/>
            </p:nvSpPr>
            <p:spPr bwMode="auto">
              <a:xfrm>
                <a:off x="1685" y="2727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0" name="Freeform 11"/>
              <p:cNvSpPr>
                <a:spLocks/>
              </p:cNvSpPr>
              <p:nvPr/>
            </p:nvSpPr>
            <p:spPr bwMode="auto">
              <a:xfrm>
                <a:off x="1799" y="2718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51" name="Text Box 12"/>
            <p:cNvSpPr txBox="1">
              <a:spLocks noChangeArrowheads="1"/>
            </p:cNvSpPr>
            <p:nvPr/>
          </p:nvSpPr>
          <p:spPr bwMode="auto">
            <a:xfrm>
              <a:off x="983" y="3004"/>
              <a:ext cx="1222" cy="491"/>
            </a:xfrm>
            <a:prstGeom prst="rect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1pPr>
              <a:lvl2pPr marL="37931725" indent="-37474525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9pPr>
            </a:lstStyle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float x = input[threadID];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float y = func(x);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output[threadID] = y;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</p:txBody>
        </p:sp>
        <p:sp>
          <p:nvSpPr>
            <p:cNvPr id="45152" name="Rectangle 13"/>
            <p:cNvSpPr>
              <a:spLocks noChangeArrowheads="1"/>
            </p:cNvSpPr>
            <p:nvPr/>
          </p:nvSpPr>
          <p:spPr bwMode="auto">
            <a:xfrm>
              <a:off x="405" y="2555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Courier New" charset="0"/>
                </a:rPr>
                <a:t>threadID</a:t>
              </a:r>
            </a:p>
          </p:txBody>
        </p:sp>
      </p:grpSp>
      <p:sp>
        <p:nvSpPr>
          <p:cNvPr id="45060" name="Text Box 14"/>
          <p:cNvSpPr txBox="1">
            <a:spLocks noChangeArrowheads="1"/>
          </p:cNvSpPr>
          <p:nvPr/>
        </p:nvSpPr>
        <p:spPr bwMode="auto">
          <a:xfrm>
            <a:off x="1677988" y="3748088"/>
            <a:ext cx="1355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Thread Block 0</a:t>
            </a:r>
          </a:p>
        </p:txBody>
      </p:sp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5837238" y="4918075"/>
            <a:ext cx="5730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45062" name="Group 16"/>
          <p:cNvGrpSpPr>
            <a:grpSpLocks/>
          </p:cNvGrpSpPr>
          <p:nvPr/>
        </p:nvGrpSpPr>
        <p:grpSpPr bwMode="auto">
          <a:xfrm>
            <a:off x="3775075" y="4300538"/>
            <a:ext cx="1938338" cy="1779587"/>
            <a:chOff x="2378" y="2709"/>
            <a:chExt cx="1221" cy="1121"/>
          </a:xfrm>
        </p:grpSpPr>
        <p:grpSp>
          <p:nvGrpSpPr>
            <p:cNvPr id="45140" name="Group 17"/>
            <p:cNvGrpSpPr>
              <a:grpSpLocks/>
            </p:cNvGrpSpPr>
            <p:nvPr/>
          </p:nvGrpSpPr>
          <p:grpSpPr bwMode="auto">
            <a:xfrm>
              <a:off x="2542" y="2709"/>
              <a:ext cx="868" cy="1121"/>
              <a:chOff x="2542" y="2709"/>
              <a:chExt cx="868" cy="1121"/>
            </a:xfrm>
          </p:grpSpPr>
          <p:sp>
            <p:nvSpPr>
              <p:cNvPr id="45142" name="Freeform 18"/>
              <p:cNvSpPr>
                <a:spLocks/>
              </p:cNvSpPr>
              <p:nvPr/>
            </p:nvSpPr>
            <p:spPr bwMode="auto">
              <a:xfrm>
                <a:off x="2542" y="2710"/>
                <a:ext cx="113" cy="1114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4 h 1893"/>
                  <a:gd name="T4" fmla="*/ 12 w 152"/>
                  <a:gd name="T5" fmla="*/ 247 h 1893"/>
                  <a:gd name="T6" fmla="*/ 66 w 152"/>
                  <a:gd name="T7" fmla="*/ 390 h 1893"/>
                  <a:gd name="T8" fmla="*/ 6 w 152"/>
                  <a:gd name="T9" fmla="*/ 501 h 1893"/>
                  <a:gd name="T10" fmla="*/ 70 w 152"/>
                  <a:gd name="T11" fmla="*/ 594 h 1893"/>
                  <a:gd name="T12" fmla="*/ 39 w 152"/>
                  <a:gd name="T13" fmla="*/ 656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3" name="Freeform 19"/>
              <p:cNvSpPr>
                <a:spLocks/>
              </p:cNvSpPr>
              <p:nvPr/>
            </p:nvSpPr>
            <p:spPr bwMode="auto">
              <a:xfrm>
                <a:off x="2664" y="2709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4" name="Freeform 20"/>
              <p:cNvSpPr>
                <a:spLocks/>
              </p:cNvSpPr>
              <p:nvPr/>
            </p:nvSpPr>
            <p:spPr bwMode="auto">
              <a:xfrm>
                <a:off x="2766" y="2710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5" name="Freeform 21"/>
              <p:cNvSpPr>
                <a:spLocks/>
              </p:cNvSpPr>
              <p:nvPr/>
            </p:nvSpPr>
            <p:spPr bwMode="auto">
              <a:xfrm>
                <a:off x="2880" y="2713"/>
                <a:ext cx="113" cy="1114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4 h 1893"/>
                  <a:gd name="T4" fmla="*/ 12 w 152"/>
                  <a:gd name="T5" fmla="*/ 247 h 1893"/>
                  <a:gd name="T6" fmla="*/ 66 w 152"/>
                  <a:gd name="T7" fmla="*/ 390 h 1893"/>
                  <a:gd name="T8" fmla="*/ 6 w 152"/>
                  <a:gd name="T9" fmla="*/ 501 h 1893"/>
                  <a:gd name="T10" fmla="*/ 70 w 152"/>
                  <a:gd name="T11" fmla="*/ 594 h 1893"/>
                  <a:gd name="T12" fmla="*/ 39 w 152"/>
                  <a:gd name="T13" fmla="*/ 656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6" name="Freeform 22"/>
              <p:cNvSpPr>
                <a:spLocks/>
              </p:cNvSpPr>
              <p:nvPr/>
            </p:nvSpPr>
            <p:spPr bwMode="auto">
              <a:xfrm>
                <a:off x="3298" y="2709"/>
                <a:ext cx="113" cy="1114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4 h 1893"/>
                  <a:gd name="T4" fmla="*/ 12 w 152"/>
                  <a:gd name="T5" fmla="*/ 247 h 1893"/>
                  <a:gd name="T6" fmla="*/ 66 w 152"/>
                  <a:gd name="T7" fmla="*/ 390 h 1893"/>
                  <a:gd name="T8" fmla="*/ 6 w 152"/>
                  <a:gd name="T9" fmla="*/ 501 h 1893"/>
                  <a:gd name="T10" fmla="*/ 70 w 152"/>
                  <a:gd name="T11" fmla="*/ 594 h 1893"/>
                  <a:gd name="T12" fmla="*/ 39 w 152"/>
                  <a:gd name="T13" fmla="*/ 656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7" name="Freeform 23"/>
              <p:cNvSpPr>
                <a:spLocks/>
              </p:cNvSpPr>
              <p:nvPr/>
            </p:nvSpPr>
            <p:spPr bwMode="auto">
              <a:xfrm>
                <a:off x="2970" y="2717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8" name="Freeform 24"/>
              <p:cNvSpPr>
                <a:spLocks/>
              </p:cNvSpPr>
              <p:nvPr/>
            </p:nvSpPr>
            <p:spPr bwMode="auto">
              <a:xfrm>
                <a:off x="3080" y="2718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9" name="Freeform 25"/>
              <p:cNvSpPr>
                <a:spLocks/>
              </p:cNvSpPr>
              <p:nvPr/>
            </p:nvSpPr>
            <p:spPr bwMode="auto">
              <a:xfrm>
                <a:off x="3194" y="2709"/>
                <a:ext cx="113" cy="1114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4 h 1893"/>
                  <a:gd name="T4" fmla="*/ 12 w 152"/>
                  <a:gd name="T5" fmla="*/ 247 h 1893"/>
                  <a:gd name="T6" fmla="*/ 66 w 152"/>
                  <a:gd name="T7" fmla="*/ 390 h 1893"/>
                  <a:gd name="T8" fmla="*/ 6 w 152"/>
                  <a:gd name="T9" fmla="*/ 501 h 1893"/>
                  <a:gd name="T10" fmla="*/ 70 w 152"/>
                  <a:gd name="T11" fmla="*/ 594 h 1893"/>
                  <a:gd name="T12" fmla="*/ 39 w 152"/>
                  <a:gd name="T13" fmla="*/ 656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41" name="Text Box 26"/>
            <p:cNvSpPr txBox="1">
              <a:spLocks noChangeArrowheads="1"/>
            </p:cNvSpPr>
            <p:nvPr/>
          </p:nvSpPr>
          <p:spPr bwMode="auto">
            <a:xfrm>
              <a:off x="2378" y="2995"/>
              <a:ext cx="1222" cy="491"/>
            </a:xfrm>
            <a:prstGeom prst="rect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1pPr>
              <a:lvl2pPr marL="37931725" indent="-37474525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9pPr>
            </a:lstStyle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float x = input[threadID];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float y = func(x);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output[threadID] = y;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</p:txBody>
        </p:sp>
      </p:grpSp>
      <p:sp>
        <p:nvSpPr>
          <p:cNvPr id="45063" name="Text Box 27"/>
          <p:cNvSpPr txBox="1">
            <a:spLocks noChangeArrowheads="1"/>
          </p:cNvSpPr>
          <p:nvPr/>
        </p:nvSpPr>
        <p:spPr bwMode="auto">
          <a:xfrm>
            <a:off x="3892550" y="3733800"/>
            <a:ext cx="13890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Thread Block 1</a:t>
            </a:r>
          </a:p>
        </p:txBody>
      </p:sp>
      <p:grpSp>
        <p:nvGrpSpPr>
          <p:cNvPr id="45064" name="Group 28"/>
          <p:cNvGrpSpPr>
            <a:grpSpLocks/>
          </p:cNvGrpSpPr>
          <p:nvPr/>
        </p:nvGrpSpPr>
        <p:grpSpPr bwMode="auto">
          <a:xfrm>
            <a:off x="6510338" y="4302125"/>
            <a:ext cx="1938337" cy="1779588"/>
            <a:chOff x="4101" y="2710"/>
            <a:chExt cx="1221" cy="1121"/>
          </a:xfrm>
        </p:grpSpPr>
        <p:grpSp>
          <p:nvGrpSpPr>
            <p:cNvPr id="45130" name="Group 29"/>
            <p:cNvGrpSpPr>
              <a:grpSpLocks/>
            </p:cNvGrpSpPr>
            <p:nvPr/>
          </p:nvGrpSpPr>
          <p:grpSpPr bwMode="auto">
            <a:xfrm>
              <a:off x="4265" y="2710"/>
              <a:ext cx="868" cy="1121"/>
              <a:chOff x="4265" y="2710"/>
              <a:chExt cx="868" cy="1121"/>
            </a:xfrm>
          </p:grpSpPr>
          <p:sp>
            <p:nvSpPr>
              <p:cNvPr id="45132" name="Freeform 30"/>
              <p:cNvSpPr>
                <a:spLocks/>
              </p:cNvSpPr>
              <p:nvPr/>
            </p:nvSpPr>
            <p:spPr bwMode="auto">
              <a:xfrm>
                <a:off x="4265" y="2711"/>
                <a:ext cx="113" cy="1114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4 h 1893"/>
                  <a:gd name="T4" fmla="*/ 12 w 152"/>
                  <a:gd name="T5" fmla="*/ 247 h 1893"/>
                  <a:gd name="T6" fmla="*/ 66 w 152"/>
                  <a:gd name="T7" fmla="*/ 390 h 1893"/>
                  <a:gd name="T8" fmla="*/ 6 w 152"/>
                  <a:gd name="T9" fmla="*/ 501 h 1893"/>
                  <a:gd name="T10" fmla="*/ 70 w 152"/>
                  <a:gd name="T11" fmla="*/ 594 h 1893"/>
                  <a:gd name="T12" fmla="*/ 39 w 152"/>
                  <a:gd name="T13" fmla="*/ 656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3" name="Freeform 31"/>
              <p:cNvSpPr>
                <a:spLocks/>
              </p:cNvSpPr>
              <p:nvPr/>
            </p:nvSpPr>
            <p:spPr bwMode="auto">
              <a:xfrm>
                <a:off x="4387" y="2710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4" name="Freeform 32"/>
              <p:cNvSpPr>
                <a:spLocks/>
              </p:cNvSpPr>
              <p:nvPr/>
            </p:nvSpPr>
            <p:spPr bwMode="auto">
              <a:xfrm>
                <a:off x="4489" y="2711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5" name="Freeform 33"/>
              <p:cNvSpPr>
                <a:spLocks/>
              </p:cNvSpPr>
              <p:nvPr/>
            </p:nvSpPr>
            <p:spPr bwMode="auto">
              <a:xfrm>
                <a:off x="4603" y="2714"/>
                <a:ext cx="113" cy="1114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4 h 1893"/>
                  <a:gd name="T4" fmla="*/ 12 w 152"/>
                  <a:gd name="T5" fmla="*/ 247 h 1893"/>
                  <a:gd name="T6" fmla="*/ 66 w 152"/>
                  <a:gd name="T7" fmla="*/ 390 h 1893"/>
                  <a:gd name="T8" fmla="*/ 6 w 152"/>
                  <a:gd name="T9" fmla="*/ 501 h 1893"/>
                  <a:gd name="T10" fmla="*/ 70 w 152"/>
                  <a:gd name="T11" fmla="*/ 594 h 1893"/>
                  <a:gd name="T12" fmla="*/ 39 w 152"/>
                  <a:gd name="T13" fmla="*/ 656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6" name="Freeform 34"/>
              <p:cNvSpPr>
                <a:spLocks/>
              </p:cNvSpPr>
              <p:nvPr/>
            </p:nvSpPr>
            <p:spPr bwMode="auto">
              <a:xfrm>
                <a:off x="5021" y="2710"/>
                <a:ext cx="113" cy="1114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4 h 1893"/>
                  <a:gd name="T4" fmla="*/ 12 w 152"/>
                  <a:gd name="T5" fmla="*/ 247 h 1893"/>
                  <a:gd name="T6" fmla="*/ 66 w 152"/>
                  <a:gd name="T7" fmla="*/ 390 h 1893"/>
                  <a:gd name="T8" fmla="*/ 6 w 152"/>
                  <a:gd name="T9" fmla="*/ 501 h 1893"/>
                  <a:gd name="T10" fmla="*/ 70 w 152"/>
                  <a:gd name="T11" fmla="*/ 594 h 1893"/>
                  <a:gd name="T12" fmla="*/ 39 w 152"/>
                  <a:gd name="T13" fmla="*/ 656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7" name="Freeform 35"/>
              <p:cNvSpPr>
                <a:spLocks/>
              </p:cNvSpPr>
              <p:nvPr/>
            </p:nvSpPr>
            <p:spPr bwMode="auto">
              <a:xfrm>
                <a:off x="4693" y="2718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8" name="Freeform 36"/>
              <p:cNvSpPr>
                <a:spLocks/>
              </p:cNvSpPr>
              <p:nvPr/>
            </p:nvSpPr>
            <p:spPr bwMode="auto">
              <a:xfrm>
                <a:off x="4803" y="2719"/>
                <a:ext cx="113" cy="1113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3 h 1893"/>
                  <a:gd name="T4" fmla="*/ 12 w 152"/>
                  <a:gd name="T5" fmla="*/ 246 h 1893"/>
                  <a:gd name="T6" fmla="*/ 66 w 152"/>
                  <a:gd name="T7" fmla="*/ 389 h 1893"/>
                  <a:gd name="T8" fmla="*/ 6 w 152"/>
                  <a:gd name="T9" fmla="*/ 500 h 1893"/>
                  <a:gd name="T10" fmla="*/ 70 w 152"/>
                  <a:gd name="T11" fmla="*/ 594 h 1893"/>
                  <a:gd name="T12" fmla="*/ 39 w 152"/>
                  <a:gd name="T13" fmla="*/ 654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9" name="Freeform 37"/>
              <p:cNvSpPr>
                <a:spLocks/>
              </p:cNvSpPr>
              <p:nvPr/>
            </p:nvSpPr>
            <p:spPr bwMode="auto">
              <a:xfrm>
                <a:off x="4917" y="2710"/>
                <a:ext cx="113" cy="1114"/>
              </a:xfrm>
              <a:custGeom>
                <a:avLst/>
                <a:gdLst>
                  <a:gd name="T0" fmla="*/ 0 w 152"/>
                  <a:gd name="T1" fmla="*/ 0 h 1893"/>
                  <a:gd name="T2" fmla="*/ 82 w 152"/>
                  <a:gd name="T3" fmla="*/ 124 h 1893"/>
                  <a:gd name="T4" fmla="*/ 12 w 152"/>
                  <a:gd name="T5" fmla="*/ 247 h 1893"/>
                  <a:gd name="T6" fmla="*/ 66 w 152"/>
                  <a:gd name="T7" fmla="*/ 390 h 1893"/>
                  <a:gd name="T8" fmla="*/ 6 w 152"/>
                  <a:gd name="T9" fmla="*/ 501 h 1893"/>
                  <a:gd name="T10" fmla="*/ 70 w 152"/>
                  <a:gd name="T11" fmla="*/ 594 h 1893"/>
                  <a:gd name="T12" fmla="*/ 39 w 152"/>
                  <a:gd name="T13" fmla="*/ 656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31" name="Text Box 38"/>
            <p:cNvSpPr txBox="1">
              <a:spLocks noChangeArrowheads="1"/>
            </p:cNvSpPr>
            <p:nvPr/>
          </p:nvSpPr>
          <p:spPr bwMode="auto">
            <a:xfrm>
              <a:off x="4101" y="2996"/>
              <a:ext cx="1222" cy="491"/>
            </a:xfrm>
            <a:prstGeom prst="rect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1pPr>
              <a:lvl2pPr marL="37931725" indent="-37474525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9pPr>
            </a:lstStyle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float x = input[threadID];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float y = func(x);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output[threadID] = y;</a:t>
              </a:r>
            </a:p>
            <a:p>
              <a:pPr eaLnBrk="1" hangingPunct="1">
                <a:buClr>
                  <a:srgbClr val="FFFFFF"/>
                </a:buClr>
                <a:buSzPct val="100000"/>
                <a:buFont typeface="Courier New" charset="0"/>
                <a:buNone/>
              </a:pPr>
              <a:r>
                <a:rPr lang="en-US" sz="900" b="1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</p:txBody>
        </p:sp>
      </p:grpSp>
      <p:sp>
        <p:nvSpPr>
          <p:cNvPr id="45065" name="Text Box 39"/>
          <p:cNvSpPr txBox="1">
            <a:spLocks noChangeArrowheads="1"/>
          </p:cNvSpPr>
          <p:nvPr/>
        </p:nvSpPr>
        <p:spPr bwMode="auto">
          <a:xfrm>
            <a:off x="6488113" y="3735388"/>
            <a:ext cx="16383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Thread Block N - 1</a:t>
            </a:r>
          </a:p>
        </p:txBody>
      </p:sp>
      <p:sp>
        <p:nvSpPr>
          <p:cNvPr id="45066" name="Rectangle 40"/>
          <p:cNvSpPr>
            <a:spLocks noChangeArrowheads="1"/>
          </p:cNvSpPr>
          <p:nvPr/>
        </p:nvSpPr>
        <p:spPr bwMode="auto">
          <a:xfrm>
            <a:off x="7724775" y="274638"/>
            <a:ext cx="1419225" cy="579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41"/>
          <p:cNvSpPr>
            <a:spLocks noGrp="1" noChangeArrowheads="1"/>
          </p:cNvSpPr>
          <p:nvPr>
            <p:ph type="title"/>
          </p:nvPr>
        </p:nvSpPr>
        <p:spPr>
          <a:xfrm>
            <a:off x="381000" y="212725"/>
            <a:ext cx="8610600" cy="703263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Thread Blocks: Scalable Cooperation</a:t>
            </a:r>
          </a:p>
        </p:txBody>
      </p:sp>
      <p:sp>
        <p:nvSpPr>
          <p:cNvPr id="45068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10600" cy="2667000"/>
          </a:xfrm>
        </p:spPr>
        <p:txBody>
          <a:bodyPr lIns="90000" tIns="46800" rIns="90000" bIns="46800"/>
          <a:lstStyle/>
          <a:p>
            <a:pPr marL="457200" indent="-457200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Divide monolithic thread array into multiple blocks</a:t>
            </a:r>
          </a:p>
          <a:p>
            <a:pPr marL="973138" lvl="1" indent="-401638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Threads within a block cooperate via </a:t>
            </a:r>
            <a:r>
              <a:rPr lang="en-US" b="1" dirty="0">
                <a:solidFill>
                  <a:srgbClr val="3333CC"/>
                </a:solidFill>
              </a:rPr>
              <a:t>shared memory, atomic operations </a:t>
            </a:r>
            <a:r>
              <a:rPr lang="en-US" dirty="0"/>
              <a:t>and </a:t>
            </a:r>
            <a:r>
              <a:rPr lang="en-US" b="1" dirty="0">
                <a:solidFill>
                  <a:srgbClr val="3333CC"/>
                </a:solidFill>
              </a:rPr>
              <a:t>barrier synchronization</a:t>
            </a:r>
          </a:p>
          <a:p>
            <a:pPr marL="973138" lvl="1" indent="-401638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Threads in different blocks cannot cooperate</a:t>
            </a:r>
          </a:p>
          <a:p>
            <a:pPr marL="973138" lvl="1" indent="-401638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Up to 65535 blocks, 512 threads/block</a:t>
            </a:r>
          </a:p>
          <a:p>
            <a:pPr marL="973138" lvl="1" indent="-401638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en-US" dirty="0"/>
          </a:p>
        </p:txBody>
      </p:sp>
      <p:grpSp>
        <p:nvGrpSpPr>
          <p:cNvPr id="45069" name="Group 43"/>
          <p:cNvGrpSpPr>
            <a:grpSpLocks/>
          </p:cNvGrpSpPr>
          <p:nvPr/>
        </p:nvGrpSpPr>
        <p:grpSpPr bwMode="auto">
          <a:xfrm>
            <a:off x="1639888" y="4038600"/>
            <a:ext cx="1558925" cy="211138"/>
            <a:chOff x="1033" y="2544"/>
            <a:chExt cx="982" cy="133"/>
          </a:xfrm>
        </p:grpSpPr>
        <p:sp>
          <p:nvSpPr>
            <p:cNvPr id="45111" name="Rectangle 44"/>
            <p:cNvSpPr>
              <a:spLocks noChangeArrowheads="1"/>
            </p:cNvSpPr>
            <p:nvPr/>
          </p:nvSpPr>
          <p:spPr bwMode="auto">
            <a:xfrm>
              <a:off x="1893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5112" name="Rectangle 45"/>
            <p:cNvSpPr>
              <a:spLocks noChangeArrowheads="1"/>
            </p:cNvSpPr>
            <p:nvPr/>
          </p:nvSpPr>
          <p:spPr bwMode="auto">
            <a:xfrm>
              <a:off x="1771" y="2544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5113" name="Rectangle 46"/>
            <p:cNvSpPr>
              <a:spLocks noChangeArrowheads="1"/>
            </p:cNvSpPr>
            <p:nvPr/>
          </p:nvSpPr>
          <p:spPr bwMode="auto">
            <a:xfrm>
              <a:off x="1648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5114" name="Rectangle 47"/>
            <p:cNvSpPr>
              <a:spLocks noChangeArrowheads="1"/>
            </p:cNvSpPr>
            <p:nvPr/>
          </p:nvSpPr>
          <p:spPr bwMode="auto">
            <a:xfrm>
              <a:off x="1525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5115" name="Rectangle 48"/>
            <p:cNvSpPr>
              <a:spLocks noChangeArrowheads="1"/>
            </p:cNvSpPr>
            <p:nvPr/>
          </p:nvSpPr>
          <p:spPr bwMode="auto">
            <a:xfrm>
              <a:off x="1401" y="2544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5116" name="Rectangle 49"/>
            <p:cNvSpPr>
              <a:spLocks noChangeArrowheads="1"/>
            </p:cNvSpPr>
            <p:nvPr/>
          </p:nvSpPr>
          <p:spPr bwMode="auto">
            <a:xfrm>
              <a:off x="1279" y="2544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5117" name="Rectangle 50"/>
            <p:cNvSpPr>
              <a:spLocks noChangeArrowheads="1"/>
            </p:cNvSpPr>
            <p:nvPr/>
          </p:nvSpPr>
          <p:spPr bwMode="auto">
            <a:xfrm>
              <a:off x="1156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5118" name="Rectangle 51"/>
            <p:cNvSpPr>
              <a:spLocks noChangeArrowheads="1"/>
            </p:cNvSpPr>
            <p:nvPr/>
          </p:nvSpPr>
          <p:spPr bwMode="auto">
            <a:xfrm>
              <a:off x="1033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5119" name="Line 52"/>
            <p:cNvSpPr>
              <a:spLocks noChangeShapeType="1"/>
            </p:cNvSpPr>
            <p:nvPr/>
          </p:nvSpPr>
          <p:spPr bwMode="auto">
            <a:xfrm>
              <a:off x="1033" y="2544"/>
              <a:ext cx="98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Line 53"/>
            <p:cNvSpPr>
              <a:spLocks noChangeShapeType="1"/>
            </p:cNvSpPr>
            <p:nvPr/>
          </p:nvSpPr>
          <p:spPr bwMode="auto">
            <a:xfrm>
              <a:off x="1033" y="2678"/>
              <a:ext cx="98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Line 54"/>
            <p:cNvSpPr>
              <a:spLocks noChangeShapeType="1"/>
            </p:cNvSpPr>
            <p:nvPr/>
          </p:nvSpPr>
          <p:spPr bwMode="auto">
            <a:xfrm>
              <a:off x="1033" y="2544"/>
              <a:ext cx="1" cy="13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Line 55"/>
            <p:cNvSpPr>
              <a:spLocks noChangeShapeType="1"/>
            </p:cNvSpPr>
            <p:nvPr/>
          </p:nvSpPr>
          <p:spPr bwMode="auto">
            <a:xfrm>
              <a:off x="1156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Line 56"/>
            <p:cNvSpPr>
              <a:spLocks noChangeShapeType="1"/>
            </p:cNvSpPr>
            <p:nvPr/>
          </p:nvSpPr>
          <p:spPr bwMode="auto">
            <a:xfrm>
              <a:off x="1279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Line 57"/>
            <p:cNvSpPr>
              <a:spLocks noChangeShapeType="1"/>
            </p:cNvSpPr>
            <p:nvPr/>
          </p:nvSpPr>
          <p:spPr bwMode="auto">
            <a:xfrm>
              <a:off x="1401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Line 58"/>
            <p:cNvSpPr>
              <a:spLocks noChangeShapeType="1"/>
            </p:cNvSpPr>
            <p:nvPr/>
          </p:nvSpPr>
          <p:spPr bwMode="auto">
            <a:xfrm>
              <a:off x="1525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Line 59"/>
            <p:cNvSpPr>
              <a:spLocks noChangeShapeType="1"/>
            </p:cNvSpPr>
            <p:nvPr/>
          </p:nvSpPr>
          <p:spPr bwMode="auto">
            <a:xfrm>
              <a:off x="1648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Line 60"/>
            <p:cNvSpPr>
              <a:spLocks noChangeShapeType="1"/>
            </p:cNvSpPr>
            <p:nvPr/>
          </p:nvSpPr>
          <p:spPr bwMode="auto">
            <a:xfrm>
              <a:off x="1771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Line 61"/>
            <p:cNvSpPr>
              <a:spLocks noChangeShapeType="1"/>
            </p:cNvSpPr>
            <p:nvPr/>
          </p:nvSpPr>
          <p:spPr bwMode="auto">
            <a:xfrm>
              <a:off x="1893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Line 62"/>
            <p:cNvSpPr>
              <a:spLocks noChangeShapeType="1"/>
            </p:cNvSpPr>
            <p:nvPr/>
          </p:nvSpPr>
          <p:spPr bwMode="auto">
            <a:xfrm>
              <a:off x="2016" y="2544"/>
              <a:ext cx="1" cy="13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0" name="Group 63"/>
          <p:cNvGrpSpPr>
            <a:grpSpLocks/>
          </p:cNvGrpSpPr>
          <p:nvPr/>
        </p:nvGrpSpPr>
        <p:grpSpPr bwMode="auto">
          <a:xfrm>
            <a:off x="3798888" y="4038600"/>
            <a:ext cx="1558925" cy="211138"/>
            <a:chOff x="2393" y="2544"/>
            <a:chExt cx="982" cy="133"/>
          </a:xfrm>
        </p:grpSpPr>
        <p:sp>
          <p:nvSpPr>
            <p:cNvPr id="45092" name="Rectangle 64"/>
            <p:cNvSpPr>
              <a:spLocks noChangeArrowheads="1"/>
            </p:cNvSpPr>
            <p:nvPr/>
          </p:nvSpPr>
          <p:spPr bwMode="auto">
            <a:xfrm>
              <a:off x="3253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5093" name="Rectangle 65"/>
            <p:cNvSpPr>
              <a:spLocks noChangeArrowheads="1"/>
            </p:cNvSpPr>
            <p:nvPr/>
          </p:nvSpPr>
          <p:spPr bwMode="auto">
            <a:xfrm>
              <a:off x="3131" y="2544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5094" name="Rectangle 66"/>
            <p:cNvSpPr>
              <a:spLocks noChangeArrowheads="1"/>
            </p:cNvSpPr>
            <p:nvPr/>
          </p:nvSpPr>
          <p:spPr bwMode="auto">
            <a:xfrm>
              <a:off x="3008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5095" name="Rectangle 67"/>
            <p:cNvSpPr>
              <a:spLocks noChangeArrowheads="1"/>
            </p:cNvSpPr>
            <p:nvPr/>
          </p:nvSpPr>
          <p:spPr bwMode="auto">
            <a:xfrm>
              <a:off x="2885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5096" name="Rectangle 68"/>
            <p:cNvSpPr>
              <a:spLocks noChangeArrowheads="1"/>
            </p:cNvSpPr>
            <p:nvPr/>
          </p:nvSpPr>
          <p:spPr bwMode="auto">
            <a:xfrm>
              <a:off x="2761" y="2544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5097" name="Rectangle 69"/>
            <p:cNvSpPr>
              <a:spLocks noChangeArrowheads="1"/>
            </p:cNvSpPr>
            <p:nvPr/>
          </p:nvSpPr>
          <p:spPr bwMode="auto">
            <a:xfrm>
              <a:off x="2639" y="2544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5098" name="Rectangle 70"/>
            <p:cNvSpPr>
              <a:spLocks noChangeArrowheads="1"/>
            </p:cNvSpPr>
            <p:nvPr/>
          </p:nvSpPr>
          <p:spPr bwMode="auto">
            <a:xfrm>
              <a:off x="2516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5099" name="Rectangle 71"/>
            <p:cNvSpPr>
              <a:spLocks noChangeArrowheads="1"/>
            </p:cNvSpPr>
            <p:nvPr/>
          </p:nvSpPr>
          <p:spPr bwMode="auto">
            <a:xfrm>
              <a:off x="2393" y="2544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5100" name="Line 72"/>
            <p:cNvSpPr>
              <a:spLocks noChangeShapeType="1"/>
            </p:cNvSpPr>
            <p:nvPr/>
          </p:nvSpPr>
          <p:spPr bwMode="auto">
            <a:xfrm>
              <a:off x="2393" y="2544"/>
              <a:ext cx="98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73"/>
            <p:cNvSpPr>
              <a:spLocks noChangeShapeType="1"/>
            </p:cNvSpPr>
            <p:nvPr/>
          </p:nvSpPr>
          <p:spPr bwMode="auto">
            <a:xfrm>
              <a:off x="2393" y="2678"/>
              <a:ext cx="98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74"/>
            <p:cNvSpPr>
              <a:spLocks noChangeShapeType="1"/>
            </p:cNvSpPr>
            <p:nvPr/>
          </p:nvSpPr>
          <p:spPr bwMode="auto">
            <a:xfrm>
              <a:off x="2393" y="2544"/>
              <a:ext cx="1" cy="13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75"/>
            <p:cNvSpPr>
              <a:spLocks noChangeShapeType="1"/>
            </p:cNvSpPr>
            <p:nvPr/>
          </p:nvSpPr>
          <p:spPr bwMode="auto">
            <a:xfrm>
              <a:off x="2516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Line 76"/>
            <p:cNvSpPr>
              <a:spLocks noChangeShapeType="1"/>
            </p:cNvSpPr>
            <p:nvPr/>
          </p:nvSpPr>
          <p:spPr bwMode="auto">
            <a:xfrm>
              <a:off x="2639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77"/>
            <p:cNvSpPr>
              <a:spLocks noChangeShapeType="1"/>
            </p:cNvSpPr>
            <p:nvPr/>
          </p:nvSpPr>
          <p:spPr bwMode="auto">
            <a:xfrm>
              <a:off x="2761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78"/>
            <p:cNvSpPr>
              <a:spLocks noChangeShapeType="1"/>
            </p:cNvSpPr>
            <p:nvPr/>
          </p:nvSpPr>
          <p:spPr bwMode="auto">
            <a:xfrm>
              <a:off x="2885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79"/>
            <p:cNvSpPr>
              <a:spLocks noChangeShapeType="1"/>
            </p:cNvSpPr>
            <p:nvPr/>
          </p:nvSpPr>
          <p:spPr bwMode="auto">
            <a:xfrm>
              <a:off x="3008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80"/>
            <p:cNvSpPr>
              <a:spLocks noChangeShapeType="1"/>
            </p:cNvSpPr>
            <p:nvPr/>
          </p:nvSpPr>
          <p:spPr bwMode="auto">
            <a:xfrm>
              <a:off x="3131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81"/>
            <p:cNvSpPr>
              <a:spLocks noChangeShapeType="1"/>
            </p:cNvSpPr>
            <p:nvPr/>
          </p:nvSpPr>
          <p:spPr bwMode="auto">
            <a:xfrm>
              <a:off x="3253" y="2544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Line 82"/>
            <p:cNvSpPr>
              <a:spLocks noChangeShapeType="1"/>
            </p:cNvSpPr>
            <p:nvPr/>
          </p:nvSpPr>
          <p:spPr bwMode="auto">
            <a:xfrm>
              <a:off x="3376" y="2544"/>
              <a:ext cx="1" cy="13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1" name="Group 83"/>
          <p:cNvGrpSpPr>
            <a:grpSpLocks/>
          </p:cNvGrpSpPr>
          <p:nvPr/>
        </p:nvGrpSpPr>
        <p:grpSpPr bwMode="auto">
          <a:xfrm>
            <a:off x="6534150" y="4040188"/>
            <a:ext cx="1558925" cy="211137"/>
            <a:chOff x="4116" y="2545"/>
            <a:chExt cx="982" cy="133"/>
          </a:xfrm>
        </p:grpSpPr>
        <p:sp>
          <p:nvSpPr>
            <p:cNvPr id="45073" name="Rectangle 84"/>
            <p:cNvSpPr>
              <a:spLocks noChangeArrowheads="1"/>
            </p:cNvSpPr>
            <p:nvPr/>
          </p:nvSpPr>
          <p:spPr bwMode="auto">
            <a:xfrm>
              <a:off x="4976" y="2545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5074" name="Rectangle 85"/>
            <p:cNvSpPr>
              <a:spLocks noChangeArrowheads="1"/>
            </p:cNvSpPr>
            <p:nvPr/>
          </p:nvSpPr>
          <p:spPr bwMode="auto">
            <a:xfrm>
              <a:off x="4854" y="2545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5075" name="Rectangle 86"/>
            <p:cNvSpPr>
              <a:spLocks noChangeArrowheads="1"/>
            </p:cNvSpPr>
            <p:nvPr/>
          </p:nvSpPr>
          <p:spPr bwMode="auto">
            <a:xfrm>
              <a:off x="4731" y="2545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5076" name="Rectangle 87"/>
            <p:cNvSpPr>
              <a:spLocks noChangeArrowheads="1"/>
            </p:cNvSpPr>
            <p:nvPr/>
          </p:nvSpPr>
          <p:spPr bwMode="auto">
            <a:xfrm>
              <a:off x="4608" y="2545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5077" name="Rectangle 88"/>
            <p:cNvSpPr>
              <a:spLocks noChangeArrowheads="1"/>
            </p:cNvSpPr>
            <p:nvPr/>
          </p:nvSpPr>
          <p:spPr bwMode="auto">
            <a:xfrm>
              <a:off x="4484" y="2545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5078" name="Rectangle 89"/>
            <p:cNvSpPr>
              <a:spLocks noChangeArrowheads="1"/>
            </p:cNvSpPr>
            <p:nvPr/>
          </p:nvSpPr>
          <p:spPr bwMode="auto">
            <a:xfrm>
              <a:off x="4362" y="2545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5079" name="Rectangle 90"/>
            <p:cNvSpPr>
              <a:spLocks noChangeArrowheads="1"/>
            </p:cNvSpPr>
            <p:nvPr/>
          </p:nvSpPr>
          <p:spPr bwMode="auto">
            <a:xfrm>
              <a:off x="4239" y="2545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5080" name="Rectangle 91"/>
            <p:cNvSpPr>
              <a:spLocks noChangeArrowheads="1"/>
            </p:cNvSpPr>
            <p:nvPr/>
          </p:nvSpPr>
          <p:spPr bwMode="auto">
            <a:xfrm>
              <a:off x="4116" y="2545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2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5081" name="Line 92"/>
            <p:cNvSpPr>
              <a:spLocks noChangeShapeType="1"/>
            </p:cNvSpPr>
            <p:nvPr/>
          </p:nvSpPr>
          <p:spPr bwMode="auto">
            <a:xfrm>
              <a:off x="4116" y="2545"/>
              <a:ext cx="98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93"/>
            <p:cNvSpPr>
              <a:spLocks noChangeShapeType="1"/>
            </p:cNvSpPr>
            <p:nvPr/>
          </p:nvSpPr>
          <p:spPr bwMode="auto">
            <a:xfrm>
              <a:off x="4116" y="2679"/>
              <a:ext cx="98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94"/>
            <p:cNvSpPr>
              <a:spLocks noChangeShapeType="1"/>
            </p:cNvSpPr>
            <p:nvPr/>
          </p:nvSpPr>
          <p:spPr bwMode="auto">
            <a:xfrm>
              <a:off x="4116" y="2545"/>
              <a:ext cx="1" cy="13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95"/>
            <p:cNvSpPr>
              <a:spLocks noChangeShapeType="1"/>
            </p:cNvSpPr>
            <p:nvPr/>
          </p:nvSpPr>
          <p:spPr bwMode="auto">
            <a:xfrm>
              <a:off x="4239" y="2545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Line 96"/>
            <p:cNvSpPr>
              <a:spLocks noChangeShapeType="1"/>
            </p:cNvSpPr>
            <p:nvPr/>
          </p:nvSpPr>
          <p:spPr bwMode="auto">
            <a:xfrm>
              <a:off x="4362" y="2545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97"/>
            <p:cNvSpPr>
              <a:spLocks noChangeShapeType="1"/>
            </p:cNvSpPr>
            <p:nvPr/>
          </p:nvSpPr>
          <p:spPr bwMode="auto">
            <a:xfrm>
              <a:off x="4484" y="2545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98"/>
            <p:cNvSpPr>
              <a:spLocks noChangeShapeType="1"/>
            </p:cNvSpPr>
            <p:nvPr/>
          </p:nvSpPr>
          <p:spPr bwMode="auto">
            <a:xfrm>
              <a:off x="4608" y="2545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99"/>
            <p:cNvSpPr>
              <a:spLocks noChangeShapeType="1"/>
            </p:cNvSpPr>
            <p:nvPr/>
          </p:nvSpPr>
          <p:spPr bwMode="auto">
            <a:xfrm>
              <a:off x="4731" y="2545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100"/>
            <p:cNvSpPr>
              <a:spLocks noChangeShapeType="1"/>
            </p:cNvSpPr>
            <p:nvPr/>
          </p:nvSpPr>
          <p:spPr bwMode="auto">
            <a:xfrm>
              <a:off x="4854" y="2545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101"/>
            <p:cNvSpPr>
              <a:spLocks noChangeShapeType="1"/>
            </p:cNvSpPr>
            <p:nvPr/>
          </p:nvSpPr>
          <p:spPr bwMode="auto">
            <a:xfrm>
              <a:off x="4976" y="2545"/>
              <a:ext cx="1" cy="13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102"/>
            <p:cNvSpPr>
              <a:spLocks noChangeShapeType="1"/>
            </p:cNvSpPr>
            <p:nvPr/>
          </p:nvSpPr>
          <p:spPr bwMode="auto">
            <a:xfrm>
              <a:off x="5099" y="2545"/>
              <a:ext cx="1" cy="13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75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667" r="17999" b="18666"/>
          <a:stretch>
            <a:fillRect/>
          </a:stretch>
        </p:blipFill>
        <p:spPr>
          <a:xfrm>
            <a:off x="4381500" y="1371600"/>
            <a:ext cx="4762500" cy="5080000"/>
          </a:xfrm>
          <a:noFill/>
        </p:spPr>
      </p:pic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IDs and Thread IDs</a:t>
            </a: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95800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/>
              <a:t>We launch a “grid” of “blocks” of “threads”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/>
              <a:t>Each thread uses IDs to decide what data to work on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sz="2000" dirty="0"/>
              <a:t>Block ID: 1D, 2D, or 3D</a:t>
            </a:r>
          </a:p>
          <a:p>
            <a:pPr marL="1374775" lvl="2" indent="-403225" eaLnBrk="1" hangingPunct="1">
              <a:lnSpc>
                <a:spcPct val="90000"/>
              </a:lnSpc>
            </a:pPr>
            <a:r>
              <a:rPr lang="en-US" sz="1600" dirty="0"/>
              <a:t>Usually 1D or 2D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sz="2000" dirty="0"/>
              <a:t>Thread ID: 1D, 2D, or 3D 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400" dirty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/>
              <a:t>Simplifies memory</a:t>
            </a:r>
            <a:br>
              <a:rPr lang="en-US" sz="2400" dirty="0"/>
            </a:br>
            <a:r>
              <a:rPr lang="en-US" sz="2400" dirty="0"/>
              <a:t>addressing when processing</a:t>
            </a:r>
            <a:br>
              <a:rPr lang="en-US" sz="2400" dirty="0"/>
            </a:br>
            <a:r>
              <a:rPr lang="en-US" sz="2400" dirty="0"/>
              <a:t>multidimensional data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sz="2000" dirty="0"/>
              <a:t>Image processing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sz="2000" dirty="0"/>
              <a:t>Solving PDEs on volumes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sz="2000" dirty="0"/>
              <a:t>…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 flipV="1">
            <a:off x="4191000" y="2743200"/>
            <a:ext cx="20574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4267200" y="3962400"/>
            <a:ext cx="14478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1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7388" cy="1144588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/>
              <a:t>CUDA Memory Model Overview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4114800" cy="5105400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Global memory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Main means of communicating R/W Data between </a:t>
            </a:r>
            <a:r>
              <a:rPr lang="en-US">
                <a:solidFill>
                  <a:srgbClr val="3333CC"/>
                </a:solidFill>
              </a:rPr>
              <a:t>host </a:t>
            </a:r>
            <a:r>
              <a:rPr lang="en-US"/>
              <a:t>and </a:t>
            </a:r>
            <a:r>
              <a:rPr lang="en-US">
                <a:solidFill>
                  <a:srgbClr val="3333CC"/>
                </a:solidFill>
              </a:rPr>
              <a:t>device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Contents visible to all threads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Long latency access</a:t>
            </a:r>
          </a:p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We will focus on global memory for now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Constant and texture memory will come later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402263" y="2362200"/>
            <a:ext cx="3706812" cy="3355975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Grid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5453063" y="5130800"/>
            <a:ext cx="3605212" cy="425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Global Memory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5451475" y="2855913"/>
            <a:ext cx="1771650" cy="2160587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(0, 0)</a:t>
            </a:r>
            <a:r>
              <a:rPr lang="ar-SA" sz="12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2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5500688" y="3365500"/>
            <a:ext cx="1682750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5491163" y="4394200"/>
            <a:ext cx="820737" cy="4873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5491163" y="3868738"/>
            <a:ext cx="622300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 flipV="1">
            <a:off x="6210300" y="3714750"/>
            <a:ext cx="3175" cy="6715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 flipV="1">
            <a:off x="5802313" y="4160838"/>
            <a:ext cx="1587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6089650" y="4886325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6362700" y="4394200"/>
            <a:ext cx="820738" cy="4873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6362700" y="3868738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 flipV="1">
            <a:off x="7080250" y="3714750"/>
            <a:ext cx="3175" cy="6715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6673850" y="4160838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6961188" y="4886325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Text Box 18"/>
          <p:cNvSpPr txBox="1">
            <a:spLocks noChangeArrowheads="1"/>
          </p:cNvSpPr>
          <p:nvPr/>
        </p:nvSpPr>
        <p:spPr bwMode="auto">
          <a:xfrm>
            <a:off x="7288213" y="2855913"/>
            <a:ext cx="1771650" cy="2160587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(1, 0)</a:t>
            </a:r>
            <a:r>
              <a:rPr lang="ar-SA" sz="12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2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8148" name="Text Box 19"/>
          <p:cNvSpPr txBox="1">
            <a:spLocks noChangeArrowheads="1"/>
          </p:cNvSpPr>
          <p:nvPr/>
        </p:nvSpPr>
        <p:spPr bwMode="auto">
          <a:xfrm>
            <a:off x="7335838" y="3365500"/>
            <a:ext cx="1684337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48149" name="Text Box 20"/>
          <p:cNvSpPr txBox="1">
            <a:spLocks noChangeArrowheads="1"/>
          </p:cNvSpPr>
          <p:nvPr/>
        </p:nvSpPr>
        <p:spPr bwMode="auto">
          <a:xfrm>
            <a:off x="7327900" y="4394200"/>
            <a:ext cx="820738" cy="4873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8150" name="Text Box 21"/>
          <p:cNvSpPr txBox="1">
            <a:spLocks noChangeArrowheads="1"/>
          </p:cNvSpPr>
          <p:nvPr/>
        </p:nvSpPr>
        <p:spPr bwMode="auto">
          <a:xfrm>
            <a:off x="7327900" y="3868738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 flipV="1">
            <a:off x="8045450" y="3714750"/>
            <a:ext cx="3175" cy="6715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 flipV="1">
            <a:off x="7639050" y="4160838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7926388" y="4886325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8199438" y="4394200"/>
            <a:ext cx="820737" cy="4873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8199438" y="3868738"/>
            <a:ext cx="620712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48156" name="Line 27"/>
          <p:cNvSpPr>
            <a:spLocks noChangeShapeType="1"/>
          </p:cNvSpPr>
          <p:nvPr/>
        </p:nvSpPr>
        <p:spPr bwMode="auto">
          <a:xfrm flipV="1">
            <a:off x="8916988" y="3714750"/>
            <a:ext cx="3175" cy="6715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28"/>
          <p:cNvSpPr>
            <a:spLocks noChangeShapeType="1"/>
          </p:cNvSpPr>
          <p:nvPr/>
        </p:nvSpPr>
        <p:spPr bwMode="auto">
          <a:xfrm flipV="1">
            <a:off x="8509000" y="4160838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Line 29"/>
          <p:cNvSpPr>
            <a:spLocks noChangeShapeType="1"/>
          </p:cNvSpPr>
          <p:nvPr/>
        </p:nvSpPr>
        <p:spPr bwMode="auto">
          <a:xfrm>
            <a:off x="8797925" y="4886325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4572000" y="5126038"/>
            <a:ext cx="563563" cy="430212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Host</a:t>
            </a:r>
          </a:p>
        </p:txBody>
      </p:sp>
      <p:sp>
        <p:nvSpPr>
          <p:cNvPr id="48160" name="Line 31"/>
          <p:cNvSpPr>
            <a:spLocks noChangeShapeType="1"/>
          </p:cNvSpPr>
          <p:nvPr/>
        </p:nvSpPr>
        <p:spPr bwMode="auto">
          <a:xfrm>
            <a:off x="5135563" y="5338763"/>
            <a:ext cx="315912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Line 32"/>
          <p:cNvSpPr>
            <a:spLocks noChangeShapeType="1"/>
          </p:cNvSpPr>
          <p:nvPr/>
        </p:nvSpPr>
        <p:spPr bwMode="auto">
          <a:xfrm>
            <a:off x="3352800" y="1828800"/>
            <a:ext cx="2209800" cy="3352800"/>
          </a:xfrm>
          <a:prstGeom prst="line">
            <a:avLst/>
          </a:prstGeom>
          <a:noFill/>
          <a:ln w="6336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89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5B70E138-371C-49ED-A586-103CD8AA744B}" type="slidenum">
              <a:rPr lang="en-US" sz="1400">
                <a:latin typeface="Times New Roman" charset="0"/>
              </a:rPr>
              <a:pPr eaLnBrk="1" hangingPunct="1"/>
              <a:t>35</a:t>
            </a:fld>
            <a:endParaRPr lang="en-US" sz="140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1430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CUDA Device Memory Allocation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105400" cy="525938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err="1"/>
              <a:t>cudaMalloc</a:t>
            </a:r>
            <a:r>
              <a:rPr lang="en-US" sz="3200" dirty="0"/>
              <a:t>()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Allocates object in the device 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Memory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Requires two parameters</a:t>
            </a:r>
          </a:p>
          <a:p>
            <a:pPr lvl="2" defTabSz="44926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/>
              <a:t>Address of a pointe</a:t>
            </a:r>
            <a:r>
              <a:rPr lang="en-US" sz="2400" dirty="0"/>
              <a:t>r to the allocated object</a:t>
            </a:r>
          </a:p>
          <a:p>
            <a:pPr lvl="2" defTabSz="44926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/>
              <a:t>Size of</a:t>
            </a:r>
            <a:r>
              <a:rPr lang="en-US" sz="2400" dirty="0"/>
              <a:t> allocated object</a:t>
            </a:r>
          </a:p>
          <a:p>
            <a:pPr marL="341313" indent="-341313" defTabSz="44926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err="1"/>
              <a:t>cudaFree</a:t>
            </a:r>
            <a:r>
              <a:rPr lang="en-US" sz="3200" dirty="0"/>
              <a:t>()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Frees object from device Global Memory</a:t>
            </a:r>
          </a:p>
          <a:p>
            <a:pPr lvl="2" defTabSz="449263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Pointer to freed object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5402263" y="1751013"/>
            <a:ext cx="3706812" cy="3355975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Grid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5453063" y="4519613"/>
            <a:ext cx="3605212" cy="425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Global</a:t>
            </a:r>
          </a:p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Memory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5451475" y="2244725"/>
            <a:ext cx="1771650" cy="2160588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(0, 0)</a:t>
            </a:r>
            <a:r>
              <a:rPr lang="ar-SA" sz="12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2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5500688" y="2754313"/>
            <a:ext cx="1682750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5491163" y="3783013"/>
            <a:ext cx="820737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5491163" y="3257550"/>
            <a:ext cx="622300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2235" name="Line 10"/>
          <p:cNvSpPr>
            <a:spLocks noChangeShapeType="1"/>
          </p:cNvSpPr>
          <p:nvPr/>
        </p:nvSpPr>
        <p:spPr bwMode="auto">
          <a:xfrm flipV="1">
            <a:off x="621030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1"/>
          <p:cNvSpPr>
            <a:spLocks noChangeShapeType="1"/>
          </p:cNvSpPr>
          <p:nvPr/>
        </p:nvSpPr>
        <p:spPr bwMode="auto">
          <a:xfrm flipV="1">
            <a:off x="5802313" y="3549650"/>
            <a:ext cx="1587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2"/>
          <p:cNvSpPr>
            <a:spLocks noChangeShapeType="1"/>
          </p:cNvSpPr>
          <p:nvPr/>
        </p:nvSpPr>
        <p:spPr bwMode="auto">
          <a:xfrm>
            <a:off x="6089650" y="4275138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Text Box 13"/>
          <p:cNvSpPr txBox="1">
            <a:spLocks noChangeArrowheads="1"/>
          </p:cNvSpPr>
          <p:nvPr/>
        </p:nvSpPr>
        <p:spPr bwMode="auto">
          <a:xfrm>
            <a:off x="6362700" y="3783013"/>
            <a:ext cx="820738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2239" name="Text Box 14"/>
          <p:cNvSpPr txBox="1">
            <a:spLocks noChangeArrowheads="1"/>
          </p:cNvSpPr>
          <p:nvPr/>
        </p:nvSpPr>
        <p:spPr bwMode="auto">
          <a:xfrm>
            <a:off x="6362700" y="3257550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2240" name="Line 15"/>
          <p:cNvSpPr>
            <a:spLocks noChangeShapeType="1"/>
          </p:cNvSpPr>
          <p:nvPr/>
        </p:nvSpPr>
        <p:spPr bwMode="auto">
          <a:xfrm flipV="1">
            <a:off x="708025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6"/>
          <p:cNvSpPr>
            <a:spLocks noChangeShapeType="1"/>
          </p:cNvSpPr>
          <p:nvPr/>
        </p:nvSpPr>
        <p:spPr bwMode="auto">
          <a:xfrm flipV="1">
            <a:off x="667385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7"/>
          <p:cNvSpPr>
            <a:spLocks noChangeShapeType="1"/>
          </p:cNvSpPr>
          <p:nvPr/>
        </p:nvSpPr>
        <p:spPr bwMode="auto">
          <a:xfrm>
            <a:off x="6961188" y="4275138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Text Box 18"/>
          <p:cNvSpPr txBox="1">
            <a:spLocks noChangeArrowheads="1"/>
          </p:cNvSpPr>
          <p:nvPr/>
        </p:nvSpPr>
        <p:spPr bwMode="auto">
          <a:xfrm>
            <a:off x="7288213" y="2244725"/>
            <a:ext cx="1771650" cy="2160588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(1, 0)</a:t>
            </a:r>
            <a:r>
              <a:rPr lang="ar-SA" sz="12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2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2244" name="Text Box 19"/>
          <p:cNvSpPr txBox="1">
            <a:spLocks noChangeArrowheads="1"/>
          </p:cNvSpPr>
          <p:nvPr/>
        </p:nvSpPr>
        <p:spPr bwMode="auto">
          <a:xfrm>
            <a:off x="7335838" y="2754313"/>
            <a:ext cx="1684337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52245" name="Text Box 20"/>
          <p:cNvSpPr txBox="1">
            <a:spLocks noChangeArrowheads="1"/>
          </p:cNvSpPr>
          <p:nvPr/>
        </p:nvSpPr>
        <p:spPr bwMode="auto">
          <a:xfrm>
            <a:off x="7327900" y="3783013"/>
            <a:ext cx="820738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2246" name="Text Box 21"/>
          <p:cNvSpPr txBox="1">
            <a:spLocks noChangeArrowheads="1"/>
          </p:cNvSpPr>
          <p:nvPr/>
        </p:nvSpPr>
        <p:spPr bwMode="auto">
          <a:xfrm>
            <a:off x="7327900" y="3257550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2247" name="Line 22"/>
          <p:cNvSpPr>
            <a:spLocks noChangeShapeType="1"/>
          </p:cNvSpPr>
          <p:nvPr/>
        </p:nvSpPr>
        <p:spPr bwMode="auto">
          <a:xfrm flipV="1">
            <a:off x="804545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23"/>
          <p:cNvSpPr>
            <a:spLocks noChangeShapeType="1"/>
          </p:cNvSpPr>
          <p:nvPr/>
        </p:nvSpPr>
        <p:spPr bwMode="auto">
          <a:xfrm flipV="1">
            <a:off x="763905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Line 24"/>
          <p:cNvSpPr>
            <a:spLocks noChangeShapeType="1"/>
          </p:cNvSpPr>
          <p:nvPr/>
        </p:nvSpPr>
        <p:spPr bwMode="auto">
          <a:xfrm>
            <a:off x="7926388" y="4275138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Text Box 25"/>
          <p:cNvSpPr txBox="1">
            <a:spLocks noChangeArrowheads="1"/>
          </p:cNvSpPr>
          <p:nvPr/>
        </p:nvSpPr>
        <p:spPr bwMode="auto">
          <a:xfrm>
            <a:off x="8199438" y="3783013"/>
            <a:ext cx="820737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2251" name="Text Box 26"/>
          <p:cNvSpPr txBox="1">
            <a:spLocks noChangeArrowheads="1"/>
          </p:cNvSpPr>
          <p:nvPr/>
        </p:nvSpPr>
        <p:spPr bwMode="auto">
          <a:xfrm>
            <a:off x="8199438" y="3257550"/>
            <a:ext cx="620712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2252" name="Line 27"/>
          <p:cNvSpPr>
            <a:spLocks noChangeShapeType="1"/>
          </p:cNvSpPr>
          <p:nvPr/>
        </p:nvSpPr>
        <p:spPr bwMode="auto">
          <a:xfrm flipV="1">
            <a:off x="8916988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Line 28"/>
          <p:cNvSpPr>
            <a:spLocks noChangeShapeType="1"/>
          </p:cNvSpPr>
          <p:nvPr/>
        </p:nvSpPr>
        <p:spPr bwMode="auto">
          <a:xfrm flipV="1">
            <a:off x="850900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Line 29"/>
          <p:cNvSpPr>
            <a:spLocks noChangeShapeType="1"/>
          </p:cNvSpPr>
          <p:nvPr/>
        </p:nvSpPr>
        <p:spPr bwMode="auto">
          <a:xfrm>
            <a:off x="8797925" y="4275138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Text Box 30"/>
          <p:cNvSpPr txBox="1">
            <a:spLocks noChangeArrowheads="1"/>
          </p:cNvSpPr>
          <p:nvPr/>
        </p:nvSpPr>
        <p:spPr bwMode="auto">
          <a:xfrm>
            <a:off x="4572000" y="4514850"/>
            <a:ext cx="563563" cy="430213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Host</a:t>
            </a:r>
          </a:p>
        </p:txBody>
      </p:sp>
      <p:sp>
        <p:nvSpPr>
          <p:cNvPr id="52256" name="Line 31"/>
          <p:cNvSpPr>
            <a:spLocks noChangeShapeType="1"/>
          </p:cNvSpPr>
          <p:nvPr/>
        </p:nvSpPr>
        <p:spPr bwMode="auto">
          <a:xfrm>
            <a:off x="5135563" y="4727575"/>
            <a:ext cx="315912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Line 32"/>
          <p:cNvSpPr>
            <a:spLocks noChangeShapeType="1"/>
          </p:cNvSpPr>
          <p:nvPr/>
        </p:nvSpPr>
        <p:spPr bwMode="auto">
          <a:xfrm>
            <a:off x="4800600" y="2514600"/>
            <a:ext cx="762000" cy="2057400"/>
          </a:xfrm>
          <a:prstGeom prst="line">
            <a:avLst/>
          </a:prstGeom>
          <a:noFill/>
          <a:ln w="6336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81600" y="5715000"/>
            <a:ext cx="32765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2"/>
            <a:r>
              <a:rPr lang="en-US" b="1" dirty="0"/>
              <a:t>DON’T use a CPU pointer in a GPU function !</a:t>
            </a:r>
          </a:p>
        </p:txBody>
      </p:sp>
    </p:spTree>
    <p:extLst>
      <p:ext uri="{BB962C8B-B14F-4D97-AF65-F5344CB8AC3E}">
        <p14:creationId xmlns:p14="http://schemas.microsoft.com/office/powerpoint/2010/main" val="2050351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/>
              <a:t>CUDA Device Memory Allocation (cont.)</a:t>
            </a:r>
            <a:r>
              <a:rPr lang="ar-SA" sz="3600">
                <a:cs typeface="Times New Roman" charset="0"/>
              </a:rPr>
              <a:t>‏</a:t>
            </a:r>
            <a:endParaRPr lang="en-US" sz="360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2552700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/>
              <a:t>Code example: 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Allocate a  64 * 64 single precision float array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Attach the allocated storage to Md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“d” is often used to indicate a device data structure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8305800" cy="237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46037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TILE_WIDTH = 64;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float*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size = TILE_WIDTH * TILE_WIDTH *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(float);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cudaMalloc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((void**)&amp;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Md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, size);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80000"/>
              <a:buFont typeface="Arial" charset="0"/>
              <a:buNone/>
            </a:pP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cudaFree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Md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13720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1430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CUDA Host-Device Data Transfer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800600" cy="486568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cs typeface="Times New Roman" charset="0"/>
              </a:rPr>
              <a:t>cudaMemcpy</a:t>
            </a:r>
            <a:r>
              <a:rPr lang="en-US" dirty="0">
                <a:cs typeface="Times New Roman" charset="0"/>
              </a:rPr>
              <a:t>()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memory data transfer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Requires four parameters</a:t>
            </a:r>
          </a:p>
          <a:p>
            <a:pPr lvl="2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Pointer to destination </a:t>
            </a:r>
          </a:p>
          <a:p>
            <a:pPr lvl="2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Pointer to source</a:t>
            </a:r>
          </a:p>
          <a:p>
            <a:pPr lvl="2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Number of bytes copied</a:t>
            </a:r>
          </a:p>
          <a:p>
            <a:pPr lvl="2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Type of transfer </a:t>
            </a:r>
          </a:p>
          <a:p>
            <a:pPr lvl="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Host to Host</a:t>
            </a:r>
          </a:p>
          <a:p>
            <a:pPr lvl="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Host to Device</a:t>
            </a:r>
          </a:p>
          <a:p>
            <a:pPr lvl="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Device to Host</a:t>
            </a:r>
          </a:p>
          <a:p>
            <a:pPr lvl="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Device to Device</a:t>
            </a:r>
          </a:p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cs typeface="Times New Roman" charset="0"/>
              </a:rPr>
              <a:t>Non-blocking/asynchronous transfer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5402263" y="1751013"/>
            <a:ext cx="3706812" cy="3355975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Grid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453063" y="4519613"/>
            <a:ext cx="3605212" cy="425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Global</a:t>
            </a:r>
          </a:p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Memory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5451475" y="2244725"/>
            <a:ext cx="1771650" cy="2160588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(0, 0)</a:t>
            </a:r>
            <a:r>
              <a:rPr lang="ar-SA" sz="12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2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5500688" y="2754313"/>
            <a:ext cx="1682750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5491163" y="3783013"/>
            <a:ext cx="820737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5491163" y="3257550"/>
            <a:ext cx="622300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 flipV="1">
            <a:off x="621030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 flipV="1">
            <a:off x="5802313" y="3549650"/>
            <a:ext cx="1587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Line 12"/>
          <p:cNvSpPr>
            <a:spLocks noChangeShapeType="1"/>
          </p:cNvSpPr>
          <p:nvPr/>
        </p:nvSpPr>
        <p:spPr bwMode="auto">
          <a:xfrm>
            <a:off x="6089650" y="4275138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6362700" y="3783013"/>
            <a:ext cx="820738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6335" name="Text Box 14"/>
          <p:cNvSpPr txBox="1">
            <a:spLocks noChangeArrowheads="1"/>
          </p:cNvSpPr>
          <p:nvPr/>
        </p:nvSpPr>
        <p:spPr bwMode="auto">
          <a:xfrm>
            <a:off x="6362700" y="3257550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 flipV="1">
            <a:off x="708025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6"/>
          <p:cNvSpPr>
            <a:spLocks noChangeShapeType="1"/>
          </p:cNvSpPr>
          <p:nvPr/>
        </p:nvSpPr>
        <p:spPr bwMode="auto">
          <a:xfrm flipV="1">
            <a:off x="667385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>
            <a:off x="6961188" y="4275138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Text Box 18"/>
          <p:cNvSpPr txBox="1">
            <a:spLocks noChangeArrowheads="1"/>
          </p:cNvSpPr>
          <p:nvPr/>
        </p:nvSpPr>
        <p:spPr bwMode="auto">
          <a:xfrm>
            <a:off x="7288213" y="2244725"/>
            <a:ext cx="1771650" cy="2160588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(1, 0)</a:t>
            </a:r>
            <a:r>
              <a:rPr lang="ar-SA" sz="12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2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6340" name="Text Box 19"/>
          <p:cNvSpPr txBox="1">
            <a:spLocks noChangeArrowheads="1"/>
          </p:cNvSpPr>
          <p:nvPr/>
        </p:nvSpPr>
        <p:spPr bwMode="auto">
          <a:xfrm>
            <a:off x="7335838" y="2754313"/>
            <a:ext cx="1684337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56341" name="Text Box 20"/>
          <p:cNvSpPr txBox="1">
            <a:spLocks noChangeArrowheads="1"/>
          </p:cNvSpPr>
          <p:nvPr/>
        </p:nvSpPr>
        <p:spPr bwMode="auto">
          <a:xfrm>
            <a:off x="7327900" y="3783013"/>
            <a:ext cx="820738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6342" name="Text Box 21"/>
          <p:cNvSpPr txBox="1">
            <a:spLocks noChangeArrowheads="1"/>
          </p:cNvSpPr>
          <p:nvPr/>
        </p:nvSpPr>
        <p:spPr bwMode="auto">
          <a:xfrm>
            <a:off x="7327900" y="3257550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6343" name="Line 22"/>
          <p:cNvSpPr>
            <a:spLocks noChangeShapeType="1"/>
          </p:cNvSpPr>
          <p:nvPr/>
        </p:nvSpPr>
        <p:spPr bwMode="auto">
          <a:xfrm flipV="1">
            <a:off x="804545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Line 23"/>
          <p:cNvSpPr>
            <a:spLocks noChangeShapeType="1"/>
          </p:cNvSpPr>
          <p:nvPr/>
        </p:nvSpPr>
        <p:spPr bwMode="auto">
          <a:xfrm flipV="1">
            <a:off x="763905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Line 24"/>
          <p:cNvSpPr>
            <a:spLocks noChangeShapeType="1"/>
          </p:cNvSpPr>
          <p:nvPr/>
        </p:nvSpPr>
        <p:spPr bwMode="auto">
          <a:xfrm>
            <a:off x="7926388" y="4275138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6" name="Text Box 25"/>
          <p:cNvSpPr txBox="1">
            <a:spLocks noChangeArrowheads="1"/>
          </p:cNvSpPr>
          <p:nvPr/>
        </p:nvSpPr>
        <p:spPr bwMode="auto">
          <a:xfrm>
            <a:off x="8199438" y="3783013"/>
            <a:ext cx="820737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</a:t>
            </a:r>
            <a:r>
              <a:rPr lang="ar-SA" sz="1000" b="1">
                <a:solidFill>
                  <a:srgbClr val="003300"/>
                </a:solidFill>
                <a:latin typeface="Arial" charset="0"/>
                <a:cs typeface="Arial" charset="0"/>
              </a:rPr>
              <a:t>‏</a:t>
            </a:r>
            <a:endParaRPr lang="en-US" sz="1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6347" name="Text Box 26"/>
          <p:cNvSpPr txBox="1">
            <a:spLocks noChangeArrowheads="1"/>
          </p:cNvSpPr>
          <p:nvPr/>
        </p:nvSpPr>
        <p:spPr bwMode="auto">
          <a:xfrm>
            <a:off x="8199438" y="3257550"/>
            <a:ext cx="620712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6348" name="Line 27"/>
          <p:cNvSpPr>
            <a:spLocks noChangeShapeType="1"/>
          </p:cNvSpPr>
          <p:nvPr/>
        </p:nvSpPr>
        <p:spPr bwMode="auto">
          <a:xfrm flipV="1">
            <a:off x="8916988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Line 28"/>
          <p:cNvSpPr>
            <a:spLocks noChangeShapeType="1"/>
          </p:cNvSpPr>
          <p:nvPr/>
        </p:nvSpPr>
        <p:spPr bwMode="auto">
          <a:xfrm flipV="1">
            <a:off x="850900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Line 29"/>
          <p:cNvSpPr>
            <a:spLocks noChangeShapeType="1"/>
          </p:cNvSpPr>
          <p:nvPr/>
        </p:nvSpPr>
        <p:spPr bwMode="auto">
          <a:xfrm>
            <a:off x="8797925" y="4275138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Text Box 30"/>
          <p:cNvSpPr txBox="1">
            <a:spLocks noChangeArrowheads="1"/>
          </p:cNvSpPr>
          <p:nvPr/>
        </p:nvSpPr>
        <p:spPr bwMode="auto">
          <a:xfrm>
            <a:off x="4572000" y="4514850"/>
            <a:ext cx="563563" cy="430213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3300"/>
              </a:buClr>
              <a:buSzPct val="100000"/>
              <a:buFont typeface="Arial" charset="0"/>
              <a:buNone/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Host</a:t>
            </a:r>
          </a:p>
        </p:txBody>
      </p:sp>
      <p:sp>
        <p:nvSpPr>
          <p:cNvPr id="56352" name="Line 31"/>
          <p:cNvSpPr>
            <a:spLocks noChangeShapeType="1"/>
          </p:cNvSpPr>
          <p:nvPr/>
        </p:nvSpPr>
        <p:spPr bwMode="auto">
          <a:xfrm>
            <a:off x="5135563" y="4727575"/>
            <a:ext cx="315912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AutoShape 32"/>
          <p:cNvSpPr>
            <a:spLocks noChangeArrowheads="1"/>
          </p:cNvSpPr>
          <p:nvPr/>
        </p:nvSpPr>
        <p:spPr bwMode="auto">
          <a:xfrm>
            <a:off x="4800600" y="4191000"/>
            <a:ext cx="1219200" cy="1219200"/>
          </a:xfrm>
          <a:prstGeom prst="flowChartConnector">
            <a:avLst/>
          </a:prstGeom>
          <a:noFill/>
          <a:ln w="3168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9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7388" cy="1144588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/>
              <a:t>CUDA Host-Device Data Transfer</a:t>
            </a:r>
            <a:br>
              <a:rPr lang="en-US" sz="3600"/>
            </a:br>
            <a:r>
              <a:rPr lang="en-US" sz="3600"/>
              <a:t>(cont.)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31188" cy="228758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Code example: 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Transfer a  64 * 64 single precision float array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M is in host memory and Md is in device memory</a:t>
            </a:r>
          </a:p>
          <a:p>
            <a:pPr marL="741363" lvl="1" indent="-284163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cudaMemcpyHostToDevice and cudaMemcpyDeviceToHost are symbolic constants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533400" y="3505200"/>
            <a:ext cx="83058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565150" indent="-565150" defTabSz="449263" eaLnBrk="0" hangingPunct="0"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37931725" indent="-37474525" defTabSz="449263" eaLnBrk="0" hangingPunct="0"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eaLnBrk="0" hangingPunct="0"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eaLnBrk="0" hangingPunct="0"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eaLnBrk="0" hangingPunct="0"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cudaMemcpy(Md, M, size, cudaMemcpyHostToDevice);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cudaMemcpy(M, Md, size, cudaMemcpyDeviceToHost);</a:t>
            </a:r>
          </a:p>
        </p:txBody>
      </p:sp>
    </p:spTree>
    <p:extLst>
      <p:ext uri="{BB962C8B-B14F-4D97-AF65-F5344CB8AC3E}">
        <p14:creationId xmlns:p14="http://schemas.microsoft.com/office/powerpoint/2010/main" val="1439018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CUDA Keywords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30650"/>
            <a:ext cx="6400800" cy="1752600"/>
          </a:xfrm>
        </p:spPr>
        <p:txBody>
          <a:bodyPr lIns="0" tIns="0" rIns="0" bIns="0" anchor="ctr"/>
          <a:lstStyle/>
          <a:p>
            <a:pPr marL="0" indent="0" algn="ctr" defTabSz="449263" eaLnBrk="1" hangingPunct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 dirty="0"/>
              <a:t>Why Massively Parallel Processors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81000" y="1295400"/>
            <a:ext cx="8458200" cy="5029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800" dirty="0"/>
              <a:t>A quiet revolution and potential build-up</a:t>
            </a:r>
          </a:p>
          <a:p>
            <a:pPr marL="974725" lvl="1" indent="-403225">
              <a:lnSpc>
                <a:spcPct val="80000"/>
              </a:lnSpc>
            </a:pPr>
            <a:r>
              <a:rPr lang="en-US" sz="2000" dirty="0"/>
              <a:t>2006 Calculation: 367 GFLOPS vs. 32 GFLOPS</a:t>
            </a:r>
            <a:endParaRPr lang="en-US" sz="2000" dirty="0">
              <a:solidFill>
                <a:schemeClr val="accent2"/>
              </a:solidFill>
            </a:endParaRPr>
          </a:p>
          <a:p>
            <a:pPr marL="974725" lvl="1" indent="-403225">
              <a:lnSpc>
                <a:spcPct val="80000"/>
              </a:lnSpc>
            </a:pPr>
            <a:r>
              <a:rPr lang="en-US" sz="2000" dirty="0"/>
              <a:t>G80 Memory Bandwidth: 86.4 GB/s vs. 8.4 GB/s</a:t>
            </a:r>
          </a:p>
          <a:p>
            <a:pPr marL="974725" lvl="1" indent="-403225">
              <a:lnSpc>
                <a:spcPct val="80000"/>
              </a:lnSpc>
            </a:pPr>
            <a:r>
              <a:rPr lang="en-US" sz="2000" dirty="0"/>
              <a:t>Until recently, programmed through graphics API</a:t>
            </a:r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</a:pPr>
            <a:endParaRPr lang="en-US" sz="2400" dirty="0"/>
          </a:p>
          <a:p>
            <a:pPr marL="457200" indent="-457200">
              <a:lnSpc>
                <a:spcPct val="80000"/>
              </a:lnSpc>
            </a:pPr>
            <a:endParaRPr lang="en-US" sz="2400" dirty="0"/>
          </a:p>
          <a:p>
            <a:pPr marL="974725" lvl="1" indent="-403225">
              <a:lnSpc>
                <a:spcPct val="80000"/>
              </a:lnSpc>
            </a:pPr>
            <a:endParaRPr lang="en-US" sz="2000" dirty="0"/>
          </a:p>
          <a:p>
            <a:pPr marL="974725" lvl="1" indent="-403225">
              <a:lnSpc>
                <a:spcPct val="80000"/>
              </a:lnSpc>
            </a:pPr>
            <a:endParaRPr lang="en-US" sz="1800" dirty="0"/>
          </a:p>
          <a:p>
            <a:pPr marL="974725" lvl="1" indent="-403225">
              <a:lnSpc>
                <a:spcPct val="80000"/>
              </a:lnSpc>
            </a:pPr>
            <a:endParaRPr lang="en-US" sz="1800" dirty="0"/>
          </a:p>
          <a:p>
            <a:pPr marL="974725" lvl="1" indent="-403225">
              <a:lnSpc>
                <a:spcPct val="80000"/>
              </a:lnSpc>
            </a:pPr>
            <a:endParaRPr lang="en-US" sz="1800" dirty="0"/>
          </a:p>
          <a:p>
            <a:pPr marL="974725" lvl="1" indent="-403225">
              <a:lnSpc>
                <a:spcPct val="80000"/>
              </a:lnSpc>
            </a:pPr>
            <a:endParaRPr lang="en-US" sz="1800" dirty="0"/>
          </a:p>
          <a:p>
            <a:pPr marL="974725" lvl="1" indent="-403225">
              <a:lnSpc>
                <a:spcPct val="80000"/>
              </a:lnSpc>
            </a:pPr>
            <a:endParaRPr lang="en-US" sz="1800" dirty="0"/>
          </a:p>
          <a:p>
            <a:pPr marL="974725" lvl="1" indent="-403225">
              <a:lnSpc>
                <a:spcPct val="80000"/>
              </a:lnSpc>
            </a:pPr>
            <a:endParaRPr lang="en-US" sz="2000" dirty="0"/>
          </a:p>
          <a:p>
            <a:pPr marL="974725" lvl="1" indent="-403225">
              <a:lnSpc>
                <a:spcPct val="80000"/>
              </a:lnSpc>
            </a:pPr>
            <a:r>
              <a:rPr lang="en-US" sz="2000" dirty="0"/>
              <a:t>GPU in every PC and workstation – massive volume and potential impact</a:t>
            </a:r>
          </a:p>
        </p:txBody>
      </p:sp>
      <p:pic>
        <p:nvPicPr>
          <p:cNvPr id="75786" name="Picture 10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t="29652" r="23337" b="4393"/>
          <a:stretch>
            <a:fillRect/>
          </a:stretch>
        </p:blipFill>
        <p:spPr>
          <a:xfrm>
            <a:off x="1981200" y="2743200"/>
            <a:ext cx="4519218" cy="2743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9433696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7388" cy="1144588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CUDA Function Declarations</a:t>
            </a:r>
          </a:p>
        </p:txBody>
      </p:sp>
      <p:grpSp>
        <p:nvGrpSpPr>
          <p:cNvPr id="62468" name="Group 3"/>
          <p:cNvGrpSpPr>
            <a:grpSpLocks/>
          </p:cNvGrpSpPr>
          <p:nvPr/>
        </p:nvGrpSpPr>
        <p:grpSpPr bwMode="auto">
          <a:xfrm>
            <a:off x="609600" y="1295400"/>
            <a:ext cx="8304213" cy="2208213"/>
            <a:chOff x="384" y="816"/>
            <a:chExt cx="5231" cy="1391"/>
          </a:xfrm>
        </p:grpSpPr>
        <p:sp>
          <p:nvSpPr>
            <p:cNvPr id="62471" name="Rectangle 4"/>
            <p:cNvSpPr>
              <a:spLocks noChangeArrowheads="1"/>
            </p:cNvSpPr>
            <p:nvPr/>
          </p:nvSpPr>
          <p:spPr bwMode="auto">
            <a:xfrm>
              <a:off x="4415" y="1893"/>
              <a:ext cx="120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 defTabSz="449263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62472" name="Rectangle 5"/>
            <p:cNvSpPr>
              <a:spLocks noChangeArrowheads="1"/>
            </p:cNvSpPr>
            <p:nvPr/>
          </p:nvSpPr>
          <p:spPr bwMode="auto">
            <a:xfrm>
              <a:off x="3505" y="1893"/>
              <a:ext cx="91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 defTabSz="449263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62473" name="Rectangle 6"/>
            <p:cNvSpPr>
              <a:spLocks noChangeArrowheads="1"/>
            </p:cNvSpPr>
            <p:nvPr/>
          </p:nvSpPr>
          <p:spPr bwMode="auto">
            <a:xfrm>
              <a:off x="384" y="1893"/>
              <a:ext cx="312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500"/>
                </a:spcBef>
                <a:buClr>
                  <a:srgbClr val="3333CC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3333CC"/>
                  </a:solidFill>
                  <a:latin typeface="Courier New" charset="0"/>
                </a:rPr>
                <a:t>__host__</a:t>
              </a:r>
              <a:r>
                <a:rPr lang="en-US" sz="2000" b="1">
                  <a:solidFill>
                    <a:srgbClr val="000000"/>
                  </a:solidFill>
                  <a:latin typeface="Courier New" charset="0"/>
                </a:rPr>
                <a:t>   float HostFunc()</a:t>
              </a:r>
              <a:r>
                <a:rPr lang="ar-SA" sz="2000" b="1">
                  <a:solidFill>
                    <a:srgbClr val="000000"/>
                  </a:solidFill>
                  <a:latin typeface="Courier New" charset="0"/>
                  <a:cs typeface="Arial" charset="0"/>
                </a:rPr>
                <a:t>‏</a:t>
              </a:r>
              <a:endParaRPr lang="en-US" sz="2000" b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62474" name="Rectangle 7"/>
            <p:cNvSpPr>
              <a:spLocks noChangeArrowheads="1"/>
            </p:cNvSpPr>
            <p:nvPr/>
          </p:nvSpPr>
          <p:spPr bwMode="auto">
            <a:xfrm>
              <a:off x="4415" y="1586"/>
              <a:ext cx="1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 defTabSz="449263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host</a:t>
              </a:r>
            </a:p>
          </p:txBody>
        </p:sp>
        <p:sp>
          <p:nvSpPr>
            <p:cNvPr id="62475" name="Rectangle 8"/>
            <p:cNvSpPr>
              <a:spLocks noChangeArrowheads="1"/>
            </p:cNvSpPr>
            <p:nvPr/>
          </p:nvSpPr>
          <p:spPr bwMode="auto">
            <a:xfrm>
              <a:off x="3505" y="1586"/>
              <a:ext cx="91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 defTabSz="449263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device</a:t>
              </a:r>
            </a:p>
          </p:txBody>
        </p:sp>
        <p:sp>
          <p:nvSpPr>
            <p:cNvPr id="62476" name="Rectangle 9"/>
            <p:cNvSpPr>
              <a:spLocks noChangeArrowheads="1"/>
            </p:cNvSpPr>
            <p:nvPr/>
          </p:nvSpPr>
          <p:spPr bwMode="auto">
            <a:xfrm>
              <a:off x="384" y="1586"/>
              <a:ext cx="312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500"/>
                </a:spcBef>
                <a:buClr>
                  <a:srgbClr val="3333CC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3333CC"/>
                  </a:solidFill>
                  <a:latin typeface="Courier New" charset="0"/>
                </a:rPr>
                <a:t>__global__</a:t>
              </a:r>
              <a:r>
                <a:rPr lang="en-US" sz="2000" b="1">
                  <a:solidFill>
                    <a:srgbClr val="000000"/>
                  </a:solidFill>
                  <a:latin typeface="Courier New" charset="0"/>
                </a:rPr>
                <a:t> void  KernelFunc()</a:t>
              </a:r>
              <a:r>
                <a:rPr lang="ar-SA" sz="2000" b="1">
                  <a:solidFill>
                    <a:srgbClr val="000000"/>
                  </a:solidFill>
                  <a:latin typeface="Courier New" charset="0"/>
                  <a:cs typeface="Arial" charset="0"/>
                </a:rPr>
                <a:t>‏</a:t>
              </a:r>
              <a:endParaRPr lang="en-US" sz="2000" b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62477" name="Rectangle 10"/>
            <p:cNvSpPr>
              <a:spLocks noChangeArrowheads="1"/>
            </p:cNvSpPr>
            <p:nvPr/>
          </p:nvSpPr>
          <p:spPr bwMode="auto">
            <a:xfrm>
              <a:off x="4415" y="1298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 defTabSz="449263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device</a:t>
              </a:r>
            </a:p>
          </p:txBody>
        </p:sp>
        <p:sp>
          <p:nvSpPr>
            <p:cNvPr id="62478" name="Rectangle 11"/>
            <p:cNvSpPr>
              <a:spLocks noChangeArrowheads="1"/>
            </p:cNvSpPr>
            <p:nvPr/>
          </p:nvSpPr>
          <p:spPr bwMode="auto">
            <a:xfrm>
              <a:off x="3505" y="1298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 defTabSz="449263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device</a:t>
              </a:r>
            </a:p>
          </p:txBody>
        </p:sp>
        <p:sp>
          <p:nvSpPr>
            <p:cNvPr id="62479" name="Rectangle 12"/>
            <p:cNvSpPr>
              <a:spLocks noChangeArrowheads="1"/>
            </p:cNvSpPr>
            <p:nvPr/>
          </p:nvSpPr>
          <p:spPr bwMode="auto">
            <a:xfrm>
              <a:off x="384" y="1298"/>
              <a:ext cx="3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defTabSz="449263">
                <a:spcBef>
                  <a:spcPts val="500"/>
                </a:spcBef>
                <a:buClr>
                  <a:srgbClr val="3333CC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3333CC"/>
                  </a:solidFill>
                  <a:latin typeface="Courier New" charset="0"/>
                </a:rPr>
                <a:t>__device__</a:t>
              </a:r>
              <a:r>
                <a:rPr lang="en-US" sz="2000" b="1">
                  <a:solidFill>
                    <a:srgbClr val="000000"/>
                  </a:solidFill>
                  <a:latin typeface="Courier New" charset="0"/>
                </a:rPr>
                <a:t> float DeviceFunc()</a:t>
              </a:r>
              <a:r>
                <a:rPr lang="ar-SA" sz="2000" b="1">
                  <a:solidFill>
                    <a:srgbClr val="000000"/>
                  </a:solidFill>
                  <a:latin typeface="Courier New" charset="0"/>
                  <a:cs typeface="Arial" charset="0"/>
                </a:rPr>
                <a:t>‏</a:t>
              </a:r>
              <a:endParaRPr lang="en-US" sz="2000" b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62480" name="Rectangle 13"/>
            <p:cNvSpPr>
              <a:spLocks noChangeArrowheads="1"/>
            </p:cNvSpPr>
            <p:nvPr/>
          </p:nvSpPr>
          <p:spPr bwMode="auto">
            <a:xfrm>
              <a:off x="4415" y="816"/>
              <a:ext cx="120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 defTabSz="449263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Only callable from the:</a:t>
              </a:r>
            </a:p>
          </p:txBody>
        </p:sp>
        <p:sp>
          <p:nvSpPr>
            <p:cNvPr id="62481" name="Rectangle 14"/>
            <p:cNvSpPr>
              <a:spLocks noChangeArrowheads="1"/>
            </p:cNvSpPr>
            <p:nvPr/>
          </p:nvSpPr>
          <p:spPr bwMode="auto">
            <a:xfrm>
              <a:off x="3505" y="816"/>
              <a:ext cx="91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 defTabSz="449263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Executed on the:</a:t>
              </a:r>
            </a:p>
          </p:txBody>
        </p:sp>
        <p:sp>
          <p:nvSpPr>
            <p:cNvPr id="62482" name="Rectangle 15"/>
            <p:cNvSpPr>
              <a:spLocks noChangeArrowheads="1"/>
            </p:cNvSpPr>
            <p:nvPr/>
          </p:nvSpPr>
          <p:spPr bwMode="auto">
            <a:xfrm>
              <a:off x="384" y="816"/>
              <a:ext cx="312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16"/>
            <p:cNvSpPr>
              <a:spLocks noChangeShapeType="1"/>
            </p:cNvSpPr>
            <p:nvPr/>
          </p:nvSpPr>
          <p:spPr bwMode="auto">
            <a:xfrm>
              <a:off x="384" y="816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17"/>
            <p:cNvSpPr>
              <a:spLocks noChangeShapeType="1"/>
            </p:cNvSpPr>
            <p:nvPr/>
          </p:nvSpPr>
          <p:spPr bwMode="auto">
            <a:xfrm>
              <a:off x="384" y="1298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Line 18"/>
            <p:cNvSpPr>
              <a:spLocks noChangeShapeType="1"/>
            </p:cNvSpPr>
            <p:nvPr/>
          </p:nvSpPr>
          <p:spPr bwMode="auto">
            <a:xfrm>
              <a:off x="384" y="1586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Line 19"/>
            <p:cNvSpPr>
              <a:spLocks noChangeShapeType="1"/>
            </p:cNvSpPr>
            <p:nvPr/>
          </p:nvSpPr>
          <p:spPr bwMode="auto">
            <a:xfrm>
              <a:off x="384" y="1893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Line 20"/>
            <p:cNvSpPr>
              <a:spLocks noChangeShapeType="1"/>
            </p:cNvSpPr>
            <p:nvPr/>
          </p:nvSpPr>
          <p:spPr bwMode="auto">
            <a:xfrm>
              <a:off x="384" y="2208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21"/>
            <p:cNvSpPr>
              <a:spLocks noChangeShapeType="1"/>
            </p:cNvSpPr>
            <p:nvPr/>
          </p:nvSpPr>
          <p:spPr bwMode="auto">
            <a:xfrm>
              <a:off x="384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22"/>
            <p:cNvSpPr>
              <a:spLocks noChangeShapeType="1"/>
            </p:cNvSpPr>
            <p:nvPr/>
          </p:nvSpPr>
          <p:spPr bwMode="auto">
            <a:xfrm>
              <a:off x="350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Line 23"/>
            <p:cNvSpPr>
              <a:spLocks noChangeShapeType="1"/>
            </p:cNvSpPr>
            <p:nvPr/>
          </p:nvSpPr>
          <p:spPr bwMode="auto">
            <a:xfrm>
              <a:off x="441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Line 24"/>
            <p:cNvSpPr>
              <a:spLocks noChangeShapeType="1"/>
            </p:cNvSpPr>
            <p:nvPr/>
          </p:nvSpPr>
          <p:spPr bwMode="auto">
            <a:xfrm>
              <a:off x="5616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6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838200" y="3962400"/>
            <a:ext cx="8305800" cy="2514600"/>
          </a:xfrm>
        </p:spPr>
        <p:txBody>
          <a:bodyPr lIns="90000" tIns="46800" rIns="90000" bIns="46800"/>
          <a:lstStyle/>
          <a:p>
            <a:pPr marL="457200" indent="-457200" defTabSz="449263" eaLnBrk="1" hangingPunct="1">
              <a:buFont typeface="Courier New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b="1" dirty="0">
                <a:latin typeface="Courier New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Courier New" charset="0"/>
              </a:rPr>
              <a:t>__global__</a:t>
            </a:r>
            <a:r>
              <a:rPr lang="en-US" dirty="0"/>
              <a:t> defines a kernel function</a:t>
            </a:r>
          </a:p>
          <a:p>
            <a:pPr marL="973138" lvl="1" indent="-401638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Must return </a:t>
            </a:r>
            <a:r>
              <a:rPr lang="en-US" b="1" dirty="0">
                <a:solidFill>
                  <a:srgbClr val="3333CC"/>
                </a:solidFill>
                <a:latin typeface="Courier New" charset="0"/>
              </a:rPr>
              <a:t>void</a:t>
            </a:r>
          </a:p>
        </p:txBody>
      </p:sp>
    </p:spTree>
    <p:extLst>
      <p:ext uri="{BB962C8B-B14F-4D97-AF65-F5344CB8AC3E}">
        <p14:creationId xmlns:p14="http://schemas.microsoft.com/office/powerpoint/2010/main" val="285936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/>
              <a:t>CUDA Function Declarations (cont.)</a:t>
            </a:r>
            <a:r>
              <a:rPr lang="ar-SA" sz="3600">
                <a:cs typeface="Times New Roman" charset="0"/>
              </a:rPr>
              <a:t>‏</a:t>
            </a:r>
            <a:endParaRPr lang="en-US" sz="360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7388" cy="457358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/>
              <a:t>  </a:t>
            </a:r>
            <a:r>
              <a:rPr lang="en-US" sz="3200" b="1">
                <a:solidFill>
                  <a:srgbClr val="3333CC"/>
                </a:solidFill>
                <a:latin typeface="Courier New" charset="0"/>
              </a:rPr>
              <a:t>__device__</a:t>
            </a:r>
            <a:r>
              <a:rPr lang="en-US" sz="3200"/>
              <a:t> functions cannot have their address taken</a:t>
            </a:r>
          </a:p>
          <a:p>
            <a:pPr marL="341313" indent="-341313" defTabSz="44926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/>
              <a:t>For functions executed on the device: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No recursion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No static variable declarations inside the function</a:t>
            </a:r>
          </a:p>
          <a:p>
            <a:pPr marL="741363" lvl="1" indent="-28416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/>
              <a:t>No variable number of arguments</a:t>
            </a:r>
          </a:p>
        </p:txBody>
      </p:sp>
    </p:spTree>
    <p:extLst>
      <p:ext uri="{BB962C8B-B14F-4D97-AF65-F5344CB8AC3E}">
        <p14:creationId xmlns:p14="http://schemas.microsoft.com/office/powerpoint/2010/main" val="4229151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457200" y="2233613"/>
            <a:ext cx="8499475" cy="24145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8458200" cy="1190625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/>
              <a:t>Calling a Kernel Function – Thread Creation</a:t>
            </a: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19213"/>
            <a:ext cx="8499475" cy="5157787"/>
          </a:xfrm>
        </p:spPr>
        <p:txBody>
          <a:bodyPr lIns="90000" tIns="46800" rIns="90000" bIns="46800"/>
          <a:lstStyle/>
          <a:p>
            <a:pPr marL="457200" indent="-457200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A kernel function must be called with an </a:t>
            </a:r>
            <a:r>
              <a:rPr lang="en-US" dirty="0">
                <a:solidFill>
                  <a:srgbClr val="3333CC"/>
                </a:solidFill>
              </a:rPr>
              <a:t>execution configuration</a:t>
            </a:r>
            <a:r>
              <a:rPr lang="en-US" dirty="0"/>
              <a:t>:</a:t>
            </a:r>
          </a:p>
          <a:p>
            <a:pPr marL="457200" indent="-457200" defTabSz="449263" eaLnBrk="1" hangingPunct="1">
              <a:spcBef>
                <a:spcPts val="225"/>
              </a:spcBef>
              <a:buFont typeface="Courier New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en-US" sz="900" dirty="0">
              <a:latin typeface="Courier New" charset="0"/>
            </a:endParaRPr>
          </a:p>
          <a:p>
            <a:pPr marL="457200" indent="-457200" defTabSz="449263" eaLnBrk="1" hangingPunct="1">
              <a:spcBef>
                <a:spcPts val="525"/>
              </a:spcBef>
              <a:buClr>
                <a:srgbClr val="3333CC"/>
              </a:buClr>
              <a:buFont typeface="Courier New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3333CC"/>
                </a:solidFill>
                <a:latin typeface="Courier New" charset="0"/>
              </a:rPr>
              <a:t>__global__ </a:t>
            </a:r>
            <a:r>
              <a:rPr lang="en-US" sz="2000" dirty="0">
                <a:latin typeface="Courier New" charset="0"/>
              </a:rPr>
              <a:t>void </a:t>
            </a:r>
            <a:r>
              <a:rPr lang="en-US" sz="2000" dirty="0" err="1">
                <a:latin typeface="Courier New" charset="0"/>
              </a:rPr>
              <a:t>KernelFunc</a:t>
            </a:r>
            <a:r>
              <a:rPr lang="en-US" sz="2000" dirty="0">
                <a:latin typeface="Courier New" charset="0"/>
              </a:rPr>
              <a:t>(...);</a:t>
            </a:r>
          </a:p>
          <a:p>
            <a:pPr marL="457200" indent="-457200" defTabSz="449263" eaLnBrk="1" hangingPunct="1">
              <a:spcBef>
                <a:spcPts val="525"/>
              </a:spcBef>
              <a:buClr>
                <a:srgbClr val="3333CC"/>
              </a:buClr>
              <a:buFont typeface="Courier New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en-US" sz="2000" dirty="0">
              <a:latin typeface="Courier New" charset="0"/>
            </a:endParaRPr>
          </a:p>
          <a:p>
            <a:pPr marL="457200" indent="-457200" defTabSz="449263" eaLnBrk="1" hangingPunct="1">
              <a:spcBef>
                <a:spcPts val="525"/>
              </a:spcBef>
              <a:buClr>
                <a:srgbClr val="3333CC"/>
              </a:buClr>
              <a:buFont typeface="Courier New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3333CC"/>
                </a:solidFill>
                <a:latin typeface="Courier New" charset="0"/>
              </a:rPr>
              <a:t>dim3</a:t>
            </a:r>
            <a:r>
              <a:rPr lang="en-US" sz="2000" dirty="0">
                <a:latin typeface="Courier New" charset="0"/>
              </a:rPr>
              <a:t>   </a:t>
            </a:r>
            <a:r>
              <a:rPr lang="en-US" sz="2000" dirty="0" err="1">
                <a:latin typeface="Courier New" charset="0"/>
              </a:rPr>
              <a:t>DimGrid</a:t>
            </a:r>
            <a:r>
              <a:rPr lang="en-US" sz="2000" dirty="0">
                <a:latin typeface="Courier New" charset="0"/>
              </a:rPr>
              <a:t>(100, 50);    // 5000 thread blocks </a:t>
            </a:r>
          </a:p>
          <a:p>
            <a:pPr marL="457200" indent="-457200" defTabSz="449263" eaLnBrk="1" hangingPunct="1">
              <a:spcBef>
                <a:spcPts val="525"/>
              </a:spcBef>
              <a:buClr>
                <a:srgbClr val="3333CC"/>
              </a:buClr>
              <a:buFont typeface="Courier New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3333CC"/>
                </a:solidFill>
                <a:latin typeface="Courier New" charset="0"/>
              </a:rPr>
              <a:t>dim3</a:t>
            </a:r>
            <a:r>
              <a:rPr lang="en-US" sz="2000" dirty="0">
                <a:latin typeface="Courier New" charset="0"/>
              </a:rPr>
              <a:t>   </a:t>
            </a:r>
            <a:r>
              <a:rPr lang="en-US" sz="2000" dirty="0" err="1">
                <a:latin typeface="Courier New" charset="0"/>
              </a:rPr>
              <a:t>DimBlock</a:t>
            </a:r>
            <a:r>
              <a:rPr lang="en-US" sz="2000" dirty="0">
                <a:latin typeface="Courier New" charset="0"/>
              </a:rPr>
              <a:t>(4, 8, 8);   // 256 threads per block </a:t>
            </a:r>
          </a:p>
          <a:p>
            <a:pPr marL="457200" indent="-457200" defTabSz="449263" eaLnBrk="1" hangingPunct="1">
              <a:spcBef>
                <a:spcPts val="525"/>
              </a:spcBef>
              <a:buFont typeface="Courier New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 err="1">
                <a:latin typeface="Courier New" charset="0"/>
              </a:rPr>
              <a:t>size_t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dirty="0" err="1">
                <a:latin typeface="Courier New" charset="0"/>
              </a:rPr>
              <a:t>SharedMemBytes</a:t>
            </a:r>
            <a:r>
              <a:rPr lang="en-US" sz="2000" dirty="0">
                <a:latin typeface="Courier New" charset="0"/>
              </a:rPr>
              <a:t> = 64; // 64 bytes of shared memory</a:t>
            </a:r>
          </a:p>
          <a:p>
            <a:pPr marL="457200" indent="-457200" defTabSz="449263" eaLnBrk="1" hangingPunct="1">
              <a:spcBef>
                <a:spcPts val="525"/>
              </a:spcBef>
              <a:buFont typeface="Courier New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en-US" sz="1800" dirty="0">
              <a:latin typeface="Courier New" charset="0"/>
            </a:endParaRPr>
          </a:p>
          <a:p>
            <a:pPr marL="457200" indent="-457200" defTabSz="449263" eaLnBrk="1" hangingPunct="1">
              <a:spcBef>
                <a:spcPts val="525"/>
              </a:spcBef>
              <a:buFont typeface="Courier New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1800" dirty="0" err="1">
                <a:latin typeface="Courier New" charset="0"/>
              </a:rPr>
              <a:t>KernelFunc</a:t>
            </a:r>
            <a:r>
              <a:rPr lang="en-US" sz="1800" dirty="0">
                <a:solidFill>
                  <a:srgbClr val="3333CC"/>
                </a:solidFill>
                <a:latin typeface="Courier New" charset="0"/>
              </a:rPr>
              <a:t>&lt;&lt;&lt;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DimGrid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DimBlock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SharedMemBytes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>
                <a:solidFill>
                  <a:srgbClr val="3333CC"/>
                </a:solidFill>
                <a:latin typeface="Courier New" charset="0"/>
              </a:rPr>
              <a:t>&gt;&gt;&gt;</a:t>
            </a:r>
            <a:r>
              <a:rPr lang="en-US" sz="1800" dirty="0">
                <a:latin typeface="Courier New" charset="0"/>
              </a:rPr>
              <a:t>(...);</a:t>
            </a:r>
          </a:p>
          <a:p>
            <a:pPr marL="457200" indent="-457200" defTabSz="449263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/>
              <a:t>Any call to a kernel function is asynchronous from CUDA 1.0 on, explicit synch needed for blocking</a:t>
            </a:r>
          </a:p>
        </p:txBody>
      </p:sp>
    </p:spTree>
    <p:extLst>
      <p:ext uri="{BB962C8B-B14F-4D97-AF65-F5344CB8AC3E}">
        <p14:creationId xmlns:p14="http://schemas.microsoft.com/office/powerpoint/2010/main" val="413610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example</a:t>
            </a:r>
          </a:p>
        </p:txBody>
      </p:sp>
    </p:spTree>
    <p:extLst>
      <p:ext uri="{BB962C8B-B14F-4D97-AF65-F5344CB8AC3E}">
        <p14:creationId xmlns:p14="http://schemas.microsoft.com/office/powerpoint/2010/main" val="383491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724400" y="2133600"/>
            <a:ext cx="3352800" cy="2743200"/>
            <a:chOff x="3044" y="1052"/>
            <a:chExt cx="1987" cy="1441"/>
          </a:xfrm>
        </p:grpSpPr>
        <p:sp>
          <p:nvSpPr>
            <p:cNvPr id="90115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DRAM</a:t>
              </a:r>
            </a:p>
          </p:txBody>
        </p:sp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90117" name="Group 5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90118" name="Group 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0119" name="Rectangle 7"/>
                  <p:cNvSpPr>
                    <a:spLocks noChangeArrowheads="1"/>
                  </p:cNvSpPr>
                  <p:nvPr>
                    <p:custDataLst>
                      <p:tags r:id="rId156"/>
                    </p:custDataLst>
                  </p:nvPr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120" name="Rectangle 8"/>
                  <p:cNvSpPr>
                    <a:spLocks noChangeArrowheads="1"/>
                  </p:cNvSpPr>
                  <p:nvPr>
                    <p:custDataLst>
                      <p:tags r:id="rId157"/>
                    </p:custDataLst>
                  </p:nvPr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0121" name="Rectangle 9"/>
                <p:cNvSpPr>
                  <a:spLocks noChangeArrowheads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0122" name="Line 10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23" name="Line 11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24" name="Line 12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25" name="Line 13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26" name="Line 14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27" name="Line 15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28" name="Line 16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29" name="Line 17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30" name="Line 18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31" name="Line 19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32" name="Line 20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33" name="Line 21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34" name="Line 22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35" name="Line 23"/>
                <p:cNvSpPr>
                  <a:spLocks noChangeShapeType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137" name="Group 25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90138" name="Group 2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0139" name="Rectangle 27"/>
                  <p:cNvSpPr>
                    <a:spLocks noChangeArrowheads="1"/>
                  </p:cNvSpPr>
                  <p:nvPr>
                    <p:custDataLst>
                      <p:tags r:id="rId138"/>
                    </p:custDataLst>
                  </p:nvPr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140" name="Rectangle 28"/>
                  <p:cNvSpPr>
                    <a:spLocks noChangeArrowheads="1"/>
                  </p:cNvSpPr>
                  <p:nvPr>
                    <p:custDataLst>
                      <p:tags r:id="rId139"/>
                    </p:custDataLst>
                  </p:nvPr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0141" name="Rectangle 29"/>
                <p:cNvSpPr>
                  <a:spLocks noChangeArrowheads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53" name="Line 41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54" name="Line 42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55" name="Line 43"/>
                <p:cNvSpPr>
                  <a:spLocks noChangeShapeType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56" name="Line 44"/>
                <p:cNvSpPr>
                  <a:spLocks noChangeShapeType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157" name="Group 45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90158" name="Group 4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0159" name="Rectangle 47"/>
                  <p:cNvSpPr>
                    <a:spLocks noChangeArrowheads="1"/>
                  </p:cNvSpPr>
                  <p:nvPr>
                    <p:custDataLst>
                      <p:tags r:id="rId120"/>
                    </p:custDataLst>
                  </p:nvPr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160" name="Rectangle 48"/>
                  <p:cNvSpPr>
                    <a:spLocks noChangeArrowheads="1"/>
                  </p:cNvSpPr>
                  <p:nvPr>
                    <p:custDataLst>
                      <p:tags r:id="rId121"/>
                    </p:custDataLst>
                  </p:nvPr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0161" name="Rectangle 49"/>
                <p:cNvSpPr>
                  <a:spLocks noChangeArrowheads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0162" name="Line 50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63" name="Line 51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64" name="Line 52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65" name="Line 53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66" name="Line 54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67" name="Line 55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68" name="Line 56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69" name="Line 57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70" name="Line 58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71" name="Line 59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72" name="Line 60"/>
                <p:cNvSpPr>
                  <a:spLocks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73" name="Line 61"/>
                <p:cNvSpPr>
                  <a:spLocks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74" name="Line 62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75" name="Line 63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76" name="Line 64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177" name="Group 65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90178" name="Group 6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0179" name="Rectangle 67"/>
                  <p:cNvSpPr>
                    <a:spLocks noChangeArrowheads="1"/>
                  </p:cNvSpPr>
                  <p:nvPr>
                    <p:custDataLst>
                      <p:tags r:id="rId102"/>
                    </p:custDataLst>
                  </p:nvPr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180" name="Rectangle 68"/>
                  <p:cNvSpPr>
                    <a:spLocks noChangeArrowheads="1"/>
                  </p:cNvSpPr>
                  <p:nvPr>
                    <p:custDataLst>
                      <p:tags r:id="rId103"/>
                    </p:custDataLst>
                  </p:nvPr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0181" name="Rectangle 69"/>
                <p:cNvSpPr>
                  <a:spLocks noChangeArrowheads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0182" name="Line 70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83" name="Line 71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84" name="Line 72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85" name="Line 73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86" name="Line 74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87" name="Line 75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88" name="Line 76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89" name="Line 77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90" name="Line 78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91" name="Line 79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92" name="Line 80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93" name="Line 81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94" name="Line 82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95" name="Line 83"/>
                <p:cNvSpPr>
                  <a:spLocks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196" name="Line 84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197" name="Group 85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90198" name="Group 8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0199" name="Rectangle 87"/>
                  <p:cNvSpPr>
                    <a:spLocks noChangeArrowheads="1"/>
                  </p:cNvSpPr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200" name="Rectangle 88"/>
                  <p:cNvSpPr>
                    <a:spLocks noChangeArrowheads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0201" name="Rectangle 89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0202" name="Line 90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03" name="Line 91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04" name="Line 92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05" name="Line 93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06" name="Line 94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07" name="Line 95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08" name="Line 96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09" name="Line 97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10" name="Line 98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11" name="Line 99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12" name="Line 100"/>
                <p:cNvSpPr>
                  <a:spLocks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13" name="Line 101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14" name="Line 102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15" name="Line 103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16" name="Line 104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217" name="Group 105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90218" name="Group 10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0219" name="Rectangle 107"/>
                  <p:cNvSpPr>
                    <a:spLocks noChangeArrowheads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220" name="Rectangle 108"/>
                  <p:cNvSpPr>
                    <a:spLocks noChangeArrowheads="1"/>
                  </p:cNvSpPr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0221" name="Rectangle 10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0222" name="Line 110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23" name="Line 111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24" name="Line 112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25" name="Line 113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26" name="Line 114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27" name="Line 115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28" name="Line 116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29" name="Line 117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30" name="Line 118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31" name="Line 119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32" name="Line 120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33" name="Line 121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34" name="Line 122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35" name="Line 123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36" name="Line 124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237" name="Group 125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90238" name="Group 12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0239" name="Rectangle 127"/>
                  <p:cNvSpPr>
                    <a:spLocks noChangeArrowheads="1"/>
                  </p:cNvSpPr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240" name="Rectangle 128"/>
                  <p:cNvSpPr>
                    <a:spLocks noChangeArrowheads="1"/>
                  </p:cNvSpPr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0241" name="Rectangle 129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0242" name="Line 130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43" name="Line 131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44" name="Line 132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45" name="Line 133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46" name="Line 134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47" name="Line 135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48" name="Line 136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49" name="Line 137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50" name="Line 138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51" name="Line 139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52" name="Line 140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53" name="Line 141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54" name="Line 142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55" name="Line 143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56" name="Line 144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257" name="Group 145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90258" name="Group 14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90259" name="Rectangle 147"/>
                  <p:cNvSpPr>
                    <a:spLocks noChangeArrowheads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260" name="Rectangle 148"/>
                  <p:cNvSpPr>
                    <a:spLocks noChangeArrowhead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0261" name="Rectangle 149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0262" name="Line 150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63" name="Line 151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64" name="Line 152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65" name="Line 153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66" name="Line 154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67" name="Line 155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68" name="Line 156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69" name="Line 157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70" name="Line 158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71" name="Line 159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72" name="Line 160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73" name="Line 161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74" name="Line 162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75" name="Line 163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276" name="Line 164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277" name="Group 16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90600" y="2133600"/>
            <a:ext cx="3276600" cy="2743200"/>
            <a:chOff x="991" y="1935"/>
            <a:chExt cx="1688" cy="1226"/>
          </a:xfrm>
        </p:grpSpPr>
        <p:sp>
          <p:nvSpPr>
            <p:cNvPr id="90278" name="Rectangle 16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90279" name="Rectangle 16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90280" name="Rectangle 16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</p:txBody>
        </p:sp>
        <p:sp>
          <p:nvSpPr>
            <p:cNvPr id="90281" name="Rectangle 16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90282" name="Rectangle 17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90283" name="Rectangle 17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90284" name="Rectangle 17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DRAM</a:t>
              </a:r>
            </a:p>
          </p:txBody>
        </p:sp>
      </p:grpSp>
      <p:sp>
        <p:nvSpPr>
          <p:cNvPr id="90285" name="Text Box 17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2895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CPU</a:t>
            </a:r>
          </a:p>
        </p:txBody>
      </p:sp>
      <p:sp>
        <p:nvSpPr>
          <p:cNvPr id="90286" name="Text Box 17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2819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GPU</a:t>
            </a:r>
          </a:p>
        </p:txBody>
      </p:sp>
      <p:sp>
        <p:nvSpPr>
          <p:cNvPr id="90288" name="Rectangle 17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tx1"/>
                </a:solidFill>
              </a:rPr>
              <a:t>CPUs and GPUs have fundamentally different design philosophies</a:t>
            </a:r>
          </a:p>
        </p:txBody>
      </p:sp>
    </p:spTree>
    <p:extLst>
      <p:ext uri="{BB962C8B-B14F-4D97-AF65-F5344CB8AC3E}">
        <p14:creationId xmlns:p14="http://schemas.microsoft.com/office/powerpoint/2010/main" val="28892188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04800" y="1447800"/>
            <a:ext cx="8604250" cy="4497388"/>
            <a:chOff x="202" y="1141"/>
            <a:chExt cx="6503" cy="2550"/>
          </a:xfrm>
        </p:grpSpPr>
        <p:cxnSp>
          <p:nvCxnSpPr>
            <p:cNvPr id="76804" name="AutoShape 4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711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05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0" y="3242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76806" name="Rectangl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09" y="3524"/>
              <a:ext cx="6496" cy="16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Global Memory</a:t>
              </a:r>
            </a:p>
          </p:txBody>
        </p:sp>
        <p:cxnSp>
          <p:nvCxnSpPr>
            <p:cNvPr id="76807" name="AutoShape 7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711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08" name="Rectangle 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2" y="2817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9" name="Rectangle 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4" y="2817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2" y="1963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11" name="Group 11"/>
            <p:cNvGrpSpPr>
              <a:grpSpLocks/>
            </p:cNvGrpSpPr>
            <p:nvPr/>
          </p:nvGrpSpPr>
          <p:grpSpPr bwMode="auto">
            <a:xfrm>
              <a:off x="231" y="1985"/>
              <a:ext cx="319" cy="456"/>
              <a:chOff x="533" y="394"/>
              <a:chExt cx="266" cy="507"/>
            </a:xfrm>
          </p:grpSpPr>
          <p:sp>
            <p:nvSpPr>
              <p:cNvPr id="76812" name="Rectangle 12"/>
              <p:cNvSpPr>
                <a:spLocks noChangeArrowheads="1"/>
              </p:cNvSpPr>
              <p:nvPr>
                <p:custDataLst>
                  <p:tags r:id="rId309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16" name="Rectangle 16"/>
              <p:cNvSpPr>
                <a:spLocks noChangeArrowheads="1"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17" name="Rectangle 17"/>
              <p:cNvSpPr>
                <a:spLocks noChangeArrowheads="1"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18" name="Rectangle 18"/>
              <p:cNvSpPr>
                <a:spLocks noChangeArrowheads="1"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19" name="Rectangle 19"/>
              <p:cNvSpPr>
                <a:spLocks noChangeArrowheads="1"/>
              </p:cNvSpPr>
              <p:nvPr>
                <p:custDataLst>
                  <p:tags r:id="rId316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20" name="Rectangle 20"/>
              <p:cNvSpPr>
                <a:spLocks noChangeArrowheads="1"/>
              </p:cNvSpPr>
              <p:nvPr>
                <p:custDataLst>
                  <p:tags r:id="rId317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6821" name="Group 21"/>
            <p:cNvGrpSpPr>
              <a:grpSpLocks/>
            </p:cNvGrpSpPr>
            <p:nvPr/>
          </p:nvGrpSpPr>
          <p:grpSpPr bwMode="auto">
            <a:xfrm>
              <a:off x="580" y="1985"/>
              <a:ext cx="319" cy="456"/>
              <a:chOff x="533" y="394"/>
              <a:chExt cx="266" cy="507"/>
            </a:xfrm>
          </p:grpSpPr>
          <p:sp>
            <p:nvSpPr>
              <p:cNvPr id="76822" name="Rectangle 22"/>
              <p:cNvSpPr>
                <a:spLocks noChangeArrowheads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23"/>
              <p:cNvSpPr>
                <a:spLocks noChangeArrowheads="1"/>
              </p:cNvSpPr>
              <p:nvPr>
                <p:custDataLst>
                  <p:tags r:id="rId301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24" name="Rectangle 24"/>
              <p:cNvSpPr>
                <a:spLocks noChangeArrowheads="1"/>
              </p:cNvSpPr>
              <p:nvPr>
                <p:custDataLst>
                  <p:tags r:id="rId302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25" name="Rectangle 25"/>
              <p:cNvSpPr>
                <a:spLocks noChangeArrowheads="1"/>
              </p:cNvSpPr>
              <p:nvPr>
                <p:custDataLst>
                  <p:tags r:id="rId303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26" name="Rectangle 26"/>
              <p:cNvSpPr>
                <a:spLocks noChangeArrowheads="1"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27" name="Rectangle 27"/>
              <p:cNvSpPr>
                <a:spLocks noChangeArrowheads="1"/>
              </p:cNvSpPr>
              <p:nvPr>
                <p:custDataLst>
                  <p:tags r:id="rId305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28" name="Rectangle 28"/>
              <p:cNvSpPr>
                <a:spLocks noChangeArrowheads="1"/>
              </p:cNvSpPr>
              <p:nvPr>
                <p:custDataLst>
                  <p:tags r:id="rId306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29" name="Rectangle 29"/>
              <p:cNvSpPr>
                <a:spLocks noChangeArrowheads="1"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30" name="Rectangle 30"/>
              <p:cNvSpPr>
                <a:spLocks noChangeArrowheads="1"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6831" name="Rectangle 3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56" y="2236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6832" name="AutoShape 32"/>
            <p:cNvCxnSpPr>
              <a:cxnSpLocks noChangeShapeType="1"/>
              <a:stCxn id="76839" idx="2"/>
              <a:endCxn id="76838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2087" y="1254"/>
              <a:ext cx="0" cy="120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3" name="AutoShape 33"/>
            <p:cNvCxnSpPr>
              <a:cxnSpLocks noChangeShapeType="1"/>
              <a:stCxn id="76838" idx="2"/>
              <a:endCxn id="76837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2087" y="1488"/>
              <a:ext cx="4" cy="106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4" name="AutoShape 34"/>
            <p:cNvCxnSpPr>
              <a:cxnSpLocks noChangeShapeType="1"/>
              <a:stCxn id="76810" idx="0"/>
            </p:cNvCxnSpPr>
            <p:nvPr>
              <p:custDataLst>
                <p:tags r:id="rId22"/>
              </p:custDataLst>
            </p:nvPr>
          </p:nvCxnSpPr>
          <p:spPr bwMode="auto">
            <a:xfrm rot="5400000" flipV="1">
              <a:off x="3309" y="-781"/>
              <a:ext cx="1" cy="5489"/>
            </a:xfrm>
            <a:prstGeom prst="bentConnector3">
              <a:avLst>
                <a:gd name="adj1" fmla="val -10500000"/>
              </a:avLst>
            </a:prstGeom>
            <a:noFill/>
            <a:ln w="19050">
              <a:solidFill>
                <a:srgbClr val="98BC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5" name="AutoShape 35"/>
            <p:cNvCxnSpPr>
              <a:cxnSpLocks noChangeShapeType="1"/>
              <a:stCxn id="76837" idx="2"/>
            </p:cNvCxnSpPr>
            <p:nvPr>
              <p:custDataLst>
                <p:tags r:id="rId23"/>
              </p:custDataLst>
            </p:nvPr>
          </p:nvCxnSpPr>
          <p:spPr bwMode="auto">
            <a:xfrm>
              <a:off x="2091" y="1742"/>
              <a:ext cx="0" cy="11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6" name="AutoShape 36"/>
            <p:cNvCxnSpPr>
              <a:cxnSpLocks noChangeShapeType="1"/>
              <a:stCxn id="76809" idx="2"/>
              <a:endCxn id="76837" idx="3"/>
            </p:cNvCxnSpPr>
            <p:nvPr>
              <p:custDataLst>
                <p:tags r:id="rId24"/>
              </p:custDataLst>
            </p:nvPr>
          </p:nvCxnSpPr>
          <p:spPr bwMode="auto">
            <a:xfrm rot="5400000" flipH="1" flipV="1">
              <a:off x="1150" y="1264"/>
              <a:ext cx="1182" cy="1989"/>
            </a:xfrm>
            <a:prstGeom prst="bentConnector4">
              <a:avLst>
                <a:gd name="adj1" fmla="val -9560"/>
                <a:gd name="adj2" fmla="val 292106"/>
              </a:avLst>
            </a:prstGeom>
            <a:noFill/>
            <a:ln w="19050">
              <a:solidFill>
                <a:srgbClr val="98B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37" name="Rectangle 3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47" y="1594"/>
              <a:ext cx="1288" cy="148"/>
            </a:xfrm>
            <a:prstGeom prst="rect">
              <a:avLst/>
            </a:prstGeom>
            <a:solidFill>
              <a:srgbClr val="F29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Thread Execution Manager</a:t>
              </a:r>
            </a:p>
          </p:txBody>
        </p:sp>
        <p:sp>
          <p:nvSpPr>
            <p:cNvPr id="76838" name="Rectangle 3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13" y="1374"/>
              <a:ext cx="1148" cy="1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Input Assembler</a:t>
              </a:r>
            </a:p>
          </p:txBody>
        </p:sp>
        <p:sp>
          <p:nvSpPr>
            <p:cNvPr id="76839" name="Rectangle 3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13" y="1141"/>
              <a:ext cx="1148" cy="1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Host</a:t>
              </a:r>
            </a:p>
          </p:txBody>
        </p:sp>
        <p:cxnSp>
          <p:nvCxnSpPr>
            <p:cNvPr id="76840" name="AutoShape 40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565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1" name="AutoShape 41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>
              <a:off x="747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2" name="AutoShape 42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>
              <a:off x="1346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3" name="AutoShape 43"/>
            <p:cNvCxnSpPr>
              <a:cxnSpLocks noChangeShapeType="1"/>
            </p:cNvCxnSpPr>
            <p:nvPr>
              <p:custDataLst>
                <p:tags r:id="rId31"/>
              </p:custDataLst>
            </p:nvPr>
          </p:nvCxnSpPr>
          <p:spPr bwMode="auto">
            <a:xfrm>
              <a:off x="152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4" name="AutoShape 44"/>
            <p:cNvCxnSpPr>
              <a:cxnSpLocks noChangeShapeType="1"/>
            </p:cNvCxnSpPr>
            <p:nvPr>
              <p:custDataLst>
                <p:tags r:id="rId32"/>
              </p:custDataLst>
            </p:nvPr>
          </p:nvCxnSpPr>
          <p:spPr bwMode="auto">
            <a:xfrm>
              <a:off x="2135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5" name="AutoShape 45"/>
            <p:cNvCxnSpPr>
              <a:cxnSpLocks noChangeShapeType="1"/>
            </p:cNvCxnSpPr>
            <p:nvPr>
              <p:custDataLst>
                <p:tags r:id="rId33"/>
              </p:custDataLst>
            </p:nvPr>
          </p:nvCxnSpPr>
          <p:spPr bwMode="auto">
            <a:xfrm>
              <a:off x="2316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6" name="AutoShape 46"/>
            <p:cNvCxnSpPr>
              <a:cxnSpLocks noChangeShapeType="1"/>
            </p:cNvCxnSpPr>
            <p:nvPr>
              <p:custDataLst>
                <p:tags r:id="rId34"/>
              </p:custDataLst>
            </p:nvPr>
          </p:nvCxnSpPr>
          <p:spPr bwMode="auto">
            <a:xfrm>
              <a:off x="2918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7" name="AutoShape 47"/>
            <p:cNvCxnSpPr>
              <a:cxnSpLocks noChangeShapeType="1"/>
            </p:cNvCxnSpPr>
            <p:nvPr>
              <p:custDataLst>
                <p:tags r:id="rId35"/>
              </p:custDataLst>
            </p:nvPr>
          </p:nvCxnSpPr>
          <p:spPr bwMode="auto">
            <a:xfrm>
              <a:off x="3100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8" name="AutoShape 48"/>
            <p:cNvCxnSpPr>
              <a:cxnSpLocks noChangeShapeType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698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49" name="AutoShape 49"/>
            <p:cNvCxnSpPr>
              <a:cxnSpLocks noChangeShapeType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880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0" name="AutoShape 50"/>
            <p:cNvCxnSpPr>
              <a:cxnSpLocks noChangeShapeType="1"/>
            </p:cNvCxnSpPr>
            <p:nvPr>
              <p:custDataLst>
                <p:tags r:id="rId38"/>
              </p:custDataLst>
            </p:nvPr>
          </p:nvCxnSpPr>
          <p:spPr bwMode="auto">
            <a:xfrm>
              <a:off x="4487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1" name="AutoShape 51"/>
            <p:cNvCxnSpPr>
              <a:cxnSpLocks noChangeShapeType="1"/>
            </p:cNvCxnSpPr>
            <p:nvPr>
              <p:custDataLst>
                <p:tags r:id="rId39"/>
              </p:custDataLst>
            </p:nvPr>
          </p:nvCxnSpPr>
          <p:spPr bwMode="auto">
            <a:xfrm>
              <a:off x="466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2" name="AutoShape 52"/>
            <p:cNvCxnSpPr>
              <a:cxnSpLocks noChangeShapeType="1"/>
            </p:cNvCxnSpPr>
            <p:nvPr>
              <p:custDataLst>
                <p:tags r:id="rId40"/>
              </p:custDataLst>
            </p:nvPr>
          </p:nvCxnSpPr>
          <p:spPr bwMode="auto">
            <a:xfrm>
              <a:off x="5266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3" name="AutoShape 53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>
              <a:off x="544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4" name="AutoShape 54"/>
            <p:cNvCxnSpPr>
              <a:cxnSpLocks noChangeShapeType="1"/>
            </p:cNvCxnSpPr>
            <p:nvPr>
              <p:custDataLst>
                <p:tags r:id="rId42"/>
              </p:custDataLst>
            </p:nvPr>
          </p:nvCxnSpPr>
          <p:spPr bwMode="auto">
            <a:xfrm>
              <a:off x="6054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5" name="AutoShape 55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6235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6" name="AutoShape 56"/>
            <p:cNvCxnSpPr>
              <a:cxnSpLocks noChangeShapeType="1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3702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7" name="AutoShape 57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 flipH="1">
              <a:off x="2918" y="1874"/>
              <a:ext cx="2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8" name="AutoShape 58"/>
            <p:cNvCxnSpPr>
              <a:cxnSpLocks noChangeShapeType="1"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4485" y="1874"/>
              <a:ext cx="2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59" name="AutoShape 59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 flipH="1">
              <a:off x="2134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60" name="AutoShape 60"/>
            <p:cNvCxnSpPr>
              <a:cxnSpLocks noChangeShapeType="1"/>
            </p:cNvCxnSpPr>
            <p:nvPr>
              <p:custDataLst>
                <p:tags r:id="rId48"/>
              </p:custDataLst>
            </p:nvPr>
          </p:nvCxnSpPr>
          <p:spPr bwMode="auto">
            <a:xfrm flipH="1">
              <a:off x="1348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61" name="AutoShape 61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 flipH="1">
              <a:off x="5267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62" name="Rectangle 6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977" y="1963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63" name="Group 63"/>
            <p:cNvGrpSpPr>
              <a:grpSpLocks/>
            </p:cNvGrpSpPr>
            <p:nvPr/>
          </p:nvGrpSpPr>
          <p:grpSpPr bwMode="auto">
            <a:xfrm>
              <a:off x="1006" y="1985"/>
              <a:ext cx="319" cy="456"/>
              <a:chOff x="533" y="394"/>
              <a:chExt cx="266" cy="507"/>
            </a:xfrm>
          </p:grpSpPr>
          <p:sp>
            <p:nvSpPr>
              <p:cNvPr id="76864" name="Rectangle 64"/>
              <p:cNvSpPr>
                <a:spLocks noChangeArrowheads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65" name="Rectangle 65"/>
              <p:cNvSpPr>
                <a:spLocks noChangeArrowheads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66" name="Rectangle 66"/>
              <p:cNvSpPr>
                <a:spLocks noChangeArrowheads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67" name="Rectangle 67"/>
              <p:cNvSpPr>
                <a:spLocks noChangeArrowheads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68" name="Rectangle 68"/>
              <p:cNvSpPr>
                <a:spLocks noChangeArrowheads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69" name="Rectangle 69"/>
              <p:cNvSpPr>
                <a:spLocks noChangeArrowheads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70" name="Rectangle 70"/>
              <p:cNvSpPr>
                <a:spLocks noChangeArrowheads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71" name="Rectangle 71"/>
              <p:cNvSpPr>
                <a:spLocks noChangeArrowheads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72" name="Rectangle 72"/>
              <p:cNvSpPr>
                <a:spLocks noChangeArrowheads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6873" name="Group 73"/>
            <p:cNvGrpSpPr>
              <a:grpSpLocks/>
            </p:cNvGrpSpPr>
            <p:nvPr/>
          </p:nvGrpSpPr>
          <p:grpSpPr bwMode="auto">
            <a:xfrm>
              <a:off x="1355" y="1985"/>
              <a:ext cx="319" cy="456"/>
              <a:chOff x="533" y="394"/>
              <a:chExt cx="266" cy="507"/>
            </a:xfrm>
          </p:grpSpPr>
          <p:sp>
            <p:nvSpPr>
              <p:cNvPr id="76874" name="Rectangle 74"/>
              <p:cNvSpPr>
                <a:spLocks noChangeArrowheads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5" name="Rectangle 75"/>
              <p:cNvSpPr>
                <a:spLocks noChangeArrowheads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76" name="Rectangle 76"/>
              <p:cNvSpPr>
                <a:spLocks noChangeArrowheads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77" name="Rectangle 77"/>
              <p:cNvSpPr>
                <a:spLocks noChangeArrowheads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78" name="Rectangle 78"/>
              <p:cNvSpPr>
                <a:spLocks noChangeArrowheads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79" name="Rectangle 79"/>
              <p:cNvSpPr>
                <a:spLocks noChangeArrowheads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80" name="Rectangle 80"/>
              <p:cNvSpPr>
                <a:spLocks noChangeArrowheads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81" name="Rectangle 81"/>
              <p:cNvSpPr>
                <a:spLocks noChangeArrowheads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82" name="Rectangle 82"/>
              <p:cNvSpPr>
                <a:spLocks noChangeArrowheads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6883" name="Rectangle 8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768" y="2824"/>
              <a:ext cx="363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4" name="Rectangle 8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130" y="2824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5" name="Rectangle 8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768" y="1964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86" name="Group 86"/>
            <p:cNvGrpSpPr>
              <a:grpSpLocks/>
            </p:cNvGrpSpPr>
            <p:nvPr/>
          </p:nvGrpSpPr>
          <p:grpSpPr bwMode="auto">
            <a:xfrm>
              <a:off x="1797" y="1986"/>
              <a:ext cx="319" cy="456"/>
              <a:chOff x="533" y="394"/>
              <a:chExt cx="266" cy="507"/>
            </a:xfrm>
          </p:grpSpPr>
          <p:sp>
            <p:nvSpPr>
              <p:cNvPr id="76887" name="Rectangle 87"/>
              <p:cNvSpPr>
                <a:spLocks noChangeArrowheads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8" name="Rectangle 88"/>
              <p:cNvSpPr>
                <a:spLocks noChangeArrowheads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89" name="Rectangle 89"/>
              <p:cNvSpPr>
                <a:spLocks noChangeArrowheads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90" name="Rectangle 90"/>
              <p:cNvSpPr>
                <a:spLocks noChangeArrowheads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91" name="Rectangle 91"/>
              <p:cNvSpPr>
                <a:spLocks noChangeArrowheads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92" name="Rectangle 92"/>
              <p:cNvSpPr>
                <a:spLocks noChangeArrowheads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93" name="Rectangle 93"/>
              <p:cNvSpPr>
                <a:spLocks noChangeArrowheads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94" name="Rectangle 94"/>
              <p:cNvSpPr>
                <a:spLocks noChangeArrowheads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95" name="Rectangle 95"/>
              <p:cNvSpPr>
                <a:spLocks noChangeArrowheads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6896" name="Group 96"/>
            <p:cNvGrpSpPr>
              <a:grpSpLocks/>
            </p:cNvGrpSpPr>
            <p:nvPr/>
          </p:nvGrpSpPr>
          <p:grpSpPr bwMode="auto">
            <a:xfrm>
              <a:off x="2146" y="1986"/>
              <a:ext cx="319" cy="456"/>
              <a:chOff x="533" y="394"/>
              <a:chExt cx="266" cy="507"/>
            </a:xfrm>
          </p:grpSpPr>
          <p:sp>
            <p:nvSpPr>
              <p:cNvPr id="76897" name="Rectangle 97"/>
              <p:cNvSpPr>
                <a:spLocks noChangeArrowhead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8" name="Rectangle 98"/>
              <p:cNvSpPr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899" name="Rectangle 99"/>
              <p:cNvSpPr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00" name="Rectangle 100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01" name="Rectangle 101"/>
              <p:cNvSpPr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02" name="Rectangle 102"/>
              <p:cNvSpPr>
                <a:spLocks noChangeArrowhead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03" name="Rectangle 103"/>
              <p:cNvSpPr>
                <a:spLocks noChangeArrowhead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04" name="Rectangle 104"/>
              <p:cNvSpPr>
                <a:spLocks noChangeArrowheads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05" name="Rectangle 105"/>
              <p:cNvSpPr>
                <a:spLocks noChangeArrowheads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6906" name="Rectangle 10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43" y="1964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907" name="Group 107"/>
            <p:cNvGrpSpPr>
              <a:grpSpLocks/>
            </p:cNvGrpSpPr>
            <p:nvPr/>
          </p:nvGrpSpPr>
          <p:grpSpPr bwMode="auto">
            <a:xfrm>
              <a:off x="2572" y="1986"/>
              <a:ext cx="319" cy="456"/>
              <a:chOff x="533" y="394"/>
              <a:chExt cx="266" cy="507"/>
            </a:xfrm>
          </p:grpSpPr>
          <p:sp>
            <p:nvSpPr>
              <p:cNvPr id="76908" name="Rectangle 108"/>
              <p:cNvSpPr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9" name="Rectangle 109"/>
              <p:cNvSpPr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10" name="Rectangle 110"/>
              <p:cNvSpPr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11" name="Rectangle 111"/>
              <p:cNvSpPr>
                <a:spLocks noChangeArrowhead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12" name="Rectangle 112"/>
              <p:cNvSpPr>
                <a:spLocks noChangeArrowheads="1"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13" name="Rectangle 113"/>
              <p:cNvSpPr>
                <a:spLocks noChangeArrowheads="1"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14" name="Rectangle 114"/>
              <p:cNvSpPr>
                <a:spLocks noChangeArrowheads="1"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15" name="Rectangle 115"/>
              <p:cNvSpPr>
                <a:spLocks noChangeArrowheads="1"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16" name="Rectangle 116"/>
              <p:cNvSpPr>
                <a:spLocks noChangeArrowheads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6917" name="Group 117"/>
            <p:cNvGrpSpPr>
              <a:grpSpLocks/>
            </p:cNvGrpSpPr>
            <p:nvPr/>
          </p:nvGrpSpPr>
          <p:grpSpPr bwMode="auto">
            <a:xfrm>
              <a:off x="2921" y="1986"/>
              <a:ext cx="319" cy="456"/>
              <a:chOff x="533" y="394"/>
              <a:chExt cx="266" cy="507"/>
            </a:xfrm>
          </p:grpSpPr>
          <p:sp>
            <p:nvSpPr>
              <p:cNvPr id="76918" name="Rectangle 118"/>
              <p:cNvSpPr>
                <a:spLocks noChangeArrowheads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9" name="Rectangle 119"/>
              <p:cNvSpPr>
                <a:spLocks noChangeArrowhead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20" name="Rectangle 120"/>
              <p:cNvSpPr>
                <a:spLocks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21" name="Rectangle 121"/>
              <p:cNvSpPr>
                <a:spLocks noChangeArrowheads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22" name="Rectangle 122"/>
              <p:cNvSpPr>
                <a:spLocks noChangeArrowheads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23" name="Rectangle 123"/>
              <p:cNvSpPr>
                <a:spLocks noChangeArrowheads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24" name="Rectangle 124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25" name="Rectangle 125"/>
              <p:cNvSpPr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26" name="Rectangle 126"/>
              <p:cNvSpPr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6927" name="Rectangle 12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343" y="2822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28" name="Rectangle 12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06" y="2822"/>
              <a:ext cx="363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29" name="Rectangle 12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343" y="1962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930" name="Group 130"/>
            <p:cNvGrpSpPr>
              <a:grpSpLocks/>
            </p:cNvGrpSpPr>
            <p:nvPr/>
          </p:nvGrpSpPr>
          <p:grpSpPr bwMode="auto">
            <a:xfrm>
              <a:off x="3372" y="1984"/>
              <a:ext cx="319" cy="456"/>
              <a:chOff x="533" y="394"/>
              <a:chExt cx="266" cy="507"/>
            </a:xfrm>
          </p:grpSpPr>
          <p:sp>
            <p:nvSpPr>
              <p:cNvPr id="76931" name="Rectangle 131"/>
              <p:cNvSpPr>
                <a:spLocks noChangeArrowheads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2" name="Rectangle 132"/>
              <p:cNvSpPr>
                <a:spLocks noChangeArrowheads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33" name="Rectangle 133"/>
              <p:cNvSpPr>
                <a:spLocks noChangeArrowheads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34" name="Rectangle 134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35" name="Rectangle 135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36" name="Rectangle 136"/>
              <p:cNvSpPr>
                <a:spLocks noChangeArrowhead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37" name="Rectangle 137"/>
              <p:cNvSpPr>
                <a:spLocks noChangeArrowhead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38" name="Rectangle 138"/>
              <p:cNvSpPr>
                <a:spLocks noChangeArrowhead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39" name="Rectangle 139"/>
              <p:cNvSpPr>
                <a:spLocks noChangeArrowhead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6940" name="Group 140"/>
            <p:cNvGrpSpPr>
              <a:grpSpLocks/>
            </p:cNvGrpSpPr>
            <p:nvPr/>
          </p:nvGrpSpPr>
          <p:grpSpPr bwMode="auto">
            <a:xfrm>
              <a:off x="3721" y="1984"/>
              <a:ext cx="319" cy="456"/>
              <a:chOff x="533" y="394"/>
              <a:chExt cx="266" cy="507"/>
            </a:xfrm>
          </p:grpSpPr>
          <p:sp>
            <p:nvSpPr>
              <p:cNvPr id="76941" name="Rectangle 141"/>
              <p:cNvSpPr>
                <a:spLocks noChangeArrowheads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42" name="Rectangle 142"/>
              <p:cNvSpPr>
                <a:spLocks noChangeArrowhead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43" name="Rectangle 143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44" name="Rectangle 144"/>
              <p:cNvSpPr>
                <a:spLocks noChangeArrowheads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45" name="Rectangle 145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46" name="Rectangle 146"/>
              <p:cNvSpPr>
                <a:spLocks noChangeArrowheads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47" name="Rectangle 147"/>
              <p:cNvSpPr>
                <a:spLocks noChangeArrowheads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48" name="Rectangle 148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49" name="Rectangle 149"/>
              <p:cNvSpPr>
                <a:spLocks noChangeArrowhead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6950" name="Rectangle 15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118" y="1962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951" name="Group 151"/>
            <p:cNvGrpSpPr>
              <a:grpSpLocks/>
            </p:cNvGrpSpPr>
            <p:nvPr/>
          </p:nvGrpSpPr>
          <p:grpSpPr bwMode="auto">
            <a:xfrm>
              <a:off x="4147" y="1984"/>
              <a:ext cx="319" cy="456"/>
              <a:chOff x="533" y="394"/>
              <a:chExt cx="266" cy="507"/>
            </a:xfrm>
          </p:grpSpPr>
          <p:sp>
            <p:nvSpPr>
              <p:cNvPr id="76952" name="Rectangle 152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3" name="Rectangle 153"/>
              <p:cNvSpPr>
                <a:spLocks noChangeArrowheads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54" name="Rectangle 154"/>
              <p:cNvSpPr>
                <a:spLocks noChangeArrowhead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55" name="Rectangle 155"/>
              <p:cNvSpPr>
                <a:spLocks noChangeArrowheads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56" name="Rectangle 156"/>
              <p:cNvSpPr>
                <a:spLocks noChangeArrowheads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57" name="Rectangle 157"/>
              <p:cNvSpPr>
                <a:spLocks noChangeArrowheads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58" name="Rectangle 158"/>
              <p:cNvSpPr>
                <a:spLocks noChangeArrowheads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59" name="Rectangle 159"/>
              <p:cNvSpPr>
                <a:spLocks noChangeArrowheads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60" name="Rectangle 160"/>
              <p:cNvSpPr>
                <a:spLocks noChangeArrowheads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6961" name="Group 161"/>
            <p:cNvGrpSpPr>
              <a:grpSpLocks/>
            </p:cNvGrpSpPr>
            <p:nvPr/>
          </p:nvGrpSpPr>
          <p:grpSpPr bwMode="auto">
            <a:xfrm>
              <a:off x="4496" y="1984"/>
              <a:ext cx="319" cy="456"/>
              <a:chOff x="533" y="394"/>
              <a:chExt cx="266" cy="507"/>
            </a:xfrm>
          </p:grpSpPr>
          <p:sp>
            <p:nvSpPr>
              <p:cNvPr id="76962" name="Rectangle 162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63" name="Rectangle 163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64" name="Rectangle 164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65" name="Rectangle 165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66" name="Rectangle 166"/>
              <p:cNvSpPr>
                <a:spLocks noChangeArrowheads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67" name="Rectangle 167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68" name="Rectangle 168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69" name="Rectangle 169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70" name="Rectangle 170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6971" name="Rectangle 17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909" y="2823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72" name="Rectangle 17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271" y="2823"/>
              <a:ext cx="364" cy="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73" name="Rectangle 17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909" y="1963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974" name="Group 174"/>
            <p:cNvGrpSpPr>
              <a:grpSpLocks/>
            </p:cNvGrpSpPr>
            <p:nvPr/>
          </p:nvGrpSpPr>
          <p:grpSpPr bwMode="auto">
            <a:xfrm>
              <a:off x="4938" y="1985"/>
              <a:ext cx="319" cy="456"/>
              <a:chOff x="533" y="394"/>
              <a:chExt cx="266" cy="507"/>
            </a:xfrm>
          </p:grpSpPr>
          <p:sp>
            <p:nvSpPr>
              <p:cNvPr id="76975" name="Rectangle 175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76" name="Rectangle 176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77" name="Rectangle 177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78" name="Rectangle 178"/>
              <p:cNvSpPr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79" name="Rectangle 179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80" name="Rectangle 180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81" name="Rectangle 181"/>
              <p:cNvSpPr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82" name="Rectangle 182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83" name="Rectangle 183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6984" name="Group 184"/>
            <p:cNvGrpSpPr>
              <a:grpSpLocks/>
            </p:cNvGrpSpPr>
            <p:nvPr/>
          </p:nvGrpSpPr>
          <p:grpSpPr bwMode="auto">
            <a:xfrm>
              <a:off x="5287" y="1985"/>
              <a:ext cx="319" cy="456"/>
              <a:chOff x="533" y="394"/>
              <a:chExt cx="266" cy="507"/>
            </a:xfrm>
          </p:grpSpPr>
          <p:sp>
            <p:nvSpPr>
              <p:cNvPr id="76985" name="Rectangle 185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6" name="Rectangle 186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87" name="Rectangle 187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88" name="Rectangle 188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89" name="Rectangle 189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90" name="Rectangle 190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91" name="Rectangle 191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92" name="Rectangle 192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93" name="Rectangle 193"/>
              <p:cNvSpPr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6994" name="Rectangle 19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684" y="1963"/>
              <a:ext cx="726" cy="8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995" name="Group 195"/>
            <p:cNvGrpSpPr>
              <a:grpSpLocks/>
            </p:cNvGrpSpPr>
            <p:nvPr/>
          </p:nvGrpSpPr>
          <p:grpSpPr bwMode="auto">
            <a:xfrm>
              <a:off x="5713" y="1985"/>
              <a:ext cx="319" cy="456"/>
              <a:chOff x="533" y="394"/>
              <a:chExt cx="266" cy="507"/>
            </a:xfrm>
          </p:grpSpPr>
          <p:sp>
            <p:nvSpPr>
              <p:cNvPr id="76996" name="Rectangle 196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97" name="Rectangle 197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98" name="Rectangle 198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999" name="Rectangle 199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00" name="Rectangle 200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01" name="Rectangle 201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02" name="Rectangle 202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03" name="Rectangle 203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04" name="Rectangle 204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7005" name="Group 205"/>
            <p:cNvGrpSpPr>
              <a:grpSpLocks/>
            </p:cNvGrpSpPr>
            <p:nvPr/>
          </p:nvGrpSpPr>
          <p:grpSpPr bwMode="auto">
            <a:xfrm>
              <a:off x="6062" y="1985"/>
              <a:ext cx="319" cy="456"/>
              <a:chOff x="533" y="394"/>
              <a:chExt cx="266" cy="507"/>
            </a:xfrm>
          </p:grpSpPr>
          <p:sp>
            <p:nvSpPr>
              <p:cNvPr id="77006" name="Rectangle 206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07" name="Rectangle 207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08" name="Rectangle 208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09" name="Rectangle 209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10" name="Rectangle 210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11" name="Rectangle 211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12" name="Rectangle 212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13" name="Rectangle 213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014" name="Rectangle 214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7015" name="Rectangle 21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rot="5400000">
              <a:off x="1231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16" name="Rectangle 21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5400000">
              <a:off x="2022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17" name="Rectangle 21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 rot="5400000">
              <a:off x="2797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18" name="Rectangle 21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5400000">
              <a:off x="3597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19" name="Rectangle 21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5400000">
              <a:off x="4372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20" name="Rectangle 22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5400000">
              <a:off x="5163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21" name="Rectangle 22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 rot="5400000">
              <a:off x="5938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7022" name="AutoShape 222"/>
            <p:cNvCxnSpPr>
              <a:cxnSpLocks noChangeShapeType="1"/>
            </p:cNvCxnSpPr>
            <p:nvPr>
              <p:custDataLst>
                <p:tags r:id="rId70"/>
              </p:custDataLst>
            </p:nvPr>
          </p:nvCxnSpPr>
          <p:spPr bwMode="auto">
            <a:xfrm>
              <a:off x="1819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023" name="AutoShape 223"/>
            <p:cNvCxnSpPr>
              <a:cxnSpLocks noChangeShapeType="1"/>
            </p:cNvCxnSpPr>
            <p:nvPr>
              <p:custDataLst>
                <p:tags r:id="rId71"/>
              </p:custDataLst>
            </p:nvPr>
          </p:nvCxnSpPr>
          <p:spPr bwMode="auto">
            <a:xfrm>
              <a:off x="1820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024" name="AutoShape 224"/>
            <p:cNvCxnSpPr>
              <a:cxnSpLocks noChangeShapeType="1"/>
            </p:cNvCxnSpPr>
            <p:nvPr>
              <p:custDataLst>
                <p:tags r:id="rId72"/>
              </p:custDataLst>
            </p:nvPr>
          </p:nvCxnSpPr>
          <p:spPr bwMode="auto">
            <a:xfrm>
              <a:off x="2929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025" name="AutoShape 225"/>
            <p:cNvCxnSpPr>
              <a:cxnSpLocks noChangeShapeType="1"/>
            </p:cNvCxnSpPr>
            <p:nvPr>
              <p:custDataLst>
                <p:tags r:id="rId73"/>
              </p:custDataLst>
            </p:nvPr>
          </p:nvCxnSpPr>
          <p:spPr bwMode="auto">
            <a:xfrm>
              <a:off x="2929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026" name="AutoShape 226"/>
            <p:cNvCxnSpPr>
              <a:cxnSpLocks noChangeShapeType="1"/>
            </p:cNvCxnSpPr>
            <p:nvPr>
              <p:custDataLst>
                <p:tags r:id="rId74"/>
              </p:custDataLst>
            </p:nvPr>
          </p:nvCxnSpPr>
          <p:spPr bwMode="auto">
            <a:xfrm>
              <a:off x="4037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027" name="AutoShape 227"/>
            <p:cNvCxnSpPr>
              <a:cxnSpLocks noChangeShapeType="1"/>
            </p:cNvCxnSpPr>
            <p:nvPr>
              <p:custDataLst>
                <p:tags r:id="rId75"/>
              </p:custDataLst>
            </p:nvPr>
          </p:nvCxnSpPr>
          <p:spPr bwMode="auto">
            <a:xfrm>
              <a:off x="4037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028" name="AutoShape 228"/>
            <p:cNvCxnSpPr>
              <a:cxnSpLocks noChangeShapeType="1"/>
            </p:cNvCxnSpPr>
            <p:nvPr>
              <p:custDataLst>
                <p:tags r:id="rId76"/>
              </p:custDataLst>
            </p:nvPr>
          </p:nvCxnSpPr>
          <p:spPr bwMode="auto">
            <a:xfrm>
              <a:off x="5146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029" name="AutoShape 229"/>
            <p:cNvCxnSpPr>
              <a:cxnSpLocks noChangeShapeType="1"/>
            </p:cNvCxnSpPr>
            <p:nvPr>
              <p:custDataLst>
                <p:tags r:id="rId77"/>
              </p:custDataLst>
            </p:nvPr>
          </p:nvCxnSpPr>
          <p:spPr bwMode="auto">
            <a:xfrm>
              <a:off x="5147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030" name="AutoShape 230"/>
            <p:cNvCxnSpPr>
              <a:cxnSpLocks noChangeShapeType="1"/>
            </p:cNvCxnSpPr>
            <p:nvPr>
              <p:custDataLst>
                <p:tags r:id="rId78"/>
              </p:custDataLst>
            </p:nvPr>
          </p:nvCxnSpPr>
          <p:spPr bwMode="auto">
            <a:xfrm>
              <a:off x="6256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7031" name="Group 231"/>
            <p:cNvGrpSpPr>
              <a:grpSpLocks/>
            </p:cNvGrpSpPr>
            <p:nvPr/>
          </p:nvGrpSpPr>
          <p:grpSpPr bwMode="auto">
            <a:xfrm>
              <a:off x="235" y="2696"/>
              <a:ext cx="666" cy="136"/>
              <a:chOff x="4428" y="1050"/>
              <a:chExt cx="679" cy="136"/>
            </a:xfrm>
          </p:grpSpPr>
          <p:sp>
            <p:nvSpPr>
              <p:cNvPr id="77032" name="Rectangle 232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033" name="Group 233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034" name="Rectangle 234"/>
                <p:cNvSpPr>
                  <a:spLocks noChangeArrowheads="1"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7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35" name="Line 235"/>
                <p:cNvSpPr>
                  <a:spLocks noChangeShapeType="1"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36" name="Group 23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37" name="Rectangle 237"/>
                  <p:cNvSpPr>
                    <a:spLocks noChangeArrowheads="1"/>
                  </p:cNvSpPr>
                  <p:nvPr>
                    <p:custDataLst>
                      <p:tags r:id="rId172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700" b="1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38" name="Line 238"/>
                  <p:cNvSpPr>
                    <a:spLocks noChangeShapeType="1"/>
                  </p:cNvSpPr>
                  <p:nvPr>
                    <p:custDataLst>
                      <p:tags r:id="rId173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039" name="Group 239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040" name="Rectangle 240"/>
                <p:cNvSpPr>
                  <a:spLocks noChangeArrowheads="1"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7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41" name="Line 241"/>
                <p:cNvSpPr>
                  <a:spLocks noChangeShapeType="1"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42" name="Group 242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43" name="Rectangle 243"/>
                  <p:cNvSpPr>
                    <a:spLocks noChangeArrowheads="1"/>
                  </p:cNvSpPr>
                  <p:nvPr>
                    <p:custDataLst>
                      <p:tags r:id="rId168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700" b="1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44" name="Line 244"/>
                  <p:cNvSpPr>
                    <a:spLocks noChangeShapeType="1"/>
                  </p:cNvSpPr>
                  <p:nvPr>
                    <p:custDataLst>
                      <p:tags r:id="rId169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045" name="Group 245"/>
            <p:cNvGrpSpPr>
              <a:grpSpLocks/>
            </p:cNvGrpSpPr>
            <p:nvPr/>
          </p:nvGrpSpPr>
          <p:grpSpPr bwMode="auto">
            <a:xfrm>
              <a:off x="1011" y="2696"/>
              <a:ext cx="666" cy="136"/>
              <a:chOff x="4428" y="1050"/>
              <a:chExt cx="679" cy="136"/>
            </a:xfrm>
          </p:grpSpPr>
          <p:sp>
            <p:nvSpPr>
              <p:cNvPr id="77046" name="Rectangle 246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047" name="Group 247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048" name="Rectangle 248"/>
                <p:cNvSpPr>
                  <a:spLocks noChangeArrowheads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49" name="Line 249"/>
                <p:cNvSpPr>
                  <a:spLocks noChangeShapeType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50" name="Group 25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51" name="Rectangle 251"/>
                  <p:cNvSpPr>
                    <a:spLocks noChangeArrowheads="1"/>
                  </p:cNvSpPr>
                  <p:nvPr>
                    <p:custDataLst>
                      <p:tags r:id="rId163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52" name="Line 252"/>
                  <p:cNvSpPr>
                    <a:spLocks noChangeShapeType="1"/>
                  </p:cNvSpPr>
                  <p:nvPr>
                    <p:custDataLst>
                      <p:tags r:id="rId164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053" name="Group 253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054" name="Rectangle 254"/>
                <p:cNvSpPr>
                  <a:spLocks noChangeArrowheads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55" name="Line 255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56" name="Group 25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57" name="Rectangle 257"/>
                  <p:cNvSpPr>
                    <a:spLocks noChangeArrowheads="1"/>
                  </p:cNvSpPr>
                  <p:nvPr>
                    <p:custDataLst>
                      <p:tags r:id="rId159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58" name="Line 258"/>
                  <p:cNvSpPr>
                    <a:spLocks noChangeShapeType="1"/>
                  </p:cNvSpPr>
                  <p:nvPr>
                    <p:custDataLst>
                      <p:tags r:id="rId160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059" name="Group 259"/>
            <p:cNvGrpSpPr>
              <a:grpSpLocks/>
            </p:cNvGrpSpPr>
            <p:nvPr/>
          </p:nvGrpSpPr>
          <p:grpSpPr bwMode="auto">
            <a:xfrm>
              <a:off x="1800" y="2696"/>
              <a:ext cx="666" cy="136"/>
              <a:chOff x="4428" y="1050"/>
              <a:chExt cx="679" cy="136"/>
            </a:xfrm>
          </p:grpSpPr>
          <p:sp>
            <p:nvSpPr>
              <p:cNvPr id="77060" name="Rectangle 260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061" name="Group 261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062" name="Rectangle 262"/>
                <p:cNvSpPr>
                  <a:spLocks noChangeArrowheads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63" name="Line 263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64" name="Group 264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65" name="Rectangle 265"/>
                  <p:cNvSpPr>
                    <a:spLocks noChangeArrowheads="1"/>
                  </p:cNvSpPr>
                  <p:nvPr>
                    <p:custDataLst>
                      <p:tags r:id="rId154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66" name="Line 266"/>
                  <p:cNvSpPr>
                    <a:spLocks noChangeShapeType="1"/>
                  </p:cNvSpPr>
                  <p:nvPr>
                    <p:custDataLst>
                      <p:tags r:id="rId155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067" name="Group 267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068" name="Rectangle 268"/>
                <p:cNvSpPr>
                  <a:spLocks noChangeArrowheads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69" name="Line 269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70" name="Group 27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71" name="Rectangle 271"/>
                  <p:cNvSpPr>
                    <a:spLocks noChangeArrowheads="1"/>
                  </p:cNvSpPr>
                  <p:nvPr>
                    <p:custDataLst>
                      <p:tags r:id="rId150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72" name="Line 272"/>
                  <p:cNvSpPr>
                    <a:spLocks noChangeShapeType="1"/>
                  </p:cNvSpPr>
                  <p:nvPr>
                    <p:custDataLst>
                      <p:tags r:id="rId151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073" name="Group 273"/>
            <p:cNvGrpSpPr>
              <a:grpSpLocks/>
            </p:cNvGrpSpPr>
            <p:nvPr/>
          </p:nvGrpSpPr>
          <p:grpSpPr bwMode="auto">
            <a:xfrm>
              <a:off x="2571" y="2696"/>
              <a:ext cx="666" cy="136"/>
              <a:chOff x="4428" y="1050"/>
              <a:chExt cx="679" cy="136"/>
            </a:xfrm>
          </p:grpSpPr>
          <p:sp>
            <p:nvSpPr>
              <p:cNvPr id="77074" name="Rectangle 274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075" name="Group 275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076" name="Rectangle 276"/>
                <p:cNvSpPr>
                  <a:spLocks noChangeArrowheads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77" name="Line 277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78" name="Group 278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79" name="Rectangle 279"/>
                  <p:cNvSpPr>
                    <a:spLocks noChangeArrowheads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80" name="Line 280"/>
                  <p:cNvSpPr>
                    <a:spLocks noChangeShapeType="1"/>
                  </p:cNvSpPr>
                  <p:nvPr>
                    <p:custDataLst>
                      <p:tags r:id="rId146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081" name="Group 281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082" name="Rectangle 282"/>
                <p:cNvSpPr>
                  <a:spLocks noChangeArrowheads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83" name="Line 283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84" name="Group 284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85" name="Rectangle 285"/>
                  <p:cNvSpPr>
                    <a:spLocks noChangeArrowheads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86" name="Line 286"/>
                  <p:cNvSpPr>
                    <a:spLocks noChangeShapeType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087" name="Group 287"/>
            <p:cNvGrpSpPr>
              <a:grpSpLocks/>
            </p:cNvGrpSpPr>
            <p:nvPr/>
          </p:nvGrpSpPr>
          <p:grpSpPr bwMode="auto">
            <a:xfrm>
              <a:off x="3371" y="2696"/>
              <a:ext cx="666" cy="136"/>
              <a:chOff x="4428" y="1050"/>
              <a:chExt cx="679" cy="136"/>
            </a:xfrm>
          </p:grpSpPr>
          <p:sp>
            <p:nvSpPr>
              <p:cNvPr id="77088" name="Rectangle 288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089" name="Group 289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090" name="Rectangle 290"/>
                <p:cNvSpPr>
                  <a:spLocks noChangeArrowheads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91" name="Line 291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92" name="Group 292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93" name="Rectangle 293"/>
                  <p:cNvSpPr>
                    <a:spLocks noChangeArrowheads="1"/>
                  </p:cNvSpPr>
                  <p:nvPr>
                    <p:custDataLst>
                      <p:tags r:id="rId136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094" name="Line 294"/>
                  <p:cNvSpPr>
                    <a:spLocks noChangeShapeType="1"/>
                  </p:cNvSpPr>
                  <p:nvPr>
                    <p:custDataLst>
                      <p:tags r:id="rId137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095" name="Group 295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096" name="Rectangle 296"/>
                <p:cNvSpPr>
                  <a:spLocks noChangeArrowheads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097" name="Line 297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098" name="Group 298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099" name="Rectangle 299"/>
                  <p:cNvSpPr>
                    <a:spLocks noChangeArrowheads="1"/>
                  </p:cNvSpPr>
                  <p:nvPr>
                    <p:custDataLst>
                      <p:tags r:id="rId132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00" name="Line 300"/>
                  <p:cNvSpPr>
                    <a:spLocks noChangeShapeType="1"/>
                  </p:cNvSpPr>
                  <p:nvPr>
                    <p:custDataLst>
                      <p:tags r:id="rId133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101" name="Group 301"/>
            <p:cNvGrpSpPr>
              <a:grpSpLocks/>
            </p:cNvGrpSpPr>
            <p:nvPr/>
          </p:nvGrpSpPr>
          <p:grpSpPr bwMode="auto">
            <a:xfrm>
              <a:off x="4148" y="2696"/>
              <a:ext cx="666" cy="136"/>
              <a:chOff x="4428" y="1050"/>
              <a:chExt cx="679" cy="136"/>
            </a:xfrm>
          </p:grpSpPr>
          <p:sp>
            <p:nvSpPr>
              <p:cNvPr id="77102" name="Rectangle 302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103" name="Group 303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104" name="Rectangle 304"/>
                <p:cNvSpPr>
                  <a:spLocks noChangeArrowheads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105" name="Line 305"/>
                <p:cNvSpPr>
                  <a:spLocks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106" name="Group 30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107" name="Rectangle 307"/>
                  <p:cNvSpPr>
                    <a:spLocks noChangeArrowheads="1"/>
                  </p:cNvSpPr>
                  <p:nvPr>
                    <p:custDataLst>
                      <p:tags r:id="rId127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08" name="Line 308"/>
                  <p:cNvSpPr>
                    <a:spLocks noChangeShapeType="1"/>
                  </p:cNvSpPr>
                  <p:nvPr>
                    <p:custDataLst>
                      <p:tags r:id="rId128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109" name="Group 309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110" name="Rectangle 310"/>
                <p:cNvSpPr>
                  <a:spLocks noChangeArrowheads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111" name="Line 311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112" name="Group 312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113" name="Rectangle 313"/>
                  <p:cNvSpPr>
                    <a:spLocks noChangeArrowheads="1"/>
                  </p:cNvSpPr>
                  <p:nvPr>
                    <p:custDataLst>
                      <p:tags r:id="rId123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14" name="Line 314"/>
                  <p:cNvSpPr>
                    <a:spLocks noChangeShapeType="1"/>
                  </p:cNvSpPr>
                  <p:nvPr>
                    <p:custDataLst>
                      <p:tags r:id="rId124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115" name="Group 315"/>
            <p:cNvGrpSpPr>
              <a:grpSpLocks/>
            </p:cNvGrpSpPr>
            <p:nvPr/>
          </p:nvGrpSpPr>
          <p:grpSpPr bwMode="auto">
            <a:xfrm>
              <a:off x="4937" y="2696"/>
              <a:ext cx="666" cy="136"/>
              <a:chOff x="4428" y="1050"/>
              <a:chExt cx="679" cy="136"/>
            </a:xfrm>
          </p:grpSpPr>
          <p:sp>
            <p:nvSpPr>
              <p:cNvPr id="77116" name="Rectangle 316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117" name="Group 317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118" name="Rectangle 318"/>
                <p:cNvSpPr>
                  <a:spLocks noChangeArrowheads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119" name="Line 319"/>
                <p:cNvSpPr>
                  <a:spLocks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120" name="Group 32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121" name="Rectangle 321"/>
                  <p:cNvSpPr>
                    <a:spLocks noChangeArrowheads="1"/>
                  </p:cNvSpPr>
                  <p:nvPr>
                    <p:custDataLst>
                      <p:tags r:id="rId118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22" name="Line 322"/>
                  <p:cNvSpPr>
                    <a:spLocks noChangeShapeType="1"/>
                  </p:cNvSpPr>
                  <p:nvPr>
                    <p:custDataLst>
                      <p:tags r:id="rId119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123" name="Group 323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124" name="Rectangle 324"/>
                <p:cNvSpPr>
                  <a:spLocks noChangeArrowheads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125" name="Line 325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126" name="Group 32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127" name="Rectangle 327"/>
                  <p:cNvSpPr>
                    <a:spLocks noChangeArrowheads="1"/>
                  </p:cNvSpPr>
                  <p:nvPr>
                    <p:custDataLst>
                      <p:tags r:id="rId114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28" name="Line 328"/>
                  <p:cNvSpPr>
                    <a:spLocks noChangeShapeType="1"/>
                  </p:cNvSpPr>
                  <p:nvPr>
                    <p:custDataLst>
                      <p:tags r:id="rId115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129" name="Group 329"/>
            <p:cNvGrpSpPr>
              <a:grpSpLocks/>
            </p:cNvGrpSpPr>
            <p:nvPr/>
          </p:nvGrpSpPr>
          <p:grpSpPr bwMode="auto">
            <a:xfrm>
              <a:off x="5720" y="2696"/>
              <a:ext cx="666" cy="136"/>
              <a:chOff x="4428" y="1050"/>
              <a:chExt cx="679" cy="136"/>
            </a:xfrm>
          </p:grpSpPr>
          <p:sp>
            <p:nvSpPr>
              <p:cNvPr id="77130" name="Rectangle 330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131" name="Group 331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132" name="Rectangle 332"/>
                <p:cNvSpPr>
                  <a:spLocks noChangeArrowheads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133" name="Line 333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134" name="Group 334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135" name="Rectangle 335"/>
                  <p:cNvSpPr>
                    <a:spLocks noChangeArrowheads="1"/>
                  </p:cNvSpPr>
                  <p:nvPr>
                    <p:custDataLst>
                      <p:tags r:id="rId109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36" name="Line 336"/>
                  <p:cNvSpPr>
                    <a:spLocks noChangeShapeType="1"/>
                  </p:cNvSpPr>
                  <p:nvPr>
                    <p:custDataLst>
                      <p:tags r:id="rId110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137" name="Group 337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138" name="Rectangle 338"/>
                <p:cNvSpPr>
                  <a:spLocks noChangeArrowheads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139" name="Line 339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140" name="Group 34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141" name="Rectangle 341"/>
                  <p:cNvSpPr>
                    <a:spLocks noChangeArrowheads="1"/>
                  </p:cNvSpPr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42" name="Line 342"/>
                  <p:cNvSpPr>
                    <a:spLocks noChangeShapeType="1"/>
                  </p:cNvSpPr>
                  <p:nvPr>
                    <p:custDataLst>
                      <p:tags r:id="rId106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77143" name="AutoShape 343"/>
            <p:cNvCxnSpPr>
              <a:cxnSpLocks noChangeShapeType="1"/>
              <a:stCxn id="76810" idx="2"/>
            </p:cNvCxnSpPr>
            <p:nvPr>
              <p:custDataLst>
                <p:tags r:id="rId79"/>
              </p:custDataLst>
            </p:nvPr>
          </p:nvCxnSpPr>
          <p:spPr bwMode="auto">
            <a:xfrm rot="16200000" flipH="1">
              <a:off x="3216" y="205"/>
              <a:ext cx="390" cy="5691"/>
            </a:xfrm>
            <a:prstGeom prst="bentConnector3">
              <a:avLst>
                <a:gd name="adj1" fmla="val 49745"/>
              </a:avLst>
            </a:prstGeom>
            <a:noFill/>
            <a:ln w="19050">
              <a:solidFill>
                <a:srgbClr val="DDDDDD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7144" name="Group 344"/>
            <p:cNvGrpSpPr>
              <a:grpSpLocks/>
            </p:cNvGrpSpPr>
            <p:nvPr/>
          </p:nvGrpSpPr>
          <p:grpSpPr bwMode="auto">
            <a:xfrm>
              <a:off x="235" y="2695"/>
              <a:ext cx="666" cy="136"/>
              <a:chOff x="4428" y="1050"/>
              <a:chExt cx="679" cy="136"/>
            </a:xfrm>
          </p:grpSpPr>
          <p:sp>
            <p:nvSpPr>
              <p:cNvPr id="77145" name="Rectangle 345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77146" name="Group 346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77147" name="Rectangle 347"/>
                <p:cNvSpPr>
                  <a:spLocks noChangeArrowheads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148" name="Line 348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149" name="Group 349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150" name="Rectangle 350"/>
                  <p:cNvSpPr>
                    <a:spLocks noChangeArrowheads="1"/>
                  </p:cNvSpPr>
                  <p:nvPr>
                    <p:custDataLst>
                      <p:tags r:id="rId100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51" name="Line 351"/>
                  <p:cNvSpPr>
                    <a:spLocks noChangeShapeType="1"/>
                  </p:cNvSpPr>
                  <p:nvPr>
                    <p:custDataLst>
                      <p:tags r:id="rId101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152" name="Group 352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77153" name="Rectangle 353"/>
                <p:cNvSpPr>
                  <a:spLocks noChangeArrowheads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154" name="Line 354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77155" name="Group 355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77156" name="Rectangle 356"/>
                  <p:cNvSpPr>
                    <a:spLocks noChangeArrowheads="1"/>
                  </p:cNvSpPr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157" name="Line 357"/>
                  <p:cNvSpPr>
                    <a:spLocks noChangeShapeType="1"/>
                  </p:cNvSpPr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7158" name="Rectangle 35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353" y="2450"/>
              <a:ext cx="71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77159" name="Rectangle 35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04" y="2450"/>
              <a:ext cx="71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77160" name="Rectangle 36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979" y="2450"/>
              <a:ext cx="71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77161" name="Rectangle 361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780" y="2450"/>
              <a:ext cx="71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77162" name="Rectangle 362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554" y="2450"/>
              <a:ext cx="71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77163" name="Rectangle 363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140" y="2450"/>
              <a:ext cx="71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77164" name="Rectangle 36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915" y="2450"/>
              <a:ext cx="71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77165" name="Rectangle 36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715" y="2450"/>
              <a:ext cx="71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77166" name="Rectangle 366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538" y="3242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77167" name="Rectangle 367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648" y="3241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77168" name="Rectangle 368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3756" y="3241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77169" name="Rectangle 369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865" y="3241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77170" name="Rectangle 370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5974" y="3242"/>
              <a:ext cx="563" cy="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</p:grpSp>
      <p:sp>
        <p:nvSpPr>
          <p:cNvPr id="77171" name="Rectangle 37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0"/>
            <a:ext cx="8204200" cy="1143000"/>
          </a:xfrm>
        </p:spPr>
        <p:txBody>
          <a:bodyPr/>
          <a:lstStyle/>
          <a:p>
            <a:r>
              <a:rPr lang="en-US" sz="4000"/>
              <a:t>Architecture of a CUDA-capable GPU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7558144" y="1447800"/>
            <a:ext cx="1138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</a:t>
            </a:r>
          </a:p>
          <a:p>
            <a:r>
              <a:rPr lang="en-US" dirty="0"/>
              <a:t>Processor</a:t>
            </a:r>
          </a:p>
          <a:p>
            <a:r>
              <a:rPr lang="en-US" dirty="0"/>
              <a:t>(SP)</a:t>
            </a:r>
          </a:p>
        </p:txBody>
      </p:sp>
      <p:cxnSp>
        <p:nvCxnSpPr>
          <p:cNvPr id="4" name="Straight Arrow Connector 3"/>
          <p:cNvCxnSpPr>
            <a:endCxn id="77008" idx="0"/>
          </p:cNvCxnSpPr>
          <p:nvPr>
            <p:custDataLst>
              <p:tags r:id="rId4"/>
            </p:custDataLst>
          </p:nvPr>
        </p:nvCxnSpPr>
        <p:spPr>
          <a:xfrm>
            <a:off x="8174117" y="2153273"/>
            <a:ext cx="191203" cy="821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>
            <p:custDataLst>
              <p:tags r:id="rId5"/>
            </p:custDataLst>
          </p:nvPr>
        </p:nvSpPr>
        <p:spPr>
          <a:xfrm>
            <a:off x="7493312" y="2708833"/>
            <a:ext cx="604641" cy="106967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TextBox 376"/>
          <p:cNvSpPr txBox="1"/>
          <p:nvPr>
            <p:custDataLst>
              <p:tags r:id="rId6"/>
            </p:custDataLst>
          </p:nvPr>
        </p:nvSpPr>
        <p:spPr>
          <a:xfrm>
            <a:off x="5738693" y="1085783"/>
            <a:ext cx="1601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</a:t>
            </a:r>
          </a:p>
          <a:p>
            <a:r>
              <a:rPr lang="en-US" dirty="0"/>
              <a:t>Multiprocessor</a:t>
            </a:r>
          </a:p>
          <a:p>
            <a:r>
              <a:rPr lang="en-US" dirty="0"/>
              <a:t>(SM)</a:t>
            </a:r>
          </a:p>
        </p:txBody>
      </p:sp>
      <p:cxnSp>
        <p:nvCxnSpPr>
          <p:cNvPr id="378" name="Straight Arrow Connector 377"/>
          <p:cNvCxnSpPr>
            <a:endCxn id="5" idx="1"/>
          </p:cNvCxnSpPr>
          <p:nvPr>
            <p:custDataLst>
              <p:tags r:id="rId7"/>
            </p:custDataLst>
          </p:nvPr>
        </p:nvCxnSpPr>
        <p:spPr>
          <a:xfrm>
            <a:off x="6507492" y="1841941"/>
            <a:ext cx="1074368" cy="1023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Oval 379"/>
          <p:cNvSpPr/>
          <p:nvPr>
            <p:custDataLst>
              <p:tags r:id="rId8"/>
            </p:custDataLst>
          </p:nvPr>
        </p:nvSpPr>
        <p:spPr>
          <a:xfrm>
            <a:off x="5414689" y="2608303"/>
            <a:ext cx="1118037" cy="1955922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TextBox 380"/>
          <p:cNvSpPr txBox="1"/>
          <p:nvPr>
            <p:custDataLst>
              <p:tags r:id="rId9"/>
            </p:custDataLst>
          </p:nvPr>
        </p:nvSpPr>
        <p:spPr>
          <a:xfrm>
            <a:off x="3886200" y="1238183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</a:t>
            </a:r>
          </a:p>
          <a:p>
            <a:r>
              <a:rPr lang="en-US" dirty="0"/>
              <a:t>Block</a:t>
            </a:r>
          </a:p>
        </p:txBody>
      </p:sp>
      <p:cxnSp>
        <p:nvCxnSpPr>
          <p:cNvPr id="382" name="Straight Arrow Connector 381"/>
          <p:cNvCxnSpPr>
            <a:endCxn id="380" idx="1"/>
          </p:cNvCxnSpPr>
          <p:nvPr>
            <p:custDataLst>
              <p:tags r:id="rId10"/>
            </p:custDataLst>
          </p:nvPr>
        </p:nvCxnSpPr>
        <p:spPr>
          <a:xfrm>
            <a:off x="4473951" y="1841941"/>
            <a:ext cx="1104471" cy="1052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423818" y="6107668"/>
            <a:ext cx="445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 SM’s each with 8 SP’s on one </a:t>
            </a:r>
            <a:r>
              <a:rPr lang="en-US" dirty="0" err="1"/>
              <a:t>Quadro</a:t>
            </a:r>
            <a:r>
              <a:rPr lang="en-US" dirty="0"/>
              <a:t> 4000</a:t>
            </a:r>
          </a:p>
        </p:txBody>
      </p:sp>
    </p:spTree>
    <p:extLst>
      <p:ext uri="{BB962C8B-B14F-4D97-AF65-F5344CB8AC3E}">
        <p14:creationId xmlns:p14="http://schemas.microsoft.com/office/powerpoint/2010/main" val="19156142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GT200 Characteristics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295400"/>
            <a:ext cx="7924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1 TFLOPS  peak performance (25-50 times of current high-end microprocessors)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265 GFLOPS sustained for apps such as Visual Molecular Dynamics (VMD)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Massively parallel, 128 cores, 90W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Massively threaded, sustains 1000s of threads per app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30-100 times speedup over high-end microprocessors on scientific and media applications: medical imaging, molecular dynamics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“I think they're right on the money, but the huge performance  differential (currently 3 GPUs ~= 300 SGI </a:t>
            </a:r>
            <a:r>
              <a:rPr lang="en-US" sz="2400" dirty="0" err="1"/>
              <a:t>Altix</a:t>
            </a:r>
            <a:r>
              <a:rPr lang="en-US" sz="2400" dirty="0"/>
              <a:t> Itanium2s)  will invite close scrutiny so I have to be careful what I say publically until I triple check those numbers.”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-John Stone, VMD group, Physics UIUC</a:t>
            </a:r>
          </a:p>
        </p:txBody>
      </p:sp>
    </p:spTree>
    <p:extLst>
      <p:ext uri="{BB962C8B-B14F-4D97-AF65-F5344CB8AC3E}">
        <p14:creationId xmlns:p14="http://schemas.microsoft.com/office/powerpoint/2010/main" val="400001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/>
          <a:p>
            <a:fld id="{0FC95E1A-DE8F-47C6-B6C6-FF2FD35C72B7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Future </a:t>
            </a:r>
            <a:r>
              <a:rPr lang="en-US" altLang="ja-JP">
                <a:ea typeface="ＭＳ Ｐゴシック" pitchFamily="34" charset="-128"/>
              </a:rPr>
              <a:t>A</a:t>
            </a:r>
            <a:r>
              <a:rPr lang="en-US"/>
              <a:t>pps </a:t>
            </a:r>
            <a:r>
              <a:rPr lang="en-US" altLang="ja-JP">
                <a:ea typeface="ＭＳ Ｐゴシック" pitchFamily="34" charset="-128"/>
              </a:rPr>
              <a:t>Reflect a Concurrent World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1143000"/>
            <a:ext cx="84582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Exciting applications in future mass computing market have been traditionally considered </a:t>
            </a:r>
            <a:r>
              <a:rPr lang="en-US" altLang="ja-JP" dirty="0">
                <a:latin typeface="Arial Narrow"/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supercomputing applications</a:t>
            </a:r>
            <a:r>
              <a:rPr lang="en-US" altLang="ja-JP" dirty="0">
                <a:latin typeface="Arial Narrow"/>
                <a:ea typeface="ＭＳ Ｐゴシック" pitchFamily="34" charset="-128"/>
              </a:rPr>
              <a:t>”</a:t>
            </a:r>
            <a:endParaRPr lang="en-US" altLang="ja-JP" dirty="0">
              <a:ea typeface="ＭＳ Ｐゴシック" pitchFamily="34" charset="-128"/>
            </a:endParaRPr>
          </a:p>
          <a:p>
            <a:pPr marL="685800" lvl="1" indent="-228600">
              <a:lnSpc>
                <a:spcPct val="90000"/>
              </a:lnSpc>
            </a:pPr>
            <a:r>
              <a:rPr lang="en-US" altLang="ja-JP" sz="2400" dirty="0">
                <a:ea typeface="ＭＳ Ｐゴシック" pitchFamily="34" charset="-128"/>
              </a:rPr>
              <a:t>M</a:t>
            </a:r>
            <a:r>
              <a:rPr lang="en-US" sz="2400" dirty="0"/>
              <a:t>olecular dynamics</a:t>
            </a:r>
            <a:r>
              <a:rPr lang="en-US" altLang="ja-JP" sz="2400" dirty="0">
                <a:ea typeface="ＭＳ Ｐゴシック" pitchFamily="34" charset="-128"/>
              </a:rPr>
              <a:t> simulation, </a:t>
            </a:r>
            <a:r>
              <a:rPr lang="en-US" sz="2400" dirty="0"/>
              <a:t>Video</a:t>
            </a:r>
            <a:r>
              <a:rPr lang="en-US" altLang="ja-JP" sz="2400" dirty="0">
                <a:ea typeface="ＭＳ Ｐゴシック" pitchFamily="34" charset="-128"/>
              </a:rPr>
              <a:t> and audio coding</a:t>
            </a:r>
            <a:r>
              <a:rPr lang="en-US" sz="2400" dirty="0"/>
              <a:t> </a:t>
            </a:r>
            <a:r>
              <a:rPr lang="en-US" altLang="ja-JP" sz="2400" dirty="0">
                <a:ea typeface="ＭＳ Ｐゴシック" pitchFamily="34" charset="-128"/>
              </a:rPr>
              <a:t>and manipulation, 3D</a:t>
            </a:r>
            <a:r>
              <a:rPr lang="en-US" sz="2400" dirty="0"/>
              <a:t> imaging and visualization, Consumer game physics, and virtual </a:t>
            </a:r>
            <a:r>
              <a:rPr lang="en-US" altLang="ja-JP" sz="2400" dirty="0">
                <a:ea typeface="ＭＳ Ｐゴシック" pitchFamily="34" charset="-128"/>
              </a:rPr>
              <a:t>reality products 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dirty="0"/>
              <a:t>These “Super-apps” represent and model physical, concurrent world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Various granularities of</a:t>
            </a:r>
            <a:r>
              <a:rPr lang="en-US" dirty="0"/>
              <a:t> parallelism exist, but…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altLang="ja-JP" sz="2400" dirty="0">
                <a:ea typeface="ＭＳ Ｐゴシック" pitchFamily="34" charset="-128"/>
              </a:rPr>
              <a:t>programming model must not hinder parallel implementation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altLang="ja-JP" sz="2400" dirty="0">
                <a:ea typeface="ＭＳ Ｐゴシック" pitchFamily="34" charset="-128"/>
              </a:rPr>
              <a:t>data delivery </a:t>
            </a:r>
            <a:r>
              <a:rPr lang="en-US" sz="2400" dirty="0"/>
              <a:t>need</a:t>
            </a:r>
            <a:r>
              <a:rPr lang="en-US" altLang="ja-JP" sz="2400" dirty="0">
                <a:ea typeface="ＭＳ Ｐゴシック" pitchFamily="34" charset="-128"/>
              </a:rPr>
              <a:t>s careful management</a:t>
            </a: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9048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-2628"/>
            <a:ext cx="8610600" cy="1143000"/>
          </a:xfrm>
        </p:spPr>
        <p:txBody>
          <a:bodyPr/>
          <a:lstStyle/>
          <a:p>
            <a:r>
              <a:rPr lang="en-US" sz="4000" dirty="0"/>
              <a:t>Sample of Previous GPU Projects</a:t>
            </a:r>
          </a:p>
        </p:txBody>
      </p:sp>
      <p:graphicFrame>
        <p:nvGraphicFramePr>
          <p:cNvPr id="78851" name="Group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28600" y="998538"/>
          <a:ext cx="8686800" cy="5571174"/>
        </p:xfrm>
        <a:graphic>
          <a:graphicData uri="http://schemas.openxmlformats.org/drawingml/2006/table">
            <a:tbl>
              <a:tblPr/>
              <a:tblGrid>
                <a:gridCol w="16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Kernel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time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H.264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 ‘06 version, change in guess 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34,811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LBM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 ‘06 version, change to single precision and print fewer reports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RC5-72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Distributed.net RC5-72 challenge client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Finite element modeling, simulation of 3D graded materials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Rye Polynomial Equation Solver, quantum chem, 2-electron repulsion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Petri Net simulation of a distributed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SAXPY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Single-precision implementation of saxpy, used in Linpack’s Gaussian elim. routine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TRACF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Two Point Angular Correlation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FDTD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Finite-Difference Time Domain analysis of 2D electromagnetic wave propagation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MRI-Q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Computing a matrix Q, a scanner’s configuration in MRI reconstruction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04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2761</Words>
  <Application>Microsoft Office PowerPoint</Application>
  <PresentationFormat>On-screen Show (4:3)</PresentationFormat>
  <Paragraphs>721</Paragraphs>
  <Slides>43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ＭＳ Ｐゴシック</vt:lpstr>
      <vt:lpstr>Arial</vt:lpstr>
      <vt:lpstr>Arial Narrow</vt:lpstr>
      <vt:lpstr>Calibri</vt:lpstr>
      <vt:lpstr>Courier New</vt:lpstr>
      <vt:lpstr>Palatino</vt:lpstr>
      <vt:lpstr>Symbol</vt:lpstr>
      <vt:lpstr>Tahoma</vt:lpstr>
      <vt:lpstr>Times New Roman</vt:lpstr>
      <vt:lpstr>Trebuchet MS</vt:lpstr>
      <vt:lpstr>Wingdings</vt:lpstr>
      <vt:lpstr>Office Theme</vt:lpstr>
      <vt:lpstr>Default Design</vt:lpstr>
      <vt:lpstr>Visio</vt:lpstr>
      <vt:lpstr>Picture</vt:lpstr>
      <vt:lpstr>Intro to GPU’s for Parallel Computing</vt:lpstr>
      <vt:lpstr>Goals for Rest of Course</vt:lpstr>
      <vt:lpstr>Equipment</vt:lpstr>
      <vt:lpstr>Why Massively Parallel Processors</vt:lpstr>
      <vt:lpstr>CPUs and GPUs have fundamentally different design philosophies</vt:lpstr>
      <vt:lpstr>Architecture of a CUDA-capable GPU</vt:lpstr>
      <vt:lpstr>GT200 Characteristics</vt:lpstr>
      <vt:lpstr>Future Apps Reflect a Concurrent World</vt:lpstr>
      <vt:lpstr>Sample of Previous GPU Projects</vt:lpstr>
      <vt:lpstr>Speedup of Applications</vt:lpstr>
      <vt:lpstr>GPU History CUDA</vt:lpstr>
      <vt:lpstr>Graphics Pipeline Elements</vt:lpstr>
      <vt:lpstr>A Fixed Function GPU Pipeline</vt:lpstr>
      <vt:lpstr>Texture Mapping Example</vt:lpstr>
      <vt:lpstr>Anti-Aliasing Example</vt:lpstr>
      <vt:lpstr>Programmable Vertex and Pixel Processors</vt:lpstr>
      <vt:lpstr>GeForce 8800 GPU</vt:lpstr>
      <vt:lpstr>Unified Graphics Pipeline GeForce 8800</vt:lpstr>
      <vt:lpstr>What is (Historical) GPGPU ?</vt:lpstr>
      <vt:lpstr>Previous GPGPU Constraints</vt:lpstr>
      <vt:lpstr>Tesla GPU</vt:lpstr>
      <vt:lpstr>CUDA</vt:lpstr>
      <vt:lpstr>Parallel Computing on a GPU </vt:lpstr>
      <vt:lpstr>Overview</vt:lpstr>
      <vt:lpstr>CUDA – C with no shader limitations!</vt:lpstr>
      <vt:lpstr>CUDA Devices and Threads</vt:lpstr>
      <vt:lpstr>G80 CUDA mode – A Device Example</vt:lpstr>
      <vt:lpstr>Extended C</vt:lpstr>
      <vt:lpstr>CUDA Platform</vt:lpstr>
      <vt:lpstr>CUDA Platform</vt:lpstr>
      <vt:lpstr>PowerPoint Presentation</vt:lpstr>
      <vt:lpstr>Thread Blocks: Scalable Cooperation</vt:lpstr>
      <vt:lpstr>Block IDs and Thread IDs</vt:lpstr>
      <vt:lpstr>CUDA Memory Model Overview</vt:lpstr>
      <vt:lpstr>CUDA Device Memory Allocation</vt:lpstr>
      <vt:lpstr>CUDA Device Memory Allocation (cont.)‏</vt:lpstr>
      <vt:lpstr>CUDA Host-Device Data Transfer</vt:lpstr>
      <vt:lpstr>CUDA Host-Device Data Transfer (cont.)</vt:lpstr>
      <vt:lpstr>CUDA Keywords</vt:lpstr>
      <vt:lpstr>CUDA Function Declarations</vt:lpstr>
      <vt:lpstr>CUDA Function Declarations (cont.)‏</vt:lpstr>
      <vt:lpstr>Calling a Kernel Function – Thread Creation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History CUDA</dc:title>
  <dc:creator>Kenrick</dc:creator>
  <cp:lastModifiedBy>Kenrick Mock</cp:lastModifiedBy>
  <cp:revision>33</cp:revision>
  <cp:lastPrinted>2010-10-25T09:18:53Z</cp:lastPrinted>
  <dcterms:created xsi:type="dcterms:W3CDTF">2006-08-16T00:00:00Z</dcterms:created>
  <dcterms:modified xsi:type="dcterms:W3CDTF">2017-03-21T10:00:06Z</dcterms:modified>
</cp:coreProperties>
</file>