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03" r:id="rId39"/>
    <p:sldId id="304" r:id="rId40"/>
    <p:sldId id="305" r:id="rId41"/>
    <p:sldId id="294" r:id="rId42"/>
    <p:sldId id="295" r:id="rId43"/>
    <p:sldId id="296" r:id="rId44"/>
    <p:sldId id="306" r:id="rId45"/>
    <p:sldId id="298" r:id="rId46"/>
    <p:sldId id="307" r:id="rId47"/>
    <p:sldId id="299" r:id="rId48"/>
    <p:sldId id="300" r:id="rId49"/>
    <p:sldId id="302" r:id="rId50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90929"/>
  </p:normalViewPr>
  <p:slideViewPr>
    <p:cSldViewPr>
      <p:cViewPr varScale="1">
        <p:scale>
          <a:sx n="99" d="100"/>
          <a:sy n="99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0F742A8-733D-4539-A32A-9302372B6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1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7" tIns="48254" rIns="96507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36A2EF40-9F77-4D1D-98C1-DA5695EAC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1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more reservation stations than actual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2EF40-9F77-4D1D-98C1-DA5695EAC99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95C85-20DA-41A8-BA06-97C042CEC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3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85E98-9137-427A-AE6C-FB0A42DC7F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A05C1-7EFC-4284-BFDE-5001E639F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5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741AB-4B04-436D-BB26-56787B29B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40D4E-A171-4966-A1FA-DF1C599F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305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305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27D95-CD04-4CC2-9AAD-B33AE5DDD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3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E5799-9AF9-44AB-B9D6-C0825E7A7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920A2-F02B-43AE-8793-1EACAE1890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6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5A755-C00B-424C-80F8-A849D9BEC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EB18F-37C8-4501-AFC2-EDC0B16D57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4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CB58A-CB2A-4D64-A156-30D74170F3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5F09D7-2976-4EFA-948B-13DA0E469E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4C39-C478-48B8-8198-9ADB38F1550A}" type="slidenum">
              <a:rPr lang="en-US"/>
              <a:pPr/>
              <a:t>1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Instruction-Level Parallelism</a:t>
            </a:r>
            <a:br>
              <a:rPr lang="en-US"/>
            </a:br>
            <a:r>
              <a:rPr lang="en-US"/>
              <a:t>Dynamic Scheduling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CS448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6DFC-2E0A-45BC-AD8A-D1F4619AF9D8}" type="slidenum">
              <a:rPr lang="en-US"/>
              <a:pPr/>
              <a:t>10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Scoreboard Data Structure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Instruction Status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Indicates which of the four steps the instruction is in (Issue, Read Operands, Execute Complete, Write Result)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capacity of the instruction status is the </a:t>
            </a:r>
            <a:r>
              <a:rPr lang="en-US" sz="2000" b="1"/>
              <a:t>window size</a:t>
            </a:r>
          </a:p>
          <a:p>
            <a:pPr>
              <a:lnSpc>
                <a:spcPct val="90000"/>
              </a:lnSpc>
            </a:pPr>
            <a:r>
              <a:rPr lang="en-US" sz="2400"/>
              <a:t>Functional Unit Status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Busy :  Yes/No 	indicates if busy or not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Op:  Operation to perform, e.g. Add or Subtract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</a:t>
            </a:r>
            <a:r>
              <a:rPr lang="en-US" sz="2000" baseline="-25000"/>
              <a:t>i</a:t>
            </a:r>
            <a:r>
              <a:rPr lang="en-US" sz="2000"/>
              <a:t> :  Destination Register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</a:t>
            </a:r>
            <a:r>
              <a:rPr lang="en-US" sz="2000" baseline="-25000"/>
              <a:t>j</a:t>
            </a:r>
            <a:r>
              <a:rPr lang="en-US" sz="2000"/>
              <a:t>, F</a:t>
            </a:r>
            <a:r>
              <a:rPr lang="en-US" sz="2000" baseline="-25000"/>
              <a:t>k </a:t>
            </a:r>
            <a:r>
              <a:rPr lang="en-US" sz="2000"/>
              <a:t>: Source Registers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</a:t>
            </a:r>
            <a:r>
              <a:rPr lang="en-US" sz="2000" baseline="-25000"/>
              <a:t>j</a:t>
            </a:r>
            <a:r>
              <a:rPr lang="en-US" sz="2000"/>
              <a:t>, Q</a:t>
            </a:r>
            <a:r>
              <a:rPr lang="en-US" sz="2000" baseline="-25000"/>
              <a:t>k</a:t>
            </a:r>
            <a:r>
              <a:rPr lang="en-US" sz="2000"/>
              <a:t> : Functional Units producing source register j, 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</a:t>
            </a:r>
            <a:r>
              <a:rPr lang="en-US" sz="2000" baseline="-25000"/>
              <a:t>j</a:t>
            </a:r>
            <a:r>
              <a:rPr lang="en-US" sz="2000"/>
              <a:t>, R</a:t>
            </a:r>
            <a:r>
              <a:rPr lang="en-US" sz="2000" baseline="-25000"/>
              <a:t>k</a:t>
            </a:r>
            <a:r>
              <a:rPr lang="en-US" sz="2000"/>
              <a:t> : Yes/No   indicates if source j or k is ready or not, set to NO after operands are read</a:t>
            </a:r>
          </a:p>
          <a:p>
            <a:pPr>
              <a:lnSpc>
                <a:spcPct val="90000"/>
              </a:lnSpc>
            </a:pPr>
            <a:r>
              <a:rPr lang="en-US" sz="2400"/>
              <a:t>Register Result Status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each register, indicates the Functional Unit that will write to it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Blank means nothing will write to it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Note overlap of this info with Q/F fields, but indexed by register, not instr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43EA-404C-4C63-8D1D-972DDEE9106D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Scoreboard</a:t>
            </a:r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315200" cy="537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9045-52CF-41BC-9EF2-3EFD86B49A11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Scoreboard Example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the following EX latencies</a:t>
            </a:r>
          </a:p>
          <a:p>
            <a:pPr lvl="1">
              <a:lnSpc>
                <a:spcPct val="90000"/>
              </a:lnSpc>
            </a:pPr>
            <a:r>
              <a:rPr lang="en-US"/>
              <a:t>FP Add = 2 clock cycles</a:t>
            </a:r>
          </a:p>
          <a:p>
            <a:pPr lvl="1">
              <a:lnSpc>
                <a:spcPct val="90000"/>
              </a:lnSpc>
            </a:pPr>
            <a:r>
              <a:rPr lang="en-US"/>
              <a:t>FP Mult = 10 clock cycles</a:t>
            </a:r>
          </a:p>
          <a:p>
            <a:pPr lvl="1">
              <a:lnSpc>
                <a:spcPct val="90000"/>
              </a:lnSpc>
            </a:pPr>
            <a:r>
              <a:rPr lang="en-US"/>
              <a:t>FP Div  = 40 clock cycles</a:t>
            </a:r>
          </a:p>
          <a:p>
            <a:pPr>
              <a:lnSpc>
                <a:spcPct val="90000"/>
              </a:lnSpc>
            </a:pPr>
            <a:r>
              <a:rPr lang="en-US"/>
              <a:t>Assume entire code fragment (basic block) fits in the window</a:t>
            </a:r>
          </a:p>
          <a:p>
            <a:pPr lvl="1">
              <a:lnSpc>
                <a:spcPct val="90000"/>
              </a:lnSpc>
            </a:pPr>
            <a:r>
              <a:rPr lang="en-US"/>
              <a:t>Also assume the code fragment is already loaded</a:t>
            </a:r>
          </a:p>
          <a:p>
            <a:pPr>
              <a:lnSpc>
                <a:spcPct val="90000"/>
              </a:lnSpc>
            </a:pPr>
            <a:r>
              <a:rPr lang="en-US"/>
              <a:t>Issue Rules</a:t>
            </a:r>
          </a:p>
          <a:p>
            <a:pPr lvl="1">
              <a:lnSpc>
                <a:spcPct val="90000"/>
              </a:lnSpc>
            </a:pPr>
            <a:r>
              <a:rPr lang="en-US"/>
              <a:t>Issue maximum 1 instruction per cycle</a:t>
            </a:r>
          </a:p>
          <a:p>
            <a:pPr lvl="1">
              <a:lnSpc>
                <a:spcPct val="90000"/>
              </a:lnSpc>
            </a:pPr>
            <a:r>
              <a:rPr lang="en-US"/>
              <a:t>Clearing hazards will depend on the pipeline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1828-C6EB-44F1-B1CC-D8F3DC95B192}" type="slidenum">
              <a:rPr lang="en-US"/>
              <a:pPr/>
              <a:t>13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MIPS </a:t>
            </a:r>
            <a:r>
              <a:rPr lang="en-US" dirty="0" err="1" smtClean="0"/>
              <a:t>Scoreboarding</a:t>
            </a:r>
            <a:r>
              <a:rPr lang="en-US" dirty="0" smtClean="0"/>
              <a:t> </a:t>
            </a:r>
            <a:r>
              <a:rPr lang="en-US" dirty="0"/>
              <a:t>Rules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Issue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FU not busy (no structural hazards) and no result pending for destination register (no WAW hazards) then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Assign FU entry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Set operand source in scoreboard, indicate if ready or not</a:t>
            </a:r>
          </a:p>
          <a:p>
            <a:pPr>
              <a:lnSpc>
                <a:spcPct val="90000"/>
              </a:lnSpc>
            </a:pPr>
            <a:r>
              <a:rPr lang="en-US" sz="2000"/>
              <a:t>Read Operands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source1 and source2 are both “ready” (no RAW hazards) then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Set ready=No for both, read registers, and start EX</a:t>
            </a:r>
          </a:p>
          <a:p>
            <a:pPr>
              <a:lnSpc>
                <a:spcPct val="90000"/>
              </a:lnSpc>
            </a:pPr>
            <a:r>
              <a:rPr lang="en-US" sz="2000"/>
              <a:t>Execute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Notify scoreboard when complete</a:t>
            </a:r>
          </a:p>
          <a:p>
            <a:pPr>
              <a:lnSpc>
                <a:spcPct val="90000"/>
              </a:lnSpc>
            </a:pPr>
            <a:r>
              <a:rPr lang="en-US" sz="2000"/>
              <a:t>Writeback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none of the functional units needs to use our result register and has yet to read it (no WAR hazards) then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Set ready=Yes for any functional unit sources waiting for this FU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write the register file, clear the FU status, and clear our destination’s register result pending entry.</a:t>
            </a:r>
          </a:p>
          <a:p>
            <a:pPr>
              <a:lnSpc>
                <a:spcPct val="90000"/>
              </a:lnSpc>
            </a:pPr>
            <a:r>
              <a:rPr lang="en-US" sz="2800"/>
              <a:t>Stages must stall for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F3C5-3C95-4F0F-B64E-6520B15CD503}" type="slidenum">
              <a:rPr lang="en-US"/>
              <a:pPr/>
              <a:t>14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8053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8132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167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28168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28169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1D74-8859-4BCB-9651-A66E5D012ABD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2</a:t>
            </a:r>
          </a:p>
        </p:txBody>
      </p:sp>
      <p:graphicFrame>
        <p:nvGraphicFramePr>
          <p:cNvPr id="129027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077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156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191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29192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29193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29194" name="Text Box 170"/>
          <p:cNvSpPr txBox="1">
            <a:spLocks noChangeArrowheads="1"/>
          </p:cNvSpPr>
          <p:nvPr/>
        </p:nvSpPr>
        <p:spPr bwMode="auto">
          <a:xfrm>
            <a:off x="7239000" y="5791200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Issue 2</a:t>
            </a:r>
            <a:r>
              <a:rPr lang="en-US" b="1" baseline="30000">
                <a:solidFill>
                  <a:srgbClr val="FF0066"/>
                </a:solidFill>
              </a:rPr>
              <a:t>nd</a:t>
            </a:r>
            <a:r>
              <a:rPr lang="en-US" b="1">
                <a:solidFill>
                  <a:srgbClr val="FF0066"/>
                </a:solidFill>
              </a:rPr>
              <a:t> 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315E-FBE9-49B3-9E3C-4CFAF6F361CC}" type="slidenum">
              <a:rPr lang="en-US"/>
              <a:pPr/>
              <a:t>16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3</a:t>
            </a:r>
          </a:p>
        </p:txBody>
      </p:sp>
      <p:graphicFrame>
        <p:nvGraphicFramePr>
          <p:cNvPr id="130051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01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80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215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0216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0217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30219" name="Text Box 171"/>
          <p:cNvSpPr txBox="1">
            <a:spLocks noChangeArrowheads="1"/>
          </p:cNvSpPr>
          <p:nvPr/>
        </p:nvSpPr>
        <p:spPr bwMode="auto">
          <a:xfrm>
            <a:off x="7239000" y="5791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Issue Mult?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ED21-A6E8-46BC-BA0C-81EE73184C78}" type="slidenum">
              <a:rPr lang="en-US"/>
              <a:pPr/>
              <a:t>17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4</a:t>
            </a:r>
          </a:p>
        </p:txBody>
      </p:sp>
      <p:graphicFrame>
        <p:nvGraphicFramePr>
          <p:cNvPr id="131075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25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204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239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1240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1241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FA9-11B5-47D0-93A9-21EED3EC9854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5</a:t>
            </a:r>
          </a:p>
        </p:txBody>
      </p:sp>
      <p:graphicFrame>
        <p:nvGraphicFramePr>
          <p:cNvPr id="132099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49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228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263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2264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2265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7277-C884-40E7-9BD2-AD0BF3BA788B}" type="slidenum">
              <a:rPr lang="en-US"/>
              <a:pPr/>
              <a:t>19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6</a:t>
            </a:r>
          </a:p>
        </p:txBody>
      </p:sp>
      <p:graphicFrame>
        <p:nvGraphicFramePr>
          <p:cNvPr id="133123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173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291" name="Group 171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87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3288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3289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F9C8-4CEF-4C81-B325-85D301946E5E}" type="slidenum">
              <a:rPr lang="en-US"/>
              <a:pPr/>
              <a:t>2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Scheduling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Static Scheduling – Compiler rearranging instructions to reduce stalls</a:t>
            </a:r>
          </a:p>
          <a:p>
            <a:pPr>
              <a:lnSpc>
                <a:spcPct val="90000"/>
              </a:lnSpc>
            </a:pPr>
            <a:r>
              <a:rPr lang="en-US" sz="2800"/>
              <a:t>Dynamic Scheduling – Hardware rearranges instruction stream to reduce stalls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Possible to account for dependencies that are only known at run time - e. g. memory reference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Simplifies the compiler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Code built for one pipeline in mind could also run efficiently on a different pipeline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minimizes the need for speculative slot filling - NP hard</a:t>
            </a:r>
          </a:p>
          <a:p>
            <a:pPr>
              <a:lnSpc>
                <a:spcPct val="90000"/>
              </a:lnSpc>
            </a:pPr>
            <a:r>
              <a:rPr lang="en-US" sz="2800"/>
              <a:t>Once a common tactic with supercomputers and mainframes but was too expensive for single-chip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Now fits on a desktop PC’s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2FD3-EB91-431A-A963-C43ED4B2A776}" type="slidenum">
              <a:rPr lang="en-US"/>
              <a:pPr/>
              <a:t>20</a:t>
            </a:fld>
            <a:endParaRPr lang="en-US"/>
          </a:p>
        </p:txBody>
      </p:sp>
      <p:sp>
        <p:nvSpPr>
          <p:cNvPr id="134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7</a:t>
            </a:r>
          </a:p>
        </p:txBody>
      </p:sp>
      <p:graphicFrame>
        <p:nvGraphicFramePr>
          <p:cNvPr id="134147" name="Group 1027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97" name="Group 1077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276" name="Group 1156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11" name="Text Box 1191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4312" name="Text Box 1192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4313" name="Text Box 1193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34314" name="Text Box 1194"/>
          <p:cNvSpPr txBox="1">
            <a:spLocks noChangeArrowheads="1"/>
          </p:cNvSpPr>
          <p:nvPr/>
        </p:nvSpPr>
        <p:spPr bwMode="auto">
          <a:xfrm>
            <a:off x="7191375" y="5715000"/>
            <a:ext cx="1800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Read Mult operands?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44B3-C585-4FE6-AFAE-DDB8817EE605}" type="slidenum">
              <a:rPr lang="en-US"/>
              <a:pPr/>
              <a:t>21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8a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21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300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335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5336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5337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35339" name="Text Box 171"/>
          <p:cNvSpPr txBox="1">
            <a:spLocks noChangeArrowheads="1"/>
          </p:cNvSpPr>
          <p:nvPr/>
        </p:nvSpPr>
        <p:spPr bwMode="auto">
          <a:xfrm>
            <a:off x="7191375" y="57150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Issue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11CE-A841-4E97-98DD-DE89693B6F03}" type="slidenum">
              <a:rPr lang="en-US"/>
              <a:pPr/>
              <a:t>22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8b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45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24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359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6360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6361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36362" name="Text Box 170"/>
          <p:cNvSpPr txBox="1">
            <a:spLocks noChangeArrowheads="1"/>
          </p:cNvSpPr>
          <p:nvPr/>
        </p:nvSpPr>
        <p:spPr bwMode="auto">
          <a:xfrm>
            <a:off x="7191375" y="57150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Write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79CF-3B68-441C-8A53-D61931020AF2}" type="slidenum">
              <a:rPr lang="en-US"/>
              <a:pPr/>
              <a:t>23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9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69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48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383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7384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7385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37386" name="Text Box 170"/>
          <p:cNvSpPr txBox="1">
            <a:spLocks noChangeArrowheads="1"/>
          </p:cNvSpPr>
          <p:nvPr/>
        </p:nvSpPr>
        <p:spPr bwMode="auto">
          <a:xfrm>
            <a:off x="7191375" y="57150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Issue ADD?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AE90-0E29-4E67-BA72-F431C00713B5}" type="slidenum">
              <a:rPr lang="en-US"/>
              <a:pPr/>
              <a:t>24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10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93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72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407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8408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8409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38410" name="Text Box 170"/>
          <p:cNvSpPr txBox="1">
            <a:spLocks noChangeArrowheads="1"/>
          </p:cNvSpPr>
          <p:nvPr/>
        </p:nvSpPr>
        <p:spPr bwMode="auto">
          <a:xfrm>
            <a:off x="7191375" y="5715000"/>
            <a:ext cx="1800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Exec MULT, 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5AFE-0BDB-4F4E-9D34-B97E85EE11C3}" type="slidenum">
              <a:rPr lang="en-US"/>
              <a:pPr/>
              <a:t>25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11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17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96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431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39432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39433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7410-A318-4784-A9CA-715A428F2B39}" type="slidenum">
              <a:rPr lang="en-US"/>
              <a:pPr/>
              <a:t>26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12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41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20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455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0456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0457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40458" name="Text Box 170"/>
          <p:cNvSpPr txBox="1">
            <a:spLocks noChangeArrowheads="1"/>
          </p:cNvSpPr>
          <p:nvPr/>
        </p:nvSpPr>
        <p:spPr bwMode="auto">
          <a:xfrm>
            <a:off x="7191375" y="5670550"/>
            <a:ext cx="1800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Read opnds DIVD?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328-B0C8-4DC5-9F0D-2307A7011499}" type="slidenum">
              <a:rPr lang="en-US"/>
              <a:pPr/>
              <a:t>27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13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365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444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479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1480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1481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9E63-C383-47CB-9C5C-14B4D6FC0912}" type="slidenum">
              <a:rPr lang="en-US"/>
              <a:pPr/>
              <a:t>28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14</a:t>
            </a:r>
          </a:p>
        </p:txBody>
      </p:sp>
      <p:graphicFrame>
        <p:nvGraphicFramePr>
          <p:cNvPr id="142339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389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468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503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2504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2505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8456-FD99-4936-870F-427B5595DEDC}" type="slidenum">
              <a:rPr lang="en-US"/>
              <a:pPr/>
              <a:t>29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15</a:t>
            </a:r>
          </a:p>
        </p:txBody>
      </p:sp>
      <p:graphicFrame>
        <p:nvGraphicFramePr>
          <p:cNvPr id="143363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413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492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27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3528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3529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43530" name="Text Box 170"/>
          <p:cNvSpPr txBox="1">
            <a:spLocks noChangeArrowheads="1"/>
          </p:cNvSpPr>
          <p:nvPr/>
        </p:nvSpPr>
        <p:spPr bwMode="auto">
          <a:xfrm>
            <a:off x="7191375" y="5670550"/>
            <a:ext cx="1800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Start EX on 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710-59E5-4DA1-9CAA-BE33C31ECE56}" type="slidenum">
              <a:rPr lang="en-US"/>
              <a:pPr/>
              <a:t>3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Scheduling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Dependencies that are close together stall the entire pipeline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DIVD    F0, F2, F4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ADDD   F10, F0, F8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SUBD    F12, F8, F14</a:t>
            </a:r>
          </a:p>
          <a:p>
            <a:pPr>
              <a:lnSpc>
                <a:spcPct val="90000"/>
              </a:lnSpc>
            </a:pPr>
            <a:r>
              <a:rPr lang="en-US" sz="2800"/>
              <a:t>The ADD needs the DIV to finish, so there is a stall… which also stalls the SUBD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Looong stall for DIV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the SUBD is independent so there is no reason why we shouldn’t execute 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is there?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Precise Interrupts - Ignore for now </a:t>
            </a:r>
          </a:p>
          <a:p>
            <a:pPr>
              <a:lnSpc>
                <a:spcPct val="90000"/>
              </a:lnSpc>
            </a:pPr>
            <a:r>
              <a:rPr lang="en-US" sz="2800"/>
              <a:t>Compiler could rearrange instructions, but so could the hardware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6D1E-F7E4-4331-B22A-78AD855D08D2}" type="slidenum">
              <a:rPr lang="en-US"/>
              <a:pPr/>
              <a:t>30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16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437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516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551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4552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4553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503D-EA7D-4E8E-BB9F-3DAF7F4A1C19}" type="slidenum">
              <a:rPr lang="en-US"/>
              <a:pPr/>
              <a:t>31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17</a:t>
            </a:r>
          </a:p>
        </p:txBody>
      </p:sp>
      <p:graphicFrame>
        <p:nvGraphicFramePr>
          <p:cNvPr id="145411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61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40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75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5576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5577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45578" name="Text Box 170"/>
          <p:cNvSpPr txBox="1">
            <a:spLocks noChangeArrowheads="1"/>
          </p:cNvSpPr>
          <p:nvPr/>
        </p:nvSpPr>
        <p:spPr bwMode="auto">
          <a:xfrm>
            <a:off x="7191375" y="5670550"/>
            <a:ext cx="1800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Write Result Add?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A311-4517-48CE-B4AA-6829E66F266C}" type="slidenum">
              <a:rPr lang="en-US"/>
              <a:pPr/>
              <a:t>32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19</a:t>
            </a:r>
          </a:p>
        </p:txBody>
      </p:sp>
      <p:graphicFrame>
        <p:nvGraphicFramePr>
          <p:cNvPr id="146435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485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564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599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6600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6601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204C-DA00-4E6B-B801-D323446ECF83}" type="slidenum">
              <a:rPr lang="en-US"/>
              <a:pPr/>
              <a:t>33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20</a:t>
            </a:r>
          </a:p>
        </p:txBody>
      </p:sp>
      <p:graphicFrame>
        <p:nvGraphicFramePr>
          <p:cNvPr id="147459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509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588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623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7624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7625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E96-62D2-48DF-8F68-94FEA9A30E35}" type="slidenum">
              <a:rPr lang="en-US"/>
              <a:pPr/>
              <a:t>34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21</a:t>
            </a:r>
          </a:p>
        </p:txBody>
      </p:sp>
      <p:graphicFrame>
        <p:nvGraphicFramePr>
          <p:cNvPr id="148483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33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612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8647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8648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8649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72D4-E24F-4DAE-BC74-6B944A606F3E}" type="slidenum">
              <a:rPr lang="en-US"/>
              <a:pPr/>
              <a:t>35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22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557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636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671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49672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49673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  <p:sp>
        <p:nvSpPr>
          <p:cNvPr id="149674" name="Text Box 170"/>
          <p:cNvSpPr txBox="1">
            <a:spLocks noChangeArrowheads="1"/>
          </p:cNvSpPr>
          <p:nvPr/>
        </p:nvSpPr>
        <p:spPr bwMode="auto">
          <a:xfrm>
            <a:off x="7191375" y="5670550"/>
            <a:ext cx="1800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Safe to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7ED7-E2B9-4D3A-B01A-D921FF5B32C1}" type="slidenum">
              <a:rPr lang="en-US"/>
              <a:pPr/>
              <a:t>36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61</a:t>
            </a:r>
          </a:p>
        </p:txBody>
      </p:sp>
      <p:graphicFrame>
        <p:nvGraphicFramePr>
          <p:cNvPr id="150531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581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660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0695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50696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50697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0C43-0E42-48BE-A106-6E84381B5951}" type="slidenum">
              <a:rPr lang="en-US"/>
              <a:pPr/>
              <a:t>37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Scoreboard – Cycle 62</a:t>
            </a:r>
          </a:p>
        </p:txBody>
      </p:sp>
      <p:graphicFrame>
        <p:nvGraphicFramePr>
          <p:cNvPr id="151555" name="Group 3"/>
          <p:cNvGraphicFramePr>
            <a:graphicFrameLocks noGrp="1"/>
          </p:cNvGraphicFramePr>
          <p:nvPr/>
        </p:nvGraphicFramePr>
        <p:xfrm>
          <a:off x="533400" y="9144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F6, 34(R2)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45(R3)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F0,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SUBD F8, F6,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DIVD, F10, F0, 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1605" name="Group 53"/>
          <p:cNvGraphicFramePr>
            <a:graphicFrameLocks noGrp="1"/>
          </p:cNvGraphicFramePr>
          <p:nvPr/>
        </p:nvGraphicFramePr>
        <p:xfrm>
          <a:off x="533400" y="34290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1684" name="Group 132"/>
          <p:cNvGraphicFramePr>
            <a:graphicFrameLocks noGrp="1"/>
          </p:cNvGraphicFramePr>
          <p:nvPr/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1719" name="Text Box 167"/>
          <p:cNvSpPr txBox="1">
            <a:spLocks noChangeArrowheads="1"/>
          </p:cNvSpPr>
          <p:nvPr/>
        </p:nvSpPr>
        <p:spPr bwMode="auto">
          <a:xfrm>
            <a:off x="0" y="1371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51720" name="Text Box 168"/>
          <p:cNvSpPr txBox="1">
            <a:spLocks noChangeArrowheads="1"/>
          </p:cNvSpPr>
          <p:nvPr/>
        </p:nvSpPr>
        <p:spPr bwMode="auto">
          <a:xfrm>
            <a:off x="0" y="3886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51721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B32-36C4-430F-9ED5-F34A450BC84C}" type="slidenum">
              <a:rPr lang="en-US"/>
              <a:pPr/>
              <a:t>38</a:t>
            </a:fld>
            <a:endParaRPr lang="en-US"/>
          </a:p>
        </p:txBody>
      </p:sp>
      <p:graphicFrame>
        <p:nvGraphicFramePr>
          <p:cNvPr id="162067" name="Group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41511"/>
              </p:ext>
            </p:extLst>
          </p:nvPr>
        </p:nvGraphicFramePr>
        <p:xfrm>
          <a:off x="533400" y="3810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0(R1)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F8, F6, F0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F10, -8(R1)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ADDD, F12, F10,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F14, F12,F0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82" name="Group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72567"/>
              </p:ext>
            </p:extLst>
          </p:nvPr>
        </p:nvGraphicFramePr>
        <p:xfrm>
          <a:off x="533400" y="2895600"/>
          <a:ext cx="8153400" cy="259080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24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80104"/>
              </p:ext>
            </p:extLst>
          </p:nvPr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959" name="Text Box 167"/>
          <p:cNvSpPr txBox="1">
            <a:spLocks noChangeArrowheads="1"/>
          </p:cNvSpPr>
          <p:nvPr/>
        </p:nvSpPr>
        <p:spPr bwMode="auto">
          <a:xfrm>
            <a:off x="0" y="838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61960" name="Text Box 168"/>
          <p:cNvSpPr txBox="1">
            <a:spLocks noChangeArrowheads="1"/>
          </p:cNvSpPr>
          <p:nvPr/>
        </p:nvSpPr>
        <p:spPr bwMode="auto">
          <a:xfrm>
            <a:off x="0" y="33528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61961" name="Text Box 16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  <p:extLst>
      <p:ext uri="{BB962C8B-B14F-4D97-AF65-F5344CB8AC3E}">
        <p14:creationId xmlns:p14="http://schemas.microsoft.com/office/powerpoint/2010/main" val="14197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7B4-D629-41AF-8025-28941361FD06}" type="slidenum">
              <a:rPr lang="en-US"/>
              <a:pPr/>
              <a:t>39</a:t>
            </a:fld>
            <a:endParaRPr lang="en-US"/>
          </a:p>
        </p:txBody>
      </p:sp>
      <p:graphicFrame>
        <p:nvGraphicFramePr>
          <p:cNvPr id="163842" name="Group 2"/>
          <p:cNvGraphicFramePr>
            <a:graphicFrameLocks noGrp="1"/>
          </p:cNvGraphicFramePr>
          <p:nvPr/>
        </p:nvGraphicFramePr>
        <p:xfrm>
          <a:off x="533400" y="381000"/>
          <a:ext cx="7772400" cy="234696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0(R1)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F2,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F8, F6, F0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F10, -8(R1)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ADDD, F12, F10, F4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MULTD F14, F12,F0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92" name="Group 52"/>
          <p:cNvGraphicFramePr>
            <a:graphicFrameLocks noGrp="1"/>
          </p:cNvGraphicFramePr>
          <p:nvPr/>
        </p:nvGraphicFramePr>
        <p:xfrm>
          <a:off x="533400" y="2895600"/>
          <a:ext cx="8153400" cy="259080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017" name="Group 177"/>
          <p:cNvGraphicFramePr>
            <a:graphicFrameLocks noGrp="1"/>
          </p:cNvGraphicFramePr>
          <p:nvPr/>
        </p:nvGraphicFramePr>
        <p:xfrm>
          <a:off x="1066800" y="5759450"/>
          <a:ext cx="6096000" cy="100584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7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B7BE-F5A1-483E-8E9C-031957D0A4BC}" type="slidenum">
              <a:rPr lang="en-US"/>
              <a:pPr/>
              <a:t>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Dynamic Scheduling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4876800"/>
          </a:xfrm>
        </p:spPr>
        <p:txBody>
          <a:bodyPr/>
          <a:lstStyle/>
          <a:p>
            <a:r>
              <a:rPr lang="en-US" sz="2800"/>
              <a:t>It would be desirable to decode instructions into the pipe in order but then let them stall individually while waiting for operands before issue to execution units.</a:t>
            </a:r>
          </a:p>
          <a:p>
            <a:r>
              <a:rPr lang="en-US" sz="2800"/>
              <a:t>Dynamic Scheduling – Out of Order Issue / Execution</a:t>
            </a:r>
          </a:p>
          <a:p>
            <a:r>
              <a:rPr lang="en-US" sz="2800"/>
              <a:t>Scoreboarding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54006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490-5D60-4812-8C1C-C9D734AFE3A7}" type="slidenum">
              <a:rPr lang="en-US"/>
              <a:pPr/>
              <a:t>40</a:t>
            </a:fld>
            <a:endParaRPr lang="en-US"/>
          </a:p>
        </p:txBody>
      </p:sp>
      <p:graphicFrame>
        <p:nvGraphicFramePr>
          <p:cNvPr id="165046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2498"/>
              </p:ext>
            </p:extLst>
          </p:nvPr>
        </p:nvGraphicFramePr>
        <p:xfrm>
          <a:off x="533400" y="381000"/>
          <a:ext cx="7772400" cy="1676400"/>
        </p:xfrm>
        <a:graphic>
          <a:graphicData uri="http://schemas.openxmlformats.org/drawingml/2006/table">
            <a:tbl>
              <a:tblPr/>
              <a:tblGrid>
                <a:gridCol w="1981200"/>
                <a:gridCol w="862013"/>
                <a:gridCol w="1652587"/>
                <a:gridCol w="1676400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Operands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Exec 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Write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DIVD F10, F8,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F4, F10, 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LD F2, 8(R0)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ADDD F6, F0, F12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044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41853"/>
              </p:ext>
            </p:extLst>
          </p:nvPr>
        </p:nvGraphicFramePr>
        <p:xfrm>
          <a:off x="533400" y="2895600"/>
          <a:ext cx="8153400" cy="2225040"/>
        </p:xfrm>
        <a:graphic>
          <a:graphicData uri="http://schemas.openxmlformats.org/drawingml/2006/table">
            <a:tbl>
              <a:tblPr/>
              <a:tblGrid>
                <a:gridCol w="914400"/>
                <a:gridCol w="715963"/>
                <a:gridCol w="960437"/>
                <a:gridCol w="669925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006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00589"/>
              </p:ext>
            </p:extLst>
          </p:nvPr>
        </p:nvGraphicFramePr>
        <p:xfrm>
          <a:off x="1066800" y="5759450"/>
          <a:ext cx="6096000" cy="9467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041" name="Text Box 177"/>
          <p:cNvSpPr txBox="1">
            <a:spLocks noChangeArrowheads="1"/>
          </p:cNvSpPr>
          <p:nvPr/>
        </p:nvSpPr>
        <p:spPr bwMode="auto">
          <a:xfrm>
            <a:off x="0" y="838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165042" name="Text Box 178"/>
          <p:cNvSpPr txBox="1">
            <a:spLocks noChangeArrowheads="1"/>
          </p:cNvSpPr>
          <p:nvPr/>
        </p:nvSpPr>
        <p:spPr bwMode="auto">
          <a:xfrm>
            <a:off x="0" y="33528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FS</a:t>
            </a:r>
          </a:p>
        </p:txBody>
      </p:sp>
      <p:sp>
        <p:nvSpPr>
          <p:cNvPr id="165043" name="Text Box 179"/>
          <p:cNvSpPr txBox="1">
            <a:spLocks noChangeArrowheads="1"/>
          </p:cNvSpPr>
          <p:nvPr/>
        </p:nvSpPr>
        <p:spPr bwMode="auto">
          <a:xfrm>
            <a:off x="1588" y="594360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RRS</a:t>
            </a:r>
          </a:p>
        </p:txBody>
      </p:sp>
    </p:spTree>
    <p:extLst>
      <p:ext uri="{BB962C8B-B14F-4D97-AF65-F5344CB8AC3E}">
        <p14:creationId xmlns:p14="http://schemas.microsoft.com/office/powerpoint/2010/main" val="19135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62BC-1406-49AC-BECE-A2C18BE9C2C2}" type="slidenum">
              <a:rPr lang="en-US"/>
              <a:pPr/>
              <a:t>41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Scoreboarding Comments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Could improve a bit with forwarding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Improve by one cycle for forwarded data</a:t>
            </a:r>
          </a:p>
          <a:p>
            <a:pPr>
              <a:lnSpc>
                <a:spcPct val="90000"/>
              </a:lnSpc>
            </a:pPr>
            <a:r>
              <a:rPr lang="en-US" sz="2800"/>
              <a:t>Whats Missing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Control Hazards, i.e. branches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Dynamic Branch Prediction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Speculative Execution</a:t>
            </a:r>
          </a:p>
          <a:p>
            <a:pPr>
              <a:lnSpc>
                <a:spcPct val="90000"/>
              </a:lnSpc>
            </a:pPr>
            <a:r>
              <a:rPr lang="en-US" sz="280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Note we had to wait for a register to be read before writing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Could be avoided with Register Renaming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Amount of ILP limited by RAW hazards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Some estimate the amount of parallelism typically ~2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Window Size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Number and Type of Functional Units, Lots of Buses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Big increase in cost and complexity!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0A06-8FF9-4149-9538-D96AC9E27A6E}" type="slidenum">
              <a:rPr lang="en-US"/>
              <a:pPr/>
              <a:t>42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Static Scheduling Revisited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Scoreboarding</a:t>
            </a:r>
            <a:r>
              <a:rPr lang="en-US" sz="2800" dirty="0"/>
              <a:t> stalled for WAR and WAW hazards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Consider the fragment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DIVD F1, F2, F3 	; slow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SUBD F2, F3, F4 	; must wait for DIV to </a:t>
            </a:r>
            <a:r>
              <a:rPr lang="en-US" sz="2400" dirty="0" smtClean="0"/>
              <a:t>read, </a:t>
            </a:r>
            <a:r>
              <a:rPr lang="en-US" sz="2400" dirty="0"/>
              <a:t>WAR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SD       0(R1), F2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There is a WAR </a:t>
            </a:r>
            <a:r>
              <a:rPr lang="en-US" sz="2400" dirty="0" err="1"/>
              <a:t>antidependence</a:t>
            </a:r>
            <a:r>
              <a:rPr lang="en-US" sz="2400" dirty="0"/>
              <a:t> on F2 between the DIV and the SUB.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By “renaming” F2 and subsequent uses of it we avoid the hazard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DIVD F1, F2, F3 		; slow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SUBD F5, F3, F4		; Free to start anytime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SD      0(R1), F5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Reduces stalls for some pipelines, but uses additional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9BD-5808-47BA-B6A7-022CB64392EC}" type="slidenum">
              <a:rPr lang="en-US"/>
              <a:pPr/>
              <a:t>43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Scheduling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6800"/>
          </a:xfrm>
        </p:spPr>
        <p:txBody>
          <a:bodyPr/>
          <a:lstStyle/>
          <a:p>
            <a:r>
              <a:rPr lang="en-US" sz="2400" dirty="0"/>
              <a:t>Same idea as before, but in hardware, not software</a:t>
            </a:r>
          </a:p>
          <a:p>
            <a:r>
              <a:rPr lang="en-US" sz="2400" dirty="0"/>
              <a:t>Every time you write to a register number, allocate a new physical register from a pool of virtual registers. Results in multiple copies of each register, one for each new value written to it.</a:t>
            </a:r>
          </a:p>
          <a:p>
            <a:r>
              <a:rPr lang="en-US" sz="2400" dirty="0"/>
              <a:t>Implementation implications:</a:t>
            </a:r>
          </a:p>
          <a:p>
            <a:pPr lvl="1"/>
            <a:r>
              <a:rPr lang="en-US" sz="2000" dirty="0"/>
              <a:t>Need more physical registers than register addresses</a:t>
            </a:r>
          </a:p>
          <a:p>
            <a:pPr lvl="1"/>
            <a:r>
              <a:rPr lang="en-US" sz="2000" dirty="0"/>
              <a:t>Keep a pool of unassigned physical registers, and allocate one when a register is written</a:t>
            </a:r>
          </a:p>
          <a:p>
            <a:pPr lvl="1"/>
            <a:r>
              <a:rPr lang="en-US" sz="2000" dirty="0"/>
              <a:t>All uses to the original register number must be remapped to the new physical register</a:t>
            </a:r>
          </a:p>
          <a:p>
            <a:pPr lvl="1"/>
            <a:r>
              <a:rPr lang="en-US" sz="2000" dirty="0"/>
              <a:t>When a register is written, all previous physical registers allocated for it can be freed as soon as all previous instructions </a:t>
            </a:r>
            <a:r>
              <a:rPr lang="en-US" sz="2000" dirty="0" smtClean="0"/>
              <a:t>that use </a:t>
            </a:r>
            <a:r>
              <a:rPr lang="en-US" sz="2000" dirty="0"/>
              <a:t>it have completed</a:t>
            </a:r>
          </a:p>
          <a:p>
            <a:r>
              <a:rPr lang="en-US" sz="2400" dirty="0"/>
              <a:t>Can eliminate stalls for WAR and WAW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Renaming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Initial mappings: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F1 </a:t>
            </a:r>
            <a:r>
              <a:rPr lang="en-US" sz="2000" dirty="0" smtClean="0">
                <a:sym typeface="Wingdings" pitchFamily="2" charset="2"/>
              </a:rPr>
              <a:t> V1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Wingdings" pitchFamily="2" charset="2"/>
              </a:rPr>
              <a:t>F2  V2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Wingdings" pitchFamily="2" charset="2"/>
              </a:rPr>
              <a:t>F3  V3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Wingdings" pitchFamily="2" charset="2"/>
              </a:rPr>
              <a:t>F4  V4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DIVD F1, F2, F3 			F1 </a:t>
            </a:r>
            <a:r>
              <a:rPr lang="en-US" sz="2400" dirty="0" smtClean="0">
                <a:sym typeface="Wingdings" pitchFamily="2" charset="2"/>
              </a:rPr>
              <a:t> V5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SUBD F2, F3, F4 			F2 </a:t>
            </a:r>
            <a:r>
              <a:rPr lang="en-US" sz="2400" dirty="0" smtClean="0">
                <a:sym typeface="Wingdings" pitchFamily="2" charset="2"/>
              </a:rPr>
              <a:t> V6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ADDD F1, F3, F2			F1 </a:t>
            </a:r>
            <a:r>
              <a:rPr lang="en-US" sz="2400" dirty="0" smtClean="0">
                <a:sym typeface="Wingdings" pitchFamily="2" charset="2"/>
              </a:rPr>
              <a:t> V7</a:t>
            </a:r>
          </a:p>
          <a:p>
            <a:pPr>
              <a:lnSpc>
                <a:spcPct val="90000"/>
              </a:lnSpc>
            </a:pP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Becomes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DIVD V5, V2, V3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SUBD V6, V3, V4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ADDD V7, V3, V6			Note V6 here not V2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1AB-4B04-436D-BB26-56787B29BDD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6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5895-9729-4B3C-A04A-0AB416256830}" type="slidenum">
              <a:rPr lang="en-US"/>
              <a:pPr/>
              <a:t>45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Tomasulo’s Algorithm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Uses register renaming</a:t>
            </a:r>
          </a:p>
          <a:p>
            <a:pPr>
              <a:lnSpc>
                <a:spcPct val="90000"/>
              </a:lnSpc>
            </a:pPr>
            <a:r>
              <a:rPr lang="en-US" sz="2800"/>
              <a:t>Idea: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opcode, operands, and functional unit is available, execute the instruction, data-centric</a:t>
            </a:r>
          </a:p>
          <a:p>
            <a:pPr>
              <a:lnSpc>
                <a:spcPct val="90000"/>
              </a:lnSpc>
            </a:pPr>
            <a:r>
              <a:rPr lang="en-US" sz="2800"/>
              <a:t>Replace the Functional Unit Status table with reservation stations for each functional unit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reservation station stores operand values as they become available, </a:t>
            </a:r>
            <a:r>
              <a:rPr lang="en-US" sz="2400" b="1"/>
              <a:t>or</a:t>
            </a:r>
            <a:r>
              <a:rPr lang="en-US" sz="2400"/>
              <a:t> the name of a reservation station that will provide the result.  This means that the original register number is no longer needed, and is now “renamed” as a reservation station</a:t>
            </a:r>
          </a:p>
          <a:p>
            <a:pPr>
              <a:lnSpc>
                <a:spcPct val="90000"/>
              </a:lnSpc>
            </a:pPr>
            <a:r>
              <a:rPr lang="en-US" sz="2800"/>
              <a:t>Each result is broadcast to any reservation station that needs it</a:t>
            </a:r>
          </a:p>
          <a:p>
            <a:pPr>
              <a:lnSpc>
                <a:spcPct val="90000"/>
              </a:lnSpc>
            </a:pPr>
            <a:r>
              <a:rPr lang="en-US" sz="2800"/>
              <a:t>Instructions can now be issued even if there are structural hazards or WAR/WAW hazards.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A5C2-186A-443D-8DC8-295A09C03CA4}" type="slidenum">
              <a:rPr lang="en-US"/>
              <a:pPr/>
              <a:t>46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FP </a:t>
            </a:r>
            <a:r>
              <a:rPr lang="en-US" dirty="0"/>
              <a:t>via </a:t>
            </a:r>
            <a:r>
              <a:rPr lang="en-US" dirty="0" err="1"/>
              <a:t>Tomasulo</a:t>
            </a:r>
            <a:endParaRPr lang="en-US" dirty="0"/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5957888" cy="531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88925" y="514667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Tags</a:t>
            </a:r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>
            <a:off x="1066800" y="533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B0-0EFD-46BB-BCAE-B0588AA8CAFE}" type="slidenum">
              <a:rPr lang="en-US"/>
              <a:pPr/>
              <a:t>47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vs. Scoreboarding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Tomasulo’s Algorithm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Used on IBM 360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attempt to deal with long memory and FP latencies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360 permitted register to memory ALU instructions</a:t>
            </a:r>
          </a:p>
          <a:p>
            <a:pPr>
              <a:lnSpc>
                <a:spcPct val="90000"/>
              </a:lnSpc>
            </a:pPr>
            <a:r>
              <a:rPr lang="en-US" sz="2800"/>
              <a:t>vs. CDC scoreboard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hazard detection and interlocks are distributed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Each functional unit has reservation stations to control execution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Reservation stations act as interlocks until data available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Results passed directly to functional units rather than through the registers (with renamed registers) multicast on CDB (common data bus)</a:t>
            </a:r>
          </a:p>
          <a:p>
            <a:pPr>
              <a:lnSpc>
                <a:spcPct val="90000"/>
              </a:lnSpc>
            </a:pPr>
            <a:r>
              <a:rPr lang="en-US" sz="2800"/>
              <a:t>Dataflow centric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WAR or WAW hazards exist - rename instead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Scoreboard was control 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DC3B-B1FF-4D5B-998A-D053F44D6E6A}" type="slidenum">
              <a:rPr lang="en-US"/>
              <a:pPr/>
              <a:t>48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- Central Idea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To speed up the 360 we can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 more functional units, but they wouldn’t be heavily </a:t>
            </a:r>
            <a:r>
              <a:rPr lang="en-US" sz="2400" dirty="0" smtClean="0"/>
              <a:t>used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Replicating registers is cheaper and increases utilization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Helped on 360 which had only 6 FP registers (similar to x86)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Outcome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execution unit fed by multiple reservation stations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Execution units used pipelining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 </a:t>
            </a:r>
            <a:r>
              <a:rPr lang="en-US" sz="2400" dirty="0"/>
              <a:t>issue to reservation stations is in-order, but reservation stations would execute upon acquiring all </a:t>
            </a:r>
            <a:r>
              <a:rPr lang="en-US" sz="2400" dirty="0" smtClean="0"/>
              <a:t>source </a:t>
            </a:r>
            <a:r>
              <a:rPr lang="en-US" sz="2400" dirty="0"/>
              <a:t>operands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out of order 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reservation stations contain virtual registers that remove WAW and WAR induced stalls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208-844D-4CAD-BAB4-E3DC0205EE17}" type="slidenum">
              <a:rPr lang="en-US"/>
              <a:pPr/>
              <a:t>49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Scheduling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Both Scoreboarding and Tomasulo’s algorithm were early approaches, but the ideas are still used today</a:t>
            </a:r>
          </a:p>
          <a:p>
            <a:pPr lvl="1">
              <a:lnSpc>
                <a:spcPct val="90000"/>
              </a:lnSpc>
            </a:pPr>
            <a:r>
              <a:rPr lang="en-US"/>
              <a:t>Scoreboarding - CDC 6600 (1964)</a:t>
            </a:r>
          </a:p>
          <a:p>
            <a:pPr lvl="1">
              <a:lnSpc>
                <a:spcPct val="90000"/>
              </a:lnSpc>
            </a:pPr>
            <a:r>
              <a:rPr lang="en-US"/>
              <a:t>Tomasulo - IBM 360/ 91 (1967)</a:t>
            </a:r>
          </a:p>
          <a:p>
            <a:pPr>
              <a:lnSpc>
                <a:spcPct val="90000"/>
              </a:lnSpc>
            </a:pPr>
            <a:r>
              <a:rPr lang="en-US"/>
              <a:t>Both methods are used today</a:t>
            </a:r>
          </a:p>
          <a:p>
            <a:pPr lvl="1">
              <a:lnSpc>
                <a:spcPct val="90000"/>
              </a:lnSpc>
            </a:pPr>
            <a:r>
              <a:rPr lang="en-US"/>
              <a:t>UltraSparc</a:t>
            </a:r>
          </a:p>
          <a:p>
            <a:pPr lvl="1">
              <a:lnSpc>
                <a:spcPct val="90000"/>
              </a:lnSpc>
            </a:pPr>
            <a:r>
              <a:rPr lang="en-US"/>
              <a:t>Pentium/Itanium</a:t>
            </a:r>
          </a:p>
          <a:p>
            <a:pPr lvl="2">
              <a:lnSpc>
                <a:spcPct val="90000"/>
              </a:lnSpc>
            </a:pPr>
            <a:r>
              <a:rPr lang="en-US"/>
              <a:t>More transistors dedicated to ILP in the original Pentium than in the entire 486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6DCA-3C3F-4CA5-803F-3C02EC77676C}" type="slidenum">
              <a:rPr lang="en-US"/>
              <a:pPr/>
              <a:t>5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Scoreboarding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43150"/>
            <a:ext cx="7694613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517525" y="990600"/>
            <a:ext cx="79136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Split ID stage into two: </a:t>
            </a:r>
          </a:p>
          <a:p>
            <a:r>
              <a:rPr lang="en-US"/>
              <a:t>       Issue (Decode, check for Structural hazards)</a:t>
            </a:r>
          </a:p>
          <a:p>
            <a:r>
              <a:rPr lang="en-US"/>
              <a:t>       Read Operands (Wait until no data hazards, read operands)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2BA9-8063-4CCC-8FDE-634C4FC431EF}" type="slidenum">
              <a:rPr lang="en-US"/>
              <a:pPr/>
              <a:t>6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Scoreboard Overview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Consider another example:</a:t>
            </a:r>
          </a:p>
          <a:p>
            <a:pPr lvl="1"/>
            <a:r>
              <a:rPr lang="en-US" sz="2400" dirty="0"/>
              <a:t>DIVD    F0, F2, F4</a:t>
            </a:r>
          </a:p>
          <a:p>
            <a:pPr lvl="1"/>
            <a:r>
              <a:rPr lang="en-US" sz="2400" dirty="0"/>
              <a:t>ADDD  F10, F0, F8        ; RAW Hazard</a:t>
            </a:r>
          </a:p>
          <a:p>
            <a:pPr lvl="1"/>
            <a:r>
              <a:rPr lang="en-US" sz="2400" dirty="0"/>
              <a:t>SUBD   F8,  F8, F14       ; WAR Hazard</a:t>
            </a:r>
          </a:p>
          <a:p>
            <a:r>
              <a:rPr lang="en-US" sz="2800" dirty="0"/>
              <a:t>Note:</a:t>
            </a:r>
          </a:p>
          <a:p>
            <a:pPr lvl="1"/>
            <a:r>
              <a:rPr lang="en-US" sz="2400" dirty="0"/>
              <a:t>We may still have to stall in the Scoreboard</a:t>
            </a:r>
          </a:p>
          <a:p>
            <a:pPr lvl="1"/>
            <a:r>
              <a:rPr lang="en-US" sz="2400" dirty="0"/>
              <a:t>SUBD wouldn’t have to wait if we had a different register other than F8</a:t>
            </a:r>
          </a:p>
          <a:p>
            <a:r>
              <a:rPr lang="en-US" sz="2800" dirty="0" smtClean="0"/>
              <a:t>MIPS Pipeline </a:t>
            </a:r>
            <a:r>
              <a:rPr lang="en-US" sz="2800" dirty="0"/>
              <a:t>changes again</a:t>
            </a:r>
          </a:p>
          <a:p>
            <a:pPr lvl="1"/>
            <a:r>
              <a:rPr lang="en-US" sz="2400" dirty="0"/>
              <a:t>Ignore MEM and IF stages for now to focus on the scoreboard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AAB-1F1D-42D2-BEE4-8F8FD9A02BAC}" type="slidenum">
              <a:rPr lang="en-US"/>
              <a:pPr/>
              <a:t>7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Scoreboard and the CDC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Introduced on CDC 6600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4 Floating Point Units, 5 Memory, 7 Integer Units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Load/Store architecture</a:t>
            </a:r>
          </a:p>
          <a:p>
            <a:pPr>
              <a:lnSpc>
                <a:spcPct val="90000"/>
              </a:lnSpc>
            </a:pPr>
            <a:r>
              <a:rPr lang="en-US" sz="2800"/>
              <a:t>Results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70 to 150% improvement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Good since this cost over $1 million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Recall this is an old machine with no cache, pipelining, primitive compilers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Fastest machine of the time</a:t>
            </a:r>
          </a:p>
          <a:p>
            <a:pPr>
              <a:lnSpc>
                <a:spcPct val="90000"/>
              </a:lnSpc>
            </a:pPr>
            <a:r>
              <a:rPr lang="en-US" sz="2800"/>
              <a:t>Back today in IBM, Sun machines, similar concepts in Intel chips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D788-34A8-4597-8FBB-A0A801DE72D6}" type="slidenum">
              <a:rPr lang="en-US"/>
              <a:pPr/>
              <a:t>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Scoreboard</a:t>
            </a:r>
            <a:endParaRPr lang="en-US" dirty="0"/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5562600" cy="520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537325" y="1412875"/>
            <a:ext cx="23510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Two MULT units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Note: Need a lot</a:t>
            </a:r>
          </a:p>
          <a:p>
            <a:r>
              <a:rPr lang="en-US"/>
              <a:t>more buses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7CDE-02D5-43D9-9087-73864659D067}" type="slidenum">
              <a:rPr lang="en-US"/>
              <a:pPr/>
              <a:t>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Pipeline Steps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Ignoring IF, and </a:t>
            </a:r>
            <a:r>
              <a:rPr lang="en-US" sz="2400" dirty="0" smtClean="0"/>
              <a:t>MEM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Issue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functional unit free and no other active instruction has the same destination register, issue the instruction to the functional unit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Stall for WAW hazards or structural hazards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Nothing out of order yet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Read Operands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Monitor source operands, if available for an active instruction, then send to the functional unit to execute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Instructions get out of order at this step, dynamic RAW resolution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Execution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Starts when operands ready, notifies scoreboard when done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Write Result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Stall for WAR hazards before writing result back to register file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36525" y="2784475"/>
            <a:ext cx="6746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EX</a:t>
            </a:r>
          </a:p>
          <a:p>
            <a:endParaRPr lang="en-US"/>
          </a:p>
          <a:p>
            <a:r>
              <a:rPr lang="en-US"/>
              <a:t>WB</a:t>
            </a:r>
          </a:p>
        </p:txBody>
      </p:sp>
      <p:sp>
        <p:nvSpPr>
          <p:cNvPr id="121861" name="AutoShape 5"/>
          <p:cNvSpPr>
            <a:spLocks/>
          </p:cNvSpPr>
          <p:nvPr/>
        </p:nvSpPr>
        <p:spPr bwMode="auto">
          <a:xfrm>
            <a:off x="838200" y="2133600"/>
            <a:ext cx="152400" cy="2362200"/>
          </a:xfrm>
          <a:prstGeom prst="leftBrace">
            <a:avLst>
              <a:gd name="adj1" fmla="val 129167"/>
              <a:gd name="adj2" fmla="val 38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3" name="AutoShape 7"/>
          <p:cNvSpPr>
            <a:spLocks/>
          </p:cNvSpPr>
          <p:nvPr/>
        </p:nvSpPr>
        <p:spPr bwMode="auto">
          <a:xfrm>
            <a:off x="838200" y="47244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4" name="AutoShape 8"/>
          <p:cNvSpPr>
            <a:spLocks/>
          </p:cNvSpPr>
          <p:nvPr/>
        </p:nvSpPr>
        <p:spPr bwMode="auto">
          <a:xfrm>
            <a:off x="838200" y="54102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4437</Words>
  <Application>Microsoft Office PowerPoint</Application>
  <PresentationFormat>On-screen Show (4:3)</PresentationFormat>
  <Paragraphs>2347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Times New Roman</vt:lpstr>
      <vt:lpstr>Wingdings</vt:lpstr>
      <vt:lpstr>Default Design</vt:lpstr>
      <vt:lpstr>Instruction-Level Parallelism Dynamic Scheduling</vt:lpstr>
      <vt:lpstr>Dynamic Scheduling</vt:lpstr>
      <vt:lpstr>Dynamic Scheduling</vt:lpstr>
      <vt:lpstr>Dynamic Scheduling</vt:lpstr>
      <vt:lpstr>Scoreboarding</vt:lpstr>
      <vt:lpstr>Scoreboard Overview</vt:lpstr>
      <vt:lpstr>Scoreboard and the CDC</vt:lpstr>
      <vt:lpstr>MIPS Scoreboard</vt:lpstr>
      <vt:lpstr>New Pipeline Steps</vt:lpstr>
      <vt:lpstr>Scoreboard Data Structure</vt:lpstr>
      <vt:lpstr>Example Scoreboard</vt:lpstr>
      <vt:lpstr>Scoreboard Example</vt:lpstr>
      <vt:lpstr>MIPS Scoreboarding Rules</vt:lpstr>
      <vt:lpstr>Scoreboard – Cycle 1</vt:lpstr>
      <vt:lpstr>Scoreboard – Cycle 2</vt:lpstr>
      <vt:lpstr>Scoreboard – Cycle 3</vt:lpstr>
      <vt:lpstr>Scoreboard – Cycle 4</vt:lpstr>
      <vt:lpstr>Scoreboard – Cycle 5</vt:lpstr>
      <vt:lpstr>Scoreboard – Cycle 6</vt:lpstr>
      <vt:lpstr>Scoreboard – Cycle 7</vt:lpstr>
      <vt:lpstr>Scoreboard – Cycle 8a</vt:lpstr>
      <vt:lpstr>Scoreboard – Cycle 8b</vt:lpstr>
      <vt:lpstr>Scoreboard – Cycle 9</vt:lpstr>
      <vt:lpstr>Scoreboard – Cycle 10</vt:lpstr>
      <vt:lpstr>Scoreboard – Cycle 11</vt:lpstr>
      <vt:lpstr>Scoreboard – Cycle 12</vt:lpstr>
      <vt:lpstr>Scoreboard – Cycle 13</vt:lpstr>
      <vt:lpstr>Scoreboard – Cycle 14</vt:lpstr>
      <vt:lpstr>Scoreboard – Cycle 15</vt:lpstr>
      <vt:lpstr>Scoreboard – Cycle 16</vt:lpstr>
      <vt:lpstr>Scoreboard – Cycle 17</vt:lpstr>
      <vt:lpstr>Scoreboard – Cycle 19</vt:lpstr>
      <vt:lpstr>Scoreboard – Cycle 20</vt:lpstr>
      <vt:lpstr>Scoreboard – Cycle 21</vt:lpstr>
      <vt:lpstr>Scoreboard – Cycle 22</vt:lpstr>
      <vt:lpstr>Scoreboard – Cycle 61</vt:lpstr>
      <vt:lpstr>Scoreboard – Cycle 62</vt:lpstr>
      <vt:lpstr>PowerPoint Presentation</vt:lpstr>
      <vt:lpstr>PowerPoint Presentation</vt:lpstr>
      <vt:lpstr>PowerPoint Presentation</vt:lpstr>
      <vt:lpstr>Scoreboarding Comments</vt:lpstr>
      <vt:lpstr>Static Scheduling Revisited</vt:lpstr>
      <vt:lpstr>Dynamic Scheduling</vt:lpstr>
      <vt:lpstr>Register Renaming Idea</vt:lpstr>
      <vt:lpstr>Tomasulo’s Algorithm</vt:lpstr>
      <vt:lpstr>MIPS FP via Tomasulo</vt:lpstr>
      <vt:lpstr>Tomasulo vs. Scoreboarding</vt:lpstr>
      <vt:lpstr>Tomasulo - Central Idea</vt:lpstr>
      <vt:lpstr>Dynamic Scheduling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 2</dc:title>
  <dc:creator>Kenrick Mock</dc:creator>
  <cp:lastModifiedBy>Kenrick</cp:lastModifiedBy>
  <cp:revision>173</cp:revision>
  <dcterms:created xsi:type="dcterms:W3CDTF">1601-01-01T00:00:00Z</dcterms:created>
  <dcterms:modified xsi:type="dcterms:W3CDTF">2010-09-13T07:59:47Z</dcterms:modified>
</cp:coreProperties>
</file>