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78" r:id="rId11"/>
    <p:sldId id="272" r:id="rId12"/>
    <p:sldId id="273" r:id="rId13"/>
    <p:sldId id="274" r:id="rId14"/>
    <p:sldId id="275" r:id="rId15"/>
    <p:sldId id="276" r:id="rId16"/>
    <p:sldId id="277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4E8D2-FA58-4057-A0B4-E7F1588FFB1C}" type="datetimeFigureOut">
              <a:rPr lang="en-US" smtClean="0"/>
              <a:t>9/20/2010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E38C0-91BD-41E3-A1D3-44797EBA6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3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endParaRPr lang="en-US" dirty="0" smtClean="0"/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1075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8E9C92-FB2F-4FC5-850B-8261341F2279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1075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00175" y="879475"/>
            <a:ext cx="4057650" cy="3043238"/>
          </a:xfrm>
          <a:ln/>
        </p:spPr>
      </p:sp>
      <p:sp>
        <p:nvSpPr>
          <p:cNvPr id="1075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Cache miss on Load, long execution time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Suppose BNE issues but is stalled waiting for operands</a:t>
            </a:r>
          </a:p>
          <a:p>
            <a:pPr eaLnBrk="1" hangingPunct="1"/>
            <a:r>
              <a:rPr lang="en-US" dirty="0" smtClean="0"/>
              <a:t>Resolve </a:t>
            </a:r>
            <a:r>
              <a:rPr lang="en-US" dirty="0" smtClean="0"/>
              <a:t>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ECE6130: Computer Architecture,  T.T.U</a:t>
            </a:r>
          </a:p>
        </p:txBody>
      </p:sp>
      <p:sp>
        <p:nvSpPr>
          <p:cNvPr id="993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F978F72-399E-4892-AE10-B9D4EFD846C7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/>
            <a:r>
              <a:rPr lang="en-US" dirty="0" smtClean="0"/>
              <a:t>Resolve RAW memory conflict? (address in memory buffers)</a:t>
            </a:r>
          </a:p>
          <a:p>
            <a:pPr eaLnBrk="1" hangingPunct="1"/>
            <a:r>
              <a:rPr lang="en-US" dirty="0" smtClean="0"/>
              <a:t>Integer unit executes in parallel</a:t>
            </a:r>
          </a:p>
        </p:txBody>
      </p:sp>
      <p:sp>
        <p:nvSpPr>
          <p:cNvPr id="993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Hardware-Based Speculation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3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66055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39301"/>
                <a:gridCol w="1774323"/>
                <a:gridCol w="413969"/>
                <a:gridCol w="685799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43062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449394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437188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63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04953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844534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77245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90733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245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52610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409020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365670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274908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68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6283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166336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532371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08925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0+R3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2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5619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14946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324591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503297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0+R3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559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15539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51387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76906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22552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420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74903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34058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53861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368833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507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72311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091332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79087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22617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752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29442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097951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R(F4),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08395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24717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443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384680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707275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52054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586736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57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More ILP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Branch prediction reduces stalls but may not be sufficient to generate the desired amount of ILP</a:t>
            </a:r>
          </a:p>
          <a:p>
            <a:r>
              <a:rPr lang="en-US" dirty="0" smtClean="0"/>
              <a:t>One way to overcome control dependencies is with </a:t>
            </a:r>
            <a:r>
              <a:rPr lang="en-US" b="1" dirty="0" smtClean="0"/>
              <a:t>speculation</a:t>
            </a:r>
          </a:p>
          <a:p>
            <a:pPr lvl="1"/>
            <a:r>
              <a:rPr lang="en-US" dirty="0" smtClean="0"/>
              <a:t>Make a guess and execute program as if our guess is correct</a:t>
            </a:r>
          </a:p>
          <a:p>
            <a:pPr lvl="1"/>
            <a:r>
              <a:rPr lang="en-US" dirty="0" smtClean="0"/>
              <a:t>Need mechanisms to handle the case when the speculation is incorrect</a:t>
            </a:r>
          </a:p>
          <a:p>
            <a:r>
              <a:rPr lang="en-US" dirty="0" smtClean="0"/>
              <a:t>Can do some speculation in the compiler</a:t>
            </a:r>
          </a:p>
          <a:p>
            <a:pPr lvl="1"/>
            <a:r>
              <a:rPr lang="en-US" dirty="0" smtClean="0"/>
              <a:t>We saw this previously with reordered / duplicated instructions around branches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3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33840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69396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628256"/>
              </p:ext>
            </p:extLst>
          </p:nvPr>
        </p:nvGraphicFramePr>
        <p:xfrm>
          <a:off x="3735622" y="4566456"/>
          <a:ext cx="25127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21"/>
                <a:gridCol w="869692"/>
                <a:gridCol w="1173565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3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,R(F6)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331441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98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07824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83286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120363"/>
              </p:ext>
            </p:extLst>
          </p:nvPr>
        </p:nvGraphicFramePr>
        <p:xfrm>
          <a:off x="3735622" y="4566456"/>
          <a:ext cx="25127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21"/>
                <a:gridCol w="869692"/>
                <a:gridCol w="1173565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69026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74519" y="373380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F10=V4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6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73059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V5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227605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758396"/>
              </p:ext>
            </p:extLst>
          </p:nvPr>
        </p:nvGraphicFramePr>
        <p:xfrm>
          <a:off x="3735622" y="4566456"/>
          <a:ext cx="25127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21"/>
                <a:gridCol w="869692"/>
                <a:gridCol w="1173565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383501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74519" y="373380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F10=V4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17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707469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878597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093257"/>
              </p:ext>
            </p:extLst>
          </p:nvPr>
        </p:nvGraphicFramePr>
        <p:xfrm>
          <a:off x="3735622" y="4566456"/>
          <a:ext cx="25127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21"/>
                <a:gridCol w="869692"/>
                <a:gridCol w="1173565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09410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74519" y="373380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F10=V4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75180" y="38862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F2=V5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231936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17793"/>
                <a:gridCol w="1905000"/>
                <a:gridCol w="304800"/>
                <a:gridCol w="685799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[R3]</a:t>
                      </a:r>
                      <a:endParaRPr lang="en-US" sz="12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 F4, 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V2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F0,F4,F6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V1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F4,0(R3)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W</a:t>
                      </a:r>
                      <a:endParaRPr lang="en-US" sz="16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strike="dblStrike" baseline="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strike="dblStrike" baseline="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--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BNE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0,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MULD F2,F10,F6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ADDD F10,F4,F0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V3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040994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03345"/>
              </p:ext>
            </p:extLst>
          </p:nvPr>
        </p:nvGraphicFramePr>
        <p:xfrm>
          <a:off x="3735622" y="4566456"/>
          <a:ext cx="25127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21"/>
                <a:gridCol w="869692"/>
                <a:gridCol w="1173565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961655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77492" y="35814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F0=V3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74519" y="3733800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F10=V4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75180" y="3886200"/>
            <a:ext cx="7072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F2=V5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5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Avoiding Memory Hazards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81000" indent="-381000">
              <a:lnSpc>
                <a:spcPct val="80000"/>
              </a:lnSpc>
            </a:pPr>
            <a:r>
              <a:rPr lang="en-US" sz="2400" dirty="0" smtClean="0"/>
              <a:t>A store only updates memory when it reaches the head of the ROB</a:t>
            </a:r>
          </a:p>
          <a:p>
            <a:pPr marL="781050" lvl="1" indent="-381000">
              <a:lnSpc>
                <a:spcPct val="80000"/>
              </a:lnSpc>
            </a:pPr>
            <a:r>
              <a:rPr lang="en-US" sz="2000" dirty="0" smtClean="0"/>
              <a:t>Otherwise WAW and WAR hazards are possible</a:t>
            </a:r>
          </a:p>
          <a:p>
            <a:pPr marL="781050" lvl="1" indent="-381000">
              <a:lnSpc>
                <a:spcPct val="80000"/>
              </a:lnSpc>
            </a:pPr>
            <a:r>
              <a:rPr lang="en-US" sz="2000" dirty="0" smtClean="0"/>
              <a:t>By waiting to reach the head memory is updated in order and no earlier loads or stores can still be pending</a:t>
            </a:r>
          </a:p>
          <a:p>
            <a:pPr marL="381000" indent="-381000">
              <a:lnSpc>
                <a:spcPct val="80000"/>
              </a:lnSpc>
            </a:pPr>
            <a:r>
              <a:rPr lang="en-US" sz="2400" dirty="0" smtClean="0"/>
              <a:t>If a load accesses a memory location written to by an earlier store then it cannot perform the memory access until the store has written the data</a:t>
            </a:r>
          </a:p>
          <a:p>
            <a:pPr marL="781050" lvl="1" indent="-381000">
              <a:lnSpc>
                <a:spcPct val="80000"/>
              </a:lnSpc>
            </a:pPr>
            <a:r>
              <a:rPr lang="en-US" sz="2000" dirty="0" smtClean="0"/>
              <a:t>Prevents RAW hazard through memory</a:t>
            </a:r>
          </a:p>
          <a:p>
            <a:pPr marL="381000" indent="-381000"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7234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Reorder Buffer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practice</a:t>
            </a:r>
          </a:p>
          <a:p>
            <a:pPr lvl="1"/>
            <a:r>
              <a:rPr lang="en-US" dirty="0" smtClean="0"/>
              <a:t>Try to recover as early as possible after a branch is </a:t>
            </a:r>
            <a:r>
              <a:rPr lang="en-US" dirty="0" err="1" smtClean="0"/>
              <a:t>mispredicted</a:t>
            </a:r>
            <a:r>
              <a:rPr lang="en-US" dirty="0" smtClean="0"/>
              <a:t> rather than wait until branch reaches the head</a:t>
            </a:r>
          </a:p>
          <a:p>
            <a:pPr lvl="1"/>
            <a:r>
              <a:rPr lang="en-US" dirty="0" smtClean="0"/>
              <a:t>Performance in speculative processors more sensitive to branch prediction</a:t>
            </a:r>
          </a:p>
          <a:p>
            <a:pPr lvl="2"/>
            <a:r>
              <a:rPr lang="en-US" dirty="0" smtClean="0"/>
              <a:t>Higher cost of </a:t>
            </a:r>
            <a:r>
              <a:rPr lang="en-US" dirty="0" err="1" smtClean="0"/>
              <a:t>misprediction</a:t>
            </a:r>
            <a:endParaRPr lang="en-US" dirty="0" smtClean="0"/>
          </a:p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Don’t recognize the exception until it is ready to commit</a:t>
            </a:r>
          </a:p>
          <a:p>
            <a:pPr lvl="1"/>
            <a:r>
              <a:rPr lang="en-US" dirty="0" smtClean="0"/>
              <a:t>Could try to handle exceptions as they arise and earlier branches resolved, but more challenging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50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Hardware-Based 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Extends the idea of dynamic scheduling with three key ideas: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Dynamic branch prediction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Speculation to allow the execution of instructions before control dependencies are resolved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Dynamic scheduling to deal with scheduling different combinations of basic blocks</a:t>
            </a:r>
          </a:p>
          <a:p>
            <a:pPr marL="1371600" lvl="2" indent="-514350"/>
            <a:r>
              <a:rPr lang="en-US" dirty="0" smtClean="0"/>
              <a:t>What we saw earlier was within a basic block</a:t>
            </a:r>
          </a:p>
          <a:p>
            <a:pPr marL="571500" indent="-514350"/>
            <a:r>
              <a:rPr lang="en-US" dirty="0"/>
              <a:t>Modern processors </a:t>
            </a:r>
            <a:r>
              <a:rPr lang="en-US" dirty="0" smtClean="0"/>
              <a:t>started using speculation around the introduction of the PowerPC 603, </a:t>
            </a:r>
            <a:r>
              <a:rPr lang="en-US" dirty="0"/>
              <a:t>Intel Pentium </a:t>
            </a:r>
            <a:r>
              <a:rPr lang="en-US" dirty="0" smtClean="0"/>
              <a:t>II and extend </a:t>
            </a:r>
            <a:r>
              <a:rPr lang="en-US" dirty="0" err="1"/>
              <a:t>Tomasulo’s</a:t>
            </a:r>
            <a:r>
              <a:rPr lang="en-US" dirty="0"/>
              <a:t> approach to support speculation</a:t>
            </a:r>
          </a:p>
          <a:p>
            <a:pPr marL="571500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4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Speculating with </a:t>
            </a:r>
            <a:r>
              <a:rPr lang="en-US" dirty="0" err="1" smtClean="0"/>
              <a:t>Tomasulo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Separate </a:t>
            </a:r>
            <a:r>
              <a:rPr lang="en-US" dirty="0"/>
              <a:t>execution from </a:t>
            </a:r>
            <a:r>
              <a:rPr lang="en-US" dirty="0" smtClean="0"/>
              <a:t>completion</a:t>
            </a:r>
          </a:p>
          <a:p>
            <a:pPr lvl="1"/>
            <a:r>
              <a:rPr lang="en-US" dirty="0" smtClean="0"/>
              <a:t>Allow </a:t>
            </a:r>
            <a:r>
              <a:rPr lang="en-US" dirty="0"/>
              <a:t>instructions to execute speculatively but do not let instructions update registers or memory until they are no longer speculative</a:t>
            </a:r>
          </a:p>
          <a:p>
            <a:r>
              <a:rPr lang="en-US" dirty="0" smtClean="0"/>
              <a:t>Instruction Commit</a:t>
            </a:r>
          </a:p>
          <a:p>
            <a:pPr lvl="1"/>
            <a:r>
              <a:rPr lang="en-US" dirty="0" smtClean="0"/>
              <a:t>After </a:t>
            </a:r>
            <a:r>
              <a:rPr lang="en-US" dirty="0"/>
              <a:t>an instruction is no longer speculative </a:t>
            </a:r>
            <a:r>
              <a:rPr lang="en-US" dirty="0" smtClean="0"/>
              <a:t>it is </a:t>
            </a:r>
            <a:r>
              <a:rPr lang="en-US" dirty="0"/>
              <a:t>allowed to make register and memory </a:t>
            </a:r>
            <a:r>
              <a:rPr lang="en-US" dirty="0" smtClean="0"/>
              <a:t>updates</a:t>
            </a:r>
            <a:endParaRPr lang="en-US" dirty="0"/>
          </a:p>
          <a:p>
            <a:r>
              <a:rPr lang="en-US" dirty="0" smtClean="0"/>
              <a:t>Allow </a:t>
            </a:r>
            <a:r>
              <a:rPr lang="en-US" dirty="0"/>
              <a:t>instructions to execute and complete out of order but force them to commit in order</a:t>
            </a:r>
          </a:p>
          <a:p>
            <a:r>
              <a:rPr lang="en-US" dirty="0" smtClean="0"/>
              <a:t>Add </a:t>
            </a:r>
            <a:r>
              <a:rPr lang="en-US" dirty="0"/>
              <a:t>a hardware buffer, called the </a:t>
            </a:r>
            <a:r>
              <a:rPr lang="en-US" b="1" dirty="0"/>
              <a:t>reorder buffer </a:t>
            </a:r>
            <a:r>
              <a:rPr lang="en-US" dirty="0"/>
              <a:t>(</a:t>
            </a:r>
            <a:r>
              <a:rPr lang="en-US" b="1" dirty="0"/>
              <a:t>ROB</a:t>
            </a:r>
            <a:r>
              <a:rPr lang="en-US" dirty="0"/>
              <a:t>), with registers to hold the result of an instruction between completion and </a:t>
            </a:r>
            <a:r>
              <a:rPr lang="en-US" dirty="0" smtClean="0"/>
              <a:t>commit</a:t>
            </a:r>
          </a:p>
          <a:p>
            <a:pPr lvl="1"/>
            <a:r>
              <a:rPr lang="en-US" dirty="0" smtClean="0"/>
              <a:t>Acts as a FIFO queue in order issued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27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</a:t>
            </a:r>
            <a:r>
              <a:rPr lang="en-US" dirty="0" err="1" smtClean="0"/>
              <a:t>Tomasulo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118" y="1600200"/>
            <a:ext cx="554376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737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Tomasulo</a:t>
            </a:r>
            <a:r>
              <a:rPr lang="en-US" dirty="0" smtClean="0"/>
              <a:t> and Reorder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Sits between Execution and Register File</a:t>
            </a:r>
          </a:p>
          <a:p>
            <a:r>
              <a:rPr lang="en-US" dirty="0" smtClean="0"/>
              <a:t>Source of operands</a:t>
            </a:r>
          </a:p>
          <a:p>
            <a:r>
              <a:rPr lang="en-US" dirty="0" smtClean="0"/>
              <a:t>In this case integrated with Store buffer</a:t>
            </a:r>
          </a:p>
          <a:p>
            <a:r>
              <a:rPr lang="en-US" dirty="0" smtClean="0"/>
              <a:t>Reservation stations use ROB slot as a tag</a:t>
            </a:r>
          </a:p>
          <a:p>
            <a:r>
              <a:rPr lang="en-US" dirty="0"/>
              <a:t>Instructions commit </a:t>
            </a:r>
            <a:r>
              <a:rPr lang="en-US" dirty="0" smtClean="0"/>
              <a:t>at </a:t>
            </a:r>
            <a:r>
              <a:rPr lang="en-US" dirty="0"/>
              <a:t>head of </a:t>
            </a:r>
            <a:r>
              <a:rPr lang="en-US" dirty="0" smtClean="0"/>
              <a:t>ROB FIFO queue</a:t>
            </a:r>
            <a:endParaRPr lang="en-US" dirty="0"/>
          </a:p>
          <a:p>
            <a:pPr lvl="1"/>
            <a:r>
              <a:rPr lang="en-US" dirty="0" smtClean="0"/>
              <a:t>Easy </a:t>
            </a:r>
            <a:r>
              <a:rPr lang="en-US" dirty="0"/>
              <a:t>to undo </a:t>
            </a:r>
            <a:br>
              <a:rPr lang="en-US" dirty="0"/>
            </a:br>
            <a:r>
              <a:rPr lang="en-US" dirty="0"/>
              <a:t>speculated instructions </a:t>
            </a:r>
            <a:br>
              <a:rPr lang="en-US" dirty="0"/>
            </a:br>
            <a:r>
              <a:rPr lang="en-US" dirty="0"/>
              <a:t>on </a:t>
            </a:r>
            <a:r>
              <a:rPr lang="en-US" dirty="0" err="1"/>
              <a:t>mispredicted</a:t>
            </a:r>
            <a:r>
              <a:rPr lang="en-US" dirty="0"/>
              <a:t> branches </a:t>
            </a:r>
            <a:br>
              <a:rPr lang="en-US" dirty="0"/>
            </a:br>
            <a:r>
              <a:rPr lang="en-US" dirty="0"/>
              <a:t>or on exceptions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47800"/>
            <a:ext cx="483535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51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Instruction Type Field</a:t>
            </a:r>
          </a:p>
          <a:p>
            <a:pPr lvl="1"/>
            <a:r>
              <a:rPr lang="en-US" dirty="0" smtClean="0"/>
              <a:t>Indicates whether the instruction is a branch, store, or register operation</a:t>
            </a:r>
          </a:p>
          <a:p>
            <a:r>
              <a:rPr lang="en-US" dirty="0" smtClean="0"/>
              <a:t>Destination Field</a:t>
            </a:r>
          </a:p>
          <a:p>
            <a:pPr lvl="1"/>
            <a:r>
              <a:rPr lang="en-US" dirty="0" smtClean="0"/>
              <a:t>Register number for loads, ALU ops, or memory address for stores</a:t>
            </a:r>
          </a:p>
          <a:p>
            <a:r>
              <a:rPr lang="en-US" dirty="0" smtClean="0"/>
              <a:t>Value Field</a:t>
            </a:r>
          </a:p>
          <a:p>
            <a:pPr lvl="1"/>
            <a:r>
              <a:rPr lang="en-US" dirty="0" smtClean="0"/>
              <a:t>Holds the value of the instruction result until instruction commits</a:t>
            </a:r>
          </a:p>
          <a:p>
            <a:r>
              <a:rPr lang="en-US" dirty="0" smtClean="0"/>
              <a:t>Ready Field</a:t>
            </a:r>
          </a:p>
          <a:p>
            <a:pPr lvl="1"/>
            <a:r>
              <a:rPr lang="en-US" dirty="0" smtClean="0"/>
              <a:t>Indicates if instruction has completed execution and the value is ready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9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Execution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371600"/>
            <a:ext cx="8305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u="sng" dirty="0" smtClean="0"/>
              <a:t>Issue</a:t>
            </a:r>
            <a:r>
              <a:rPr lang="en-US" sz="2000" dirty="0" smtClean="0"/>
              <a:t>: Get an instruction from the Instruction Queue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/>
              <a:t>If the reservation station </a:t>
            </a:r>
            <a:r>
              <a:rPr lang="en-US" sz="1800" dirty="0" smtClean="0">
                <a:solidFill>
                  <a:schemeClr val="hlink"/>
                </a:solidFill>
              </a:rPr>
              <a:t>and the ROB </a:t>
            </a:r>
            <a:r>
              <a:rPr lang="en-US" sz="1800" dirty="0" smtClean="0"/>
              <a:t>has a free slot (no structural hazard), issue the instruction to the reservation station </a:t>
            </a:r>
            <a:r>
              <a:rPr lang="en-US" sz="1800" dirty="0" smtClean="0">
                <a:solidFill>
                  <a:schemeClr val="hlink"/>
                </a:solidFill>
              </a:rPr>
              <a:t>and the ROB</a:t>
            </a:r>
            <a:r>
              <a:rPr lang="en-US" sz="1800" dirty="0" smtClean="0"/>
              <a:t>, send operands to the reservation station if available in the register file </a:t>
            </a:r>
            <a:r>
              <a:rPr lang="en-US" sz="1800" dirty="0" smtClean="0">
                <a:solidFill>
                  <a:srgbClr val="0000FF"/>
                </a:solidFill>
              </a:rPr>
              <a:t>or the ROB</a:t>
            </a:r>
            <a:r>
              <a:rPr lang="en-US" sz="1800" dirty="0" smtClean="0"/>
              <a:t>.  </a:t>
            </a:r>
            <a:r>
              <a:rPr lang="en-US" sz="1800" dirty="0" smtClean="0">
                <a:solidFill>
                  <a:srgbClr val="0000FF"/>
                </a:solidFill>
              </a:rPr>
              <a:t>The allocated ROB slot number is sent to the reservation station to use as a tag when placing data on the CDB.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u="sng" dirty="0" smtClean="0"/>
              <a:t>Execution</a:t>
            </a:r>
            <a:r>
              <a:rPr lang="en-US" sz="2000" dirty="0" smtClean="0"/>
              <a:t>:  Operate on operands (EX)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/>
              <a:t>When both operands ready then execute; if not ready, watch CDB for result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u="sng" dirty="0" smtClean="0"/>
              <a:t>Write result</a:t>
            </a:r>
            <a:r>
              <a:rPr lang="en-US" sz="2000" dirty="0" smtClean="0"/>
              <a:t>:  Finish execution (WB)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/>
              <a:t>Write on CDB to all awaiting units </a:t>
            </a:r>
            <a:r>
              <a:rPr lang="en-US" sz="1800" dirty="0" smtClean="0">
                <a:solidFill>
                  <a:schemeClr val="hlink"/>
                </a:solidFill>
              </a:rPr>
              <a:t>and to the ROB using the tag</a:t>
            </a:r>
            <a:r>
              <a:rPr lang="en-US" sz="1800" dirty="0" smtClean="0"/>
              <a:t>;  mark reservation station available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4"/>
            </a:pPr>
            <a:r>
              <a:rPr lang="en-US" sz="2000" u="sng" dirty="0" smtClean="0">
                <a:solidFill>
                  <a:schemeClr val="hlink"/>
                </a:solidFill>
              </a:rPr>
              <a:t>Commit</a:t>
            </a:r>
            <a:r>
              <a:rPr lang="en-US" sz="2000" dirty="0" smtClean="0">
                <a:solidFill>
                  <a:schemeClr val="hlink"/>
                </a:solidFill>
              </a:rPr>
              <a:t>:  Update register or memory with the ROB result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hlink"/>
                </a:solidFill>
              </a:rPr>
              <a:t>When an instruction reaches the head of the ROB and results are present, update the register with the result or store to memory and remove the instruction from the ROB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hlink"/>
                </a:solidFill>
              </a:rPr>
              <a:t>If an incorrectly predicted branch reaches the head of the ROB, flush the ROB, and restart at the correct successor of the branch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Char char="§"/>
            </a:pPr>
            <a:endParaRPr lang="en-US" sz="1800" dirty="0" smtClean="0">
              <a:solidFill>
                <a:schemeClr val="hlink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16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971800" y="6306790"/>
            <a:ext cx="30884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hlink"/>
                </a:solidFill>
              </a:rPr>
              <a:t>Blue text </a:t>
            </a:r>
            <a:r>
              <a:rPr lang="en-US" sz="1600" b="1" dirty="0">
                <a:solidFill>
                  <a:schemeClr val="hlink"/>
                </a:solidFill>
              </a:rPr>
              <a:t>= </a:t>
            </a:r>
            <a:r>
              <a:rPr lang="en-US" sz="1600" b="1" dirty="0" smtClean="0">
                <a:solidFill>
                  <a:schemeClr val="hlink"/>
                </a:solidFill>
              </a:rPr>
              <a:t>Change from </a:t>
            </a:r>
            <a:r>
              <a:rPr lang="en-US" sz="1600" b="1" dirty="0" err="1" smtClean="0">
                <a:solidFill>
                  <a:schemeClr val="hlink"/>
                </a:solidFill>
              </a:rPr>
              <a:t>Tomasulo</a:t>
            </a:r>
            <a:endParaRPr lang="en-US" sz="16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5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10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562850" cy="762000"/>
          </a:xfrm>
          <a:noFill/>
        </p:spPr>
        <p:txBody>
          <a:bodyPr/>
          <a:lstStyle/>
          <a:p>
            <a:r>
              <a:rPr lang="en-US" dirty="0" err="1" smtClean="0">
                <a:latin typeface="+mn-lt"/>
              </a:rPr>
              <a:t>Tomasulo</a:t>
            </a:r>
            <a:r>
              <a:rPr lang="en-US" dirty="0" smtClean="0">
                <a:latin typeface="+mn-lt"/>
              </a:rPr>
              <a:t> With ROB</a:t>
            </a:r>
          </a:p>
        </p:txBody>
      </p:sp>
      <p:sp>
        <p:nvSpPr>
          <p:cNvPr id="49160" name="Line 11"/>
          <p:cNvSpPr>
            <a:spLocks noChangeShapeType="1"/>
          </p:cNvSpPr>
          <p:nvPr/>
        </p:nvSpPr>
        <p:spPr bwMode="auto">
          <a:xfrm>
            <a:off x="304800" y="6477000"/>
            <a:ext cx="85344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526213" y="3741110"/>
            <a:ext cx="1004827" cy="56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To</a:t>
            </a:r>
          </a:p>
          <a:p>
            <a:pPr>
              <a:lnSpc>
                <a:spcPct val="70000"/>
              </a:lnSpc>
            </a:pPr>
            <a:r>
              <a:rPr lang="en-US" sz="1800" b="1">
                <a:latin typeface="+mn-lt"/>
              </a:rPr>
              <a:t>Memory</a:t>
            </a:r>
          </a:p>
        </p:txBody>
      </p:sp>
      <p:sp>
        <p:nvSpPr>
          <p:cNvPr id="765965" name="Rectangle 13"/>
          <p:cNvSpPr>
            <a:spLocks noChangeArrowheads="1"/>
          </p:cNvSpPr>
          <p:nvPr/>
        </p:nvSpPr>
        <p:spPr bwMode="auto">
          <a:xfrm>
            <a:off x="1181100" y="5791200"/>
            <a:ext cx="1066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adders</a:t>
            </a:r>
          </a:p>
        </p:txBody>
      </p:sp>
      <p:sp>
        <p:nvSpPr>
          <p:cNvPr id="765966" name="Rectangle 14"/>
          <p:cNvSpPr>
            <a:spLocks noChangeArrowheads="1"/>
          </p:cNvSpPr>
          <p:nvPr/>
        </p:nvSpPr>
        <p:spPr bwMode="auto">
          <a:xfrm>
            <a:off x="4252913" y="5791200"/>
            <a:ext cx="1447800" cy="304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b="1"/>
              <a:t>FP multipliers</a:t>
            </a:r>
          </a:p>
        </p:txBody>
      </p:sp>
      <p:sp>
        <p:nvSpPr>
          <p:cNvPr id="49164" name="Line 15"/>
          <p:cNvSpPr>
            <a:spLocks noChangeShapeType="1"/>
          </p:cNvSpPr>
          <p:nvPr/>
        </p:nvSpPr>
        <p:spPr bwMode="auto">
          <a:xfrm>
            <a:off x="13573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6"/>
          <p:cNvSpPr>
            <a:spLocks noChangeShapeType="1"/>
          </p:cNvSpPr>
          <p:nvPr/>
        </p:nvSpPr>
        <p:spPr bwMode="auto">
          <a:xfrm>
            <a:off x="2043113" y="5257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4815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>
            <a:off x="5395913" y="51816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2655888" y="5282298"/>
            <a:ext cx="13704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Reservation </a:t>
            </a:r>
          </a:p>
          <a:p>
            <a:r>
              <a:rPr lang="en-US" sz="1800" b="1">
                <a:latin typeface="+mn-lt"/>
              </a:rPr>
              <a:t>Stations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 flipV="1">
            <a:off x="25146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21"/>
          <p:cNvSpPr>
            <a:spLocks noChangeShapeType="1"/>
          </p:cNvSpPr>
          <p:nvPr/>
        </p:nvSpPr>
        <p:spPr bwMode="auto">
          <a:xfrm flipV="1">
            <a:off x="5867400" y="5257800"/>
            <a:ext cx="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22"/>
          <p:cNvSpPr txBox="1">
            <a:spLocks noChangeArrowheads="1"/>
          </p:cNvSpPr>
          <p:nvPr/>
        </p:nvSpPr>
        <p:spPr bwMode="auto">
          <a:xfrm>
            <a:off x="228600" y="911910"/>
            <a:ext cx="82105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FP Op</a:t>
            </a:r>
          </a:p>
          <a:p>
            <a:r>
              <a:rPr lang="en-US" sz="1800" b="1">
                <a:latin typeface="+mn-lt"/>
              </a:rPr>
              <a:t>Queue</a:t>
            </a:r>
          </a:p>
        </p:txBody>
      </p:sp>
      <p:grpSp>
        <p:nvGrpSpPr>
          <p:cNvPr id="49172" name="Group 23"/>
          <p:cNvGrpSpPr>
            <a:grpSpLocks/>
          </p:cNvGrpSpPr>
          <p:nvPr/>
        </p:nvGrpSpPr>
        <p:grpSpPr bwMode="auto">
          <a:xfrm>
            <a:off x="3505201" y="3673364"/>
            <a:ext cx="1600199" cy="588579"/>
            <a:chOff x="3456" y="1200"/>
            <a:chExt cx="1392" cy="512"/>
          </a:xfrm>
        </p:grpSpPr>
        <p:sp>
          <p:nvSpPr>
            <p:cNvPr id="765976" name="Rectangle 24"/>
            <p:cNvSpPr>
              <a:spLocks noChangeArrowheads="1"/>
            </p:cNvSpPr>
            <p:nvPr/>
          </p:nvSpPr>
          <p:spPr bwMode="auto">
            <a:xfrm>
              <a:off x="3456" y="1200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7" name="Rectangle 25"/>
            <p:cNvSpPr>
              <a:spLocks noChangeArrowheads="1"/>
            </p:cNvSpPr>
            <p:nvPr/>
          </p:nvSpPr>
          <p:spPr bwMode="auto">
            <a:xfrm>
              <a:off x="3456" y="1328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8" name="Rectangle 26"/>
            <p:cNvSpPr>
              <a:spLocks noChangeArrowheads="1"/>
            </p:cNvSpPr>
            <p:nvPr/>
          </p:nvSpPr>
          <p:spPr bwMode="auto">
            <a:xfrm>
              <a:off x="3456" y="1456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5979" name="Rectangle 27"/>
            <p:cNvSpPr>
              <a:spLocks noChangeArrowheads="1"/>
            </p:cNvSpPr>
            <p:nvPr/>
          </p:nvSpPr>
          <p:spPr bwMode="auto">
            <a:xfrm>
              <a:off x="3456" y="1584"/>
              <a:ext cx="1392" cy="1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73" name="Freeform 28"/>
          <p:cNvSpPr>
            <a:spLocks/>
          </p:cNvSpPr>
          <p:nvPr/>
        </p:nvSpPr>
        <p:spPr bwMode="auto">
          <a:xfrm>
            <a:off x="4953000" y="3429000"/>
            <a:ext cx="2057400" cy="533400"/>
          </a:xfrm>
          <a:custGeom>
            <a:avLst/>
            <a:gdLst>
              <a:gd name="T0" fmla="*/ 0 w 1296"/>
              <a:gd name="T1" fmla="*/ 0 h 480"/>
              <a:gd name="T2" fmla="*/ 2057400 w 1296"/>
              <a:gd name="T3" fmla="*/ 0 h 480"/>
              <a:gd name="T4" fmla="*/ 2057400 w 1296"/>
              <a:gd name="T5" fmla="*/ 533400 h 480"/>
              <a:gd name="T6" fmla="*/ 0 60000 65536"/>
              <a:gd name="T7" fmla="*/ 0 60000 65536"/>
              <a:gd name="T8" fmla="*/ 0 60000 65536"/>
              <a:gd name="T9" fmla="*/ 0 w 1296"/>
              <a:gd name="T10" fmla="*/ 0 h 480"/>
              <a:gd name="T11" fmla="*/ 1296 w 1296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480">
                <a:moveTo>
                  <a:pt x="0" y="0"/>
                </a:moveTo>
                <a:lnTo>
                  <a:pt x="1296" y="0"/>
                </a:lnTo>
                <a:lnTo>
                  <a:pt x="1296" y="48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Line 59"/>
          <p:cNvSpPr>
            <a:spLocks noChangeShapeType="1"/>
          </p:cNvSpPr>
          <p:nvPr/>
        </p:nvSpPr>
        <p:spPr bwMode="auto">
          <a:xfrm>
            <a:off x="4953000" y="32766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Text Box 60"/>
          <p:cNvSpPr txBox="1">
            <a:spLocks noChangeArrowheads="1"/>
          </p:cNvSpPr>
          <p:nvPr/>
        </p:nvSpPr>
        <p:spPr bwMode="auto">
          <a:xfrm>
            <a:off x="6591181" y="619959"/>
            <a:ext cx="676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State</a:t>
            </a:r>
            <a:endParaRPr lang="en-US" sz="1800" b="1" dirty="0">
              <a:latin typeface="+mn-lt"/>
            </a:endParaRPr>
          </a:p>
        </p:txBody>
      </p:sp>
      <p:sp>
        <p:nvSpPr>
          <p:cNvPr id="49190" name="Freeform 61"/>
          <p:cNvSpPr>
            <a:spLocks/>
          </p:cNvSpPr>
          <p:nvPr/>
        </p:nvSpPr>
        <p:spPr bwMode="auto">
          <a:xfrm>
            <a:off x="7772400" y="2209800"/>
            <a:ext cx="381000" cy="4267200"/>
          </a:xfrm>
          <a:custGeom>
            <a:avLst/>
            <a:gdLst>
              <a:gd name="T0" fmla="*/ 609600 w 576"/>
              <a:gd name="T1" fmla="*/ 4267200 h 2832"/>
              <a:gd name="T2" fmla="*/ 609600 w 576"/>
              <a:gd name="T3" fmla="*/ 0 h 2832"/>
              <a:gd name="T4" fmla="*/ 0 w 576"/>
              <a:gd name="T5" fmla="*/ 0 h 2832"/>
              <a:gd name="T6" fmla="*/ 0 60000 65536"/>
              <a:gd name="T7" fmla="*/ 0 60000 65536"/>
              <a:gd name="T8" fmla="*/ 0 60000 65536"/>
              <a:gd name="T9" fmla="*/ 0 w 576"/>
              <a:gd name="T10" fmla="*/ 0 h 2832"/>
              <a:gd name="T11" fmla="*/ 576 w 576"/>
              <a:gd name="T12" fmla="*/ 2832 h 28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832">
                <a:moveTo>
                  <a:pt x="576" y="2832"/>
                </a:moveTo>
                <a:lnTo>
                  <a:pt x="576" y="0"/>
                </a:lnTo>
                <a:lnTo>
                  <a:pt x="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1" name="Line 62"/>
          <p:cNvSpPr>
            <a:spLocks noChangeShapeType="1"/>
          </p:cNvSpPr>
          <p:nvPr/>
        </p:nvSpPr>
        <p:spPr bwMode="auto">
          <a:xfrm flipH="1">
            <a:off x="4953000" y="6096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2" name="Line 63"/>
          <p:cNvSpPr>
            <a:spLocks noChangeShapeType="1"/>
          </p:cNvSpPr>
          <p:nvPr/>
        </p:nvSpPr>
        <p:spPr bwMode="auto">
          <a:xfrm flipH="1">
            <a:off x="1714499" y="6091239"/>
            <a:ext cx="9525" cy="3095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93" name="Text Box 64"/>
          <p:cNvSpPr txBox="1">
            <a:spLocks noChangeArrowheads="1"/>
          </p:cNvSpPr>
          <p:nvPr/>
        </p:nvSpPr>
        <p:spPr bwMode="auto">
          <a:xfrm>
            <a:off x="331673" y="4225502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sp>
        <p:nvSpPr>
          <p:cNvPr id="49195" name="AutoShape 66"/>
          <p:cNvSpPr>
            <a:spLocks noChangeArrowheads="1"/>
          </p:cNvSpPr>
          <p:nvPr/>
        </p:nvSpPr>
        <p:spPr bwMode="auto">
          <a:xfrm flipV="1">
            <a:off x="8426450" y="1371600"/>
            <a:ext cx="457200" cy="1143000"/>
          </a:xfrm>
          <a:prstGeom prst="upArrow">
            <a:avLst>
              <a:gd name="adj1" fmla="val 50000"/>
              <a:gd name="adj2" fmla="val 62500"/>
            </a:avLst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Text Box 67"/>
          <p:cNvSpPr txBox="1">
            <a:spLocks noChangeArrowheads="1"/>
          </p:cNvSpPr>
          <p:nvPr/>
        </p:nvSpPr>
        <p:spPr bwMode="auto">
          <a:xfrm>
            <a:off x="8199438" y="2589491"/>
            <a:ext cx="8040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Oldest</a:t>
            </a:r>
          </a:p>
        </p:txBody>
      </p:sp>
      <p:sp>
        <p:nvSpPr>
          <p:cNvPr id="49197" name="Text Box 68"/>
          <p:cNvSpPr txBox="1">
            <a:spLocks noChangeArrowheads="1"/>
          </p:cNvSpPr>
          <p:nvPr/>
        </p:nvSpPr>
        <p:spPr bwMode="auto">
          <a:xfrm>
            <a:off x="8153400" y="989291"/>
            <a:ext cx="9053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Newest</a:t>
            </a:r>
          </a:p>
        </p:txBody>
      </p:sp>
      <p:grpSp>
        <p:nvGrpSpPr>
          <p:cNvPr id="49198" name="Group 69"/>
          <p:cNvGrpSpPr>
            <a:grpSpLocks/>
          </p:cNvGrpSpPr>
          <p:nvPr/>
        </p:nvGrpSpPr>
        <p:grpSpPr bwMode="auto">
          <a:xfrm rot="-5400000">
            <a:off x="1295400" y="560388"/>
            <a:ext cx="914400" cy="1219200"/>
            <a:chOff x="1872" y="1584"/>
            <a:chExt cx="576" cy="864"/>
          </a:xfrm>
        </p:grpSpPr>
        <p:sp>
          <p:nvSpPr>
            <p:cNvPr id="766022" name="Rectangle 70"/>
            <p:cNvSpPr>
              <a:spLocks noChangeArrowheads="1"/>
            </p:cNvSpPr>
            <p:nvPr/>
          </p:nvSpPr>
          <p:spPr bwMode="auto">
            <a:xfrm>
              <a:off x="1872" y="158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3" name="Rectangle 71"/>
            <p:cNvSpPr>
              <a:spLocks noChangeArrowheads="1"/>
            </p:cNvSpPr>
            <p:nvPr/>
          </p:nvSpPr>
          <p:spPr bwMode="auto">
            <a:xfrm>
              <a:off x="1872" y="1728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4" name="Rectangle 72"/>
            <p:cNvSpPr>
              <a:spLocks noChangeArrowheads="1"/>
            </p:cNvSpPr>
            <p:nvPr/>
          </p:nvSpPr>
          <p:spPr bwMode="auto">
            <a:xfrm>
              <a:off x="1872" y="1872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5" name="Rectangle 73"/>
            <p:cNvSpPr>
              <a:spLocks noChangeArrowheads="1"/>
            </p:cNvSpPr>
            <p:nvPr/>
          </p:nvSpPr>
          <p:spPr bwMode="auto">
            <a:xfrm>
              <a:off x="1872" y="2016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6" name="Rectangle 74"/>
            <p:cNvSpPr>
              <a:spLocks noChangeArrowheads="1"/>
            </p:cNvSpPr>
            <p:nvPr/>
          </p:nvSpPr>
          <p:spPr bwMode="auto">
            <a:xfrm>
              <a:off x="1872" y="2160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6027" name="Rectangle 75"/>
            <p:cNvSpPr>
              <a:spLocks noChangeArrowheads="1"/>
            </p:cNvSpPr>
            <p:nvPr/>
          </p:nvSpPr>
          <p:spPr bwMode="auto">
            <a:xfrm>
              <a:off x="1872" y="2304"/>
              <a:ext cx="576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99" name="Text Box 76"/>
          <p:cNvSpPr txBox="1">
            <a:spLocks noChangeArrowheads="1"/>
          </p:cNvSpPr>
          <p:nvPr/>
        </p:nvSpPr>
        <p:spPr bwMode="auto">
          <a:xfrm>
            <a:off x="6559550" y="4376241"/>
            <a:ext cx="1004827" cy="575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smtClean="0">
                <a:latin typeface="+mn-lt"/>
              </a:rPr>
              <a:t>From </a:t>
            </a:r>
            <a:endParaRPr lang="en-US" sz="1800" b="1" dirty="0">
              <a:latin typeface="+mn-lt"/>
            </a:endParaRPr>
          </a:p>
          <a:p>
            <a:pPr>
              <a:lnSpc>
                <a:spcPct val="70000"/>
              </a:lnSpc>
            </a:pPr>
            <a:r>
              <a:rPr lang="en-US" sz="1800" b="1" dirty="0">
                <a:latin typeface="+mn-lt"/>
              </a:rPr>
              <a:t>Memory</a:t>
            </a:r>
          </a:p>
        </p:txBody>
      </p:sp>
      <p:sp>
        <p:nvSpPr>
          <p:cNvPr id="49200" name="Line 77"/>
          <p:cNvSpPr>
            <a:spLocks noChangeShapeType="1"/>
          </p:cNvSpPr>
          <p:nvPr/>
        </p:nvSpPr>
        <p:spPr bwMode="auto">
          <a:xfrm>
            <a:off x="7010400" y="4953000"/>
            <a:ext cx="0" cy="381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Text Box 83"/>
          <p:cNvSpPr txBox="1">
            <a:spLocks noChangeArrowheads="1"/>
          </p:cNvSpPr>
          <p:nvPr/>
        </p:nvSpPr>
        <p:spPr bwMode="auto">
          <a:xfrm>
            <a:off x="6248400" y="5027891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+mn-lt"/>
              </a:rPr>
              <a:t>Dest</a:t>
            </a:r>
          </a:p>
        </p:txBody>
      </p:sp>
      <p:sp>
        <p:nvSpPr>
          <p:cNvPr id="49203" name="Text Box 84"/>
          <p:cNvSpPr txBox="1">
            <a:spLocks noChangeArrowheads="1"/>
          </p:cNvSpPr>
          <p:nvPr/>
        </p:nvSpPr>
        <p:spPr bwMode="auto">
          <a:xfrm>
            <a:off x="533400" y="1902947"/>
            <a:ext cx="23873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Reorder Buffer</a:t>
            </a:r>
            <a:endParaRPr lang="en-US" sz="1800" b="1" dirty="0">
              <a:latin typeface="+mn-lt"/>
            </a:endParaRPr>
          </a:p>
        </p:txBody>
      </p:sp>
      <p:sp>
        <p:nvSpPr>
          <p:cNvPr id="49204" name="Text Box 85"/>
          <p:cNvSpPr txBox="1">
            <a:spLocks noChangeArrowheads="1"/>
          </p:cNvSpPr>
          <p:nvPr/>
        </p:nvSpPr>
        <p:spPr bwMode="auto">
          <a:xfrm>
            <a:off x="1600200" y="3579347"/>
            <a:ext cx="15275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dirty="0">
                <a:latin typeface="+mn-lt"/>
              </a:rPr>
              <a:t>Registers</a:t>
            </a:r>
          </a:p>
        </p:txBody>
      </p:sp>
      <p:sp>
        <p:nvSpPr>
          <p:cNvPr id="49205" name="Line 86"/>
          <p:cNvSpPr>
            <a:spLocks noChangeShapeType="1"/>
          </p:cNvSpPr>
          <p:nvPr/>
        </p:nvSpPr>
        <p:spPr bwMode="auto">
          <a:xfrm>
            <a:off x="7010400" y="6096000"/>
            <a:ext cx="18226" cy="304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87"/>
          <p:cNvSpPr>
            <a:spLocks noChangeShapeType="1"/>
          </p:cNvSpPr>
          <p:nvPr/>
        </p:nvSpPr>
        <p:spPr bwMode="auto">
          <a:xfrm>
            <a:off x="2362200" y="11430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69398"/>
              </p:ext>
            </p:extLst>
          </p:nvPr>
        </p:nvGraphicFramePr>
        <p:xfrm>
          <a:off x="3581400" y="929640"/>
          <a:ext cx="41909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07"/>
                <a:gridCol w="739301"/>
                <a:gridCol w="1774323"/>
                <a:gridCol w="413969"/>
                <a:gridCol w="685799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243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LD F0, 10(R2)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ROB1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41869"/>
              </p:ext>
            </p:extLst>
          </p:nvPr>
        </p:nvGraphicFramePr>
        <p:xfrm>
          <a:off x="437299" y="4566920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36095"/>
                <a:gridCol w="1121277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3629996" y="4225038"/>
            <a:ext cx="6149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 dirty="0" err="1">
                <a:latin typeface="+mn-lt"/>
              </a:rPr>
              <a:t>Dest</a:t>
            </a:r>
            <a:endParaRPr lang="en-US" sz="1800" b="1" dirty="0">
              <a:latin typeface="+mn-lt"/>
            </a:endParaRPr>
          </a:p>
        </p:txBody>
      </p:sp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395053"/>
              </p:ext>
            </p:extLst>
          </p:nvPr>
        </p:nvGraphicFramePr>
        <p:xfrm>
          <a:off x="3735622" y="4566456"/>
          <a:ext cx="2284178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806"/>
                <a:gridCol w="790572"/>
                <a:gridCol w="1066800"/>
              </a:tblGrid>
              <a:tr h="30480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2" name="Table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4361"/>
              </p:ext>
            </p:extLst>
          </p:nvPr>
        </p:nvGraphicFramePr>
        <p:xfrm>
          <a:off x="6376766" y="5397223"/>
          <a:ext cx="13956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34"/>
                <a:gridCol w="9144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600" b="1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10+R2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4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2238</Words>
  <Application>Microsoft Office PowerPoint</Application>
  <PresentationFormat>On-screen Show (4:3)</PresentationFormat>
  <Paragraphs>953</Paragraphs>
  <Slides>26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Hardware-Based Speculation</vt:lpstr>
      <vt:lpstr>Exploiting More ILP</vt:lpstr>
      <vt:lpstr>Hardware-Based Speculation</vt:lpstr>
      <vt:lpstr>Speculating with Tomasulo</vt:lpstr>
      <vt:lpstr>Original Tomasulo Architecture</vt:lpstr>
      <vt:lpstr>Tomasulo and Reorder Buffer</vt:lpstr>
      <vt:lpstr>ROB Data Structure</vt:lpstr>
      <vt:lpstr>Instruction Execution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Tomasulo With ROB</vt:lpstr>
      <vt:lpstr>Avoiding Memory Hazards</vt:lpstr>
      <vt:lpstr>Reorder Buffer 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Hardware-Based Speculation</dc:title>
  <dc:creator>Kenrick</dc:creator>
  <cp:lastModifiedBy>Kenrick</cp:lastModifiedBy>
  <cp:revision>18</cp:revision>
  <dcterms:created xsi:type="dcterms:W3CDTF">2006-08-16T00:00:00Z</dcterms:created>
  <dcterms:modified xsi:type="dcterms:W3CDTF">2010-09-20T19:10:09Z</dcterms:modified>
</cp:coreProperties>
</file>