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rick"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2D9283-DD52-422D-8F82-873652AEDDF0}" type="datetimeFigureOut">
              <a:rPr lang="en-US" smtClean="0"/>
              <a:t>10/6/2010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1B278F-4F95-4DAA-B901-D9AAB65F4403}" type="slidenum">
              <a:rPr lang="en-US" smtClean="0"/>
              <a:t>‹#›</a:t>
            </a:fld>
            <a:endParaRPr lang="en-US"/>
          </a:p>
        </p:txBody>
      </p:sp>
    </p:spTree>
    <p:extLst>
      <p:ext uri="{BB962C8B-B14F-4D97-AF65-F5344CB8AC3E}">
        <p14:creationId xmlns:p14="http://schemas.microsoft.com/office/powerpoint/2010/main" val="1856849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1B278F-4F95-4DAA-B901-D9AAB65F4403}" type="slidenum">
              <a:rPr lang="en-US" smtClean="0"/>
              <a:t>6</a:t>
            </a:fld>
            <a:endParaRPr lang="en-US"/>
          </a:p>
        </p:txBody>
      </p:sp>
    </p:spTree>
    <p:extLst>
      <p:ext uri="{BB962C8B-B14F-4D97-AF65-F5344CB8AC3E}">
        <p14:creationId xmlns:p14="http://schemas.microsoft.com/office/powerpoint/2010/main" val="1695865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D14841-B9A3-4D49-9D8F-4B7B2BC5929C}" type="slidenum">
              <a:rPr lang="en-US"/>
              <a:pPr/>
              <a:t>10</a:t>
            </a:fld>
            <a:endParaRPr lang="en-US"/>
          </a:p>
        </p:txBody>
      </p:sp>
      <p:sp>
        <p:nvSpPr>
          <p:cNvPr id="248834" name="Rectangle 2"/>
          <p:cNvSpPr>
            <a:spLocks noRot="1" noChangeArrowheads="1" noTextEdit="1"/>
          </p:cNvSpPr>
          <p:nvPr>
            <p:ph type="sldImg"/>
          </p:nvPr>
        </p:nvSpPr>
        <p:spPr>
          <a:xfrm>
            <a:off x="1143000" y="685800"/>
            <a:ext cx="4573588" cy="3430588"/>
          </a:xfrm>
          <a:ln w="12700" cap="flat">
            <a:solidFill>
              <a:schemeClr val="tx1"/>
            </a:solidFill>
            <a:prstDash val="sysDot"/>
          </a:ln>
          <a:extLst>
            <a:ext uri="{909E8E84-426E-40DD-AFC4-6F175D3DCCD1}">
              <a14:hiddenFill xmlns:a14="http://schemas.microsoft.com/office/drawing/2010/main">
                <a:noFill/>
              </a14:hiddenFill>
            </a:ext>
          </a:extLst>
        </p:spPr>
      </p:sp>
      <p:sp>
        <p:nvSpPr>
          <p:cNvPr id="248835" name="Rectangle 3"/>
          <p:cNvSpPr>
            <a:spLocks noGrp="1" noChangeArrowheads="1"/>
          </p:cNvSpPr>
          <p:nvPr>
            <p:ph type="body" idx="1"/>
          </p:nvPr>
        </p:nvSpPr>
        <p:spPr>
          <a:xfrm>
            <a:off x="915042" y="4343693"/>
            <a:ext cx="5027916" cy="4113922"/>
          </a:xfrm>
          <a:ln/>
        </p:spPr>
        <p:txBody>
          <a:bodyPr lIns="92075" tIns="46038" rIns="92075" bIns="46038"/>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1B278F-4F95-4DAA-B901-D9AAB65F4403}" type="slidenum">
              <a:rPr lang="en-US" smtClean="0"/>
              <a:t>21</a:t>
            </a:fld>
            <a:endParaRPr lang="en-US"/>
          </a:p>
        </p:txBody>
      </p:sp>
    </p:spTree>
    <p:extLst>
      <p:ext uri="{BB962C8B-B14F-4D97-AF65-F5344CB8AC3E}">
        <p14:creationId xmlns:p14="http://schemas.microsoft.com/office/powerpoint/2010/main" val="1039205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Synchronization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49856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7812" name="Rectangle 4"/>
          <p:cNvSpPr>
            <a:spLocks noGrp="1" noChangeArrowheads="1"/>
          </p:cNvSpPr>
          <p:nvPr>
            <p:ph type="title"/>
          </p:nvPr>
        </p:nvSpPr>
        <p:spPr>
          <a:xfrm>
            <a:off x="228600" y="228600"/>
            <a:ext cx="8686800" cy="533400"/>
          </a:xfrm>
        </p:spPr>
        <p:txBody>
          <a:bodyPr>
            <a:normAutofit fontScale="90000"/>
          </a:bodyPr>
          <a:lstStyle/>
          <a:p>
            <a:r>
              <a:rPr lang="en-US" sz="3600" dirty="0" smtClean="0"/>
              <a:t>A spin lock using the </a:t>
            </a:r>
            <a:r>
              <a:rPr lang="en-US" sz="3600" b="1" dirty="0"/>
              <a:t>exchange</a:t>
            </a:r>
            <a:r>
              <a:rPr lang="en-US" sz="3600" dirty="0"/>
              <a:t> primitive</a:t>
            </a:r>
          </a:p>
        </p:txBody>
      </p:sp>
      <p:sp>
        <p:nvSpPr>
          <p:cNvPr id="247813" name="Rectangle 5"/>
          <p:cNvSpPr>
            <a:spLocks noGrp="1" noChangeArrowheads="1"/>
          </p:cNvSpPr>
          <p:nvPr>
            <p:ph type="body" idx="1"/>
          </p:nvPr>
        </p:nvSpPr>
        <p:spPr>
          <a:xfrm>
            <a:off x="381000" y="914400"/>
            <a:ext cx="8458200" cy="5791200"/>
          </a:xfrm>
        </p:spPr>
        <p:txBody>
          <a:bodyPr>
            <a:normAutofit/>
          </a:bodyPr>
          <a:lstStyle/>
          <a:p>
            <a:pPr>
              <a:lnSpc>
                <a:spcPct val="80000"/>
              </a:lnSpc>
            </a:pPr>
            <a:r>
              <a:rPr lang="en-US" sz="2400" dirty="0"/>
              <a:t>Spin locks: processor continuously tries to acquire, spinning around a loop trying to get the lock:</a:t>
            </a:r>
          </a:p>
          <a:p>
            <a:pPr>
              <a:lnSpc>
                <a:spcPct val="80000"/>
              </a:lnSpc>
              <a:buFontTx/>
              <a:buNone/>
            </a:pPr>
            <a:r>
              <a:rPr lang="en-US" sz="2400" dirty="0"/>
              <a:t/>
            </a:r>
            <a:br>
              <a:rPr lang="en-US" sz="2400" dirty="0"/>
            </a:br>
            <a:r>
              <a:rPr lang="en-US" sz="2000" dirty="0">
                <a:latin typeface="Courier New" pitchFamily="49" charset="0"/>
              </a:rPr>
              <a:t>		LI	R2,#1		;load immediate	</a:t>
            </a:r>
            <a:br>
              <a:rPr lang="en-US" sz="2000" dirty="0">
                <a:latin typeface="Courier New" pitchFamily="49" charset="0"/>
              </a:rPr>
            </a:br>
            <a:r>
              <a:rPr lang="en-US" sz="2000" dirty="0" smtClean="0">
                <a:latin typeface="Courier New" pitchFamily="49" charset="0"/>
              </a:rPr>
              <a:t>lock:</a:t>
            </a:r>
            <a:r>
              <a:rPr lang="en-US" sz="2000" dirty="0">
                <a:latin typeface="Courier New" pitchFamily="49" charset="0"/>
              </a:rPr>
              <a:t>	</a:t>
            </a:r>
            <a:r>
              <a:rPr lang="en-US" sz="2000" b="1" dirty="0">
                <a:latin typeface="Courier New" pitchFamily="49" charset="0"/>
              </a:rPr>
              <a:t>EXCH</a:t>
            </a:r>
            <a:r>
              <a:rPr lang="en-US" sz="2000" dirty="0">
                <a:latin typeface="Courier New" pitchFamily="49" charset="0"/>
              </a:rPr>
              <a:t>	R2,0(R1) 	;atomic exchange</a:t>
            </a:r>
            <a:br>
              <a:rPr lang="en-US" sz="2000" dirty="0">
                <a:latin typeface="Courier New" pitchFamily="49" charset="0"/>
              </a:rPr>
            </a:br>
            <a:r>
              <a:rPr lang="en-US" sz="2000" dirty="0">
                <a:latin typeface="Courier New" pitchFamily="49" charset="0"/>
              </a:rPr>
              <a:t>		BNEZ	</a:t>
            </a:r>
            <a:r>
              <a:rPr lang="en-US" sz="2000" dirty="0" smtClean="0">
                <a:latin typeface="Courier New" pitchFamily="49" charset="0"/>
              </a:rPr>
              <a:t>R2,lock </a:t>
            </a:r>
            <a:r>
              <a:rPr lang="en-US" sz="2000" dirty="0">
                <a:latin typeface="Courier New" pitchFamily="49" charset="0"/>
              </a:rPr>
              <a:t>	;already locked?</a:t>
            </a:r>
          </a:p>
          <a:p>
            <a:pPr>
              <a:lnSpc>
                <a:spcPct val="40000"/>
              </a:lnSpc>
            </a:pPr>
            <a:endParaRPr lang="en-US" sz="2400" dirty="0"/>
          </a:p>
          <a:p>
            <a:pPr>
              <a:lnSpc>
                <a:spcPct val="80000"/>
              </a:lnSpc>
            </a:pPr>
            <a:r>
              <a:rPr lang="en-US" sz="2400" dirty="0" smtClean="0"/>
              <a:t>Multiprocessors with </a:t>
            </a:r>
            <a:r>
              <a:rPr lang="en-US" sz="2400" dirty="0"/>
              <a:t>cache </a:t>
            </a:r>
            <a:r>
              <a:rPr lang="en-US" sz="2400" dirty="0" smtClean="0"/>
              <a:t>coherency</a:t>
            </a:r>
            <a:endParaRPr lang="en-US" sz="2400" dirty="0"/>
          </a:p>
          <a:p>
            <a:pPr lvl="1">
              <a:lnSpc>
                <a:spcPct val="80000"/>
              </a:lnSpc>
            </a:pPr>
            <a:r>
              <a:rPr lang="en-US" sz="2000" dirty="0"/>
              <a:t>Want to spin on cache copy to avoid full memory latency</a:t>
            </a:r>
          </a:p>
          <a:p>
            <a:pPr lvl="1">
              <a:lnSpc>
                <a:spcPct val="80000"/>
              </a:lnSpc>
            </a:pPr>
            <a:r>
              <a:rPr lang="en-US" sz="2000" dirty="0"/>
              <a:t>Likely to get cache hits for such variables</a:t>
            </a:r>
          </a:p>
          <a:p>
            <a:pPr>
              <a:lnSpc>
                <a:spcPct val="50000"/>
              </a:lnSpc>
            </a:pPr>
            <a:endParaRPr lang="en-US" sz="2400" dirty="0"/>
          </a:p>
          <a:p>
            <a:pPr lvl="1">
              <a:lnSpc>
                <a:spcPct val="80000"/>
              </a:lnSpc>
            </a:pPr>
            <a:r>
              <a:rPr lang="en-US" sz="2000" b="1" dirty="0"/>
              <a:t>Problem</a:t>
            </a:r>
            <a:r>
              <a:rPr lang="en-US" sz="2000" dirty="0"/>
              <a:t>: exchange includes a write, which invalidates all other copies; this generates considerable bus traffic</a:t>
            </a:r>
          </a:p>
          <a:p>
            <a:pPr lvl="1">
              <a:lnSpc>
                <a:spcPct val="80000"/>
              </a:lnSpc>
            </a:pPr>
            <a:r>
              <a:rPr lang="en-US" sz="2000" b="1" dirty="0"/>
              <a:t>Solution</a:t>
            </a:r>
            <a:r>
              <a:rPr lang="en-US" sz="2000" dirty="0"/>
              <a:t>: start by simply repeatedly reading the variable; when it changes, then try exchange (“test and </a:t>
            </a:r>
            <a:r>
              <a:rPr lang="en-US" sz="2000" dirty="0" smtClean="0"/>
              <a:t>test &amp; set</a:t>
            </a:r>
            <a:r>
              <a:rPr lang="en-US" sz="2000" dirty="0"/>
              <a:t>”):</a:t>
            </a:r>
          </a:p>
          <a:p>
            <a:pPr>
              <a:lnSpc>
                <a:spcPct val="40000"/>
              </a:lnSpc>
            </a:pPr>
            <a:endParaRPr lang="en-US" sz="2000" dirty="0">
              <a:latin typeface="Courier New" pitchFamily="49" charset="0"/>
            </a:endParaRPr>
          </a:p>
          <a:p>
            <a:pPr>
              <a:lnSpc>
                <a:spcPct val="80000"/>
              </a:lnSpc>
              <a:buFontTx/>
              <a:buNone/>
            </a:pPr>
            <a:r>
              <a:rPr lang="en-US" sz="2000" dirty="0">
                <a:latin typeface="Courier New" pitchFamily="49" charset="0"/>
              </a:rPr>
              <a:t>  	try:	LI	R2,#1		;load immediate </a:t>
            </a:r>
            <a:br>
              <a:rPr lang="en-US" sz="2000" dirty="0">
                <a:latin typeface="Courier New" pitchFamily="49" charset="0"/>
              </a:rPr>
            </a:br>
            <a:r>
              <a:rPr lang="en-US" sz="2000" dirty="0" smtClean="0">
                <a:latin typeface="Courier New" pitchFamily="49" charset="0"/>
              </a:rPr>
              <a:t>lock:</a:t>
            </a:r>
            <a:r>
              <a:rPr lang="en-US" sz="2000" dirty="0">
                <a:latin typeface="Courier New" pitchFamily="49" charset="0"/>
              </a:rPr>
              <a:t>	LW	R3,0(R1) 	;load </a:t>
            </a:r>
            <a:r>
              <a:rPr lang="en-US" sz="2000" dirty="0" err="1">
                <a:latin typeface="Courier New" pitchFamily="49" charset="0"/>
              </a:rPr>
              <a:t>var</a:t>
            </a:r>
            <a:r>
              <a:rPr lang="en-US" sz="2000" dirty="0">
                <a:latin typeface="Courier New" pitchFamily="49" charset="0"/>
              </a:rPr>
              <a:t/>
            </a:r>
            <a:br>
              <a:rPr lang="en-US" sz="2000" dirty="0">
                <a:latin typeface="Courier New" pitchFamily="49" charset="0"/>
              </a:rPr>
            </a:br>
            <a:r>
              <a:rPr lang="en-US" sz="2000" dirty="0">
                <a:latin typeface="Courier New" pitchFamily="49" charset="0"/>
              </a:rPr>
              <a:t>		BNEZ	</a:t>
            </a:r>
            <a:r>
              <a:rPr lang="en-US" sz="2000" dirty="0" smtClean="0">
                <a:latin typeface="Courier New" pitchFamily="49" charset="0"/>
              </a:rPr>
              <a:t>R3,lock </a:t>
            </a:r>
            <a:r>
              <a:rPr lang="en-US" sz="2000" dirty="0">
                <a:latin typeface="Courier New" pitchFamily="49" charset="0"/>
              </a:rPr>
              <a:t>	;not free=&gt;spin</a:t>
            </a:r>
            <a:br>
              <a:rPr lang="en-US" sz="2000" dirty="0">
                <a:latin typeface="Courier New" pitchFamily="49" charset="0"/>
              </a:rPr>
            </a:br>
            <a:r>
              <a:rPr lang="en-US" sz="2000" dirty="0">
                <a:latin typeface="Courier New" pitchFamily="49" charset="0"/>
              </a:rPr>
              <a:t>		</a:t>
            </a:r>
            <a:r>
              <a:rPr lang="en-US" sz="2000" b="1" dirty="0">
                <a:latin typeface="Courier New" pitchFamily="49" charset="0"/>
              </a:rPr>
              <a:t>EXCH</a:t>
            </a:r>
            <a:r>
              <a:rPr lang="en-US" sz="2000" dirty="0">
                <a:latin typeface="Courier New" pitchFamily="49" charset="0"/>
              </a:rPr>
              <a:t>	R2,0(R1) 	;atomic exchange</a:t>
            </a:r>
            <a:br>
              <a:rPr lang="en-US" sz="2000" dirty="0">
                <a:latin typeface="Courier New" pitchFamily="49" charset="0"/>
              </a:rPr>
            </a:br>
            <a:r>
              <a:rPr lang="en-US" sz="2000" dirty="0">
                <a:latin typeface="Courier New" pitchFamily="49" charset="0"/>
              </a:rPr>
              <a:t>		BNEZ	R2,try 	;already locked?</a:t>
            </a:r>
          </a:p>
        </p:txBody>
      </p:sp>
    </p:spTree>
    <p:extLst>
      <p:ext uri="{BB962C8B-B14F-4D97-AF65-F5344CB8AC3E}">
        <p14:creationId xmlns:p14="http://schemas.microsoft.com/office/powerpoint/2010/main" val="2350607537"/>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Linked / Store Conditional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Challenging to implement a single atomic memory operation</a:t>
            </a:r>
          </a:p>
          <a:p>
            <a:pPr lvl="1"/>
            <a:r>
              <a:rPr lang="en-US" dirty="0" smtClean="0"/>
              <a:t>Has to do a memory read and a write</a:t>
            </a:r>
          </a:p>
          <a:p>
            <a:pPr lvl="1"/>
            <a:r>
              <a:rPr lang="en-US" dirty="0" smtClean="0"/>
              <a:t>Complicates coherence since the hardware cannot allow any other operations between the read and the write</a:t>
            </a:r>
          </a:p>
          <a:p>
            <a:r>
              <a:rPr lang="en-US" dirty="0" smtClean="0"/>
              <a:t>Alternative</a:t>
            </a:r>
          </a:p>
          <a:p>
            <a:pPr lvl="1"/>
            <a:r>
              <a:rPr lang="en-US" dirty="0" smtClean="0"/>
              <a:t>Have a pair of instructions, a load and a store</a:t>
            </a:r>
          </a:p>
          <a:p>
            <a:pPr lvl="1"/>
            <a:r>
              <a:rPr lang="en-US" dirty="0" smtClean="0"/>
              <a:t>The second instruction returns a value from which it can deduced if the pair executed as if it were atomic</a:t>
            </a:r>
          </a:p>
          <a:p>
            <a:pPr lvl="1"/>
            <a:r>
              <a:rPr lang="en-US" dirty="0" smtClean="0"/>
              <a:t>The load is a special load called </a:t>
            </a:r>
            <a:r>
              <a:rPr lang="en-US" b="1" dirty="0" smtClean="0"/>
              <a:t>load linked </a:t>
            </a:r>
            <a:r>
              <a:rPr lang="en-US" dirty="0" smtClean="0"/>
              <a:t>or </a:t>
            </a:r>
            <a:r>
              <a:rPr lang="en-US" b="1" dirty="0" smtClean="0"/>
              <a:t>load locked </a:t>
            </a:r>
            <a:r>
              <a:rPr lang="en-US" dirty="0" smtClean="0"/>
              <a:t>and the special store is called </a:t>
            </a:r>
            <a:r>
              <a:rPr lang="en-US" b="1" dirty="0" smtClean="0"/>
              <a:t>store conditional</a:t>
            </a:r>
          </a:p>
        </p:txBody>
      </p:sp>
    </p:spTree>
    <p:extLst>
      <p:ext uri="{BB962C8B-B14F-4D97-AF65-F5344CB8AC3E}">
        <p14:creationId xmlns:p14="http://schemas.microsoft.com/office/powerpoint/2010/main" val="3299449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Linked / Store Conditional</a:t>
            </a:r>
            <a:endParaRPr lang="en-US" dirty="0"/>
          </a:p>
        </p:txBody>
      </p:sp>
      <p:sp>
        <p:nvSpPr>
          <p:cNvPr id="3" name="Content Placeholder 2"/>
          <p:cNvSpPr>
            <a:spLocks noGrp="1"/>
          </p:cNvSpPr>
          <p:nvPr>
            <p:ph idx="1"/>
          </p:nvPr>
        </p:nvSpPr>
        <p:spPr/>
        <p:txBody>
          <a:bodyPr>
            <a:normAutofit lnSpcReduction="10000"/>
          </a:bodyPr>
          <a:lstStyle/>
          <a:p>
            <a:r>
              <a:rPr lang="en-US" dirty="0" smtClean="0"/>
              <a:t>If the contents of the memory location specified by the load linked are changed before the store conditional occurs, then the store conditional fails</a:t>
            </a:r>
          </a:p>
          <a:p>
            <a:r>
              <a:rPr lang="en-US" dirty="0" smtClean="0"/>
              <a:t>If the processor does a context switch between the two instructions then the store conditional fails</a:t>
            </a:r>
          </a:p>
          <a:p>
            <a:r>
              <a:rPr lang="en-US" dirty="0" smtClean="0"/>
              <a:t>Store conditional returns 1 if successful and 0 otherwise</a:t>
            </a:r>
          </a:p>
        </p:txBody>
      </p:sp>
    </p:spTree>
    <p:extLst>
      <p:ext uri="{BB962C8B-B14F-4D97-AF65-F5344CB8AC3E}">
        <p14:creationId xmlns:p14="http://schemas.microsoft.com/office/powerpoint/2010/main" val="3333170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with LL/SC</a:t>
            </a:r>
            <a:endParaRPr lang="en-US" dirty="0"/>
          </a:p>
        </p:txBody>
      </p:sp>
      <p:sp>
        <p:nvSpPr>
          <p:cNvPr id="4" name="Rectangle 3"/>
          <p:cNvSpPr/>
          <p:nvPr/>
        </p:nvSpPr>
        <p:spPr>
          <a:xfrm>
            <a:off x="533400" y="1524000"/>
            <a:ext cx="7848600" cy="1889748"/>
          </a:xfrm>
          <a:prstGeom prst="rect">
            <a:avLst/>
          </a:prstGeom>
        </p:spPr>
        <p:txBody>
          <a:bodyPr wrap="square">
            <a:spAutoFit/>
          </a:bodyPr>
          <a:lstStyle/>
          <a:p>
            <a:pPr>
              <a:lnSpc>
                <a:spcPct val="80000"/>
              </a:lnSpc>
            </a:pPr>
            <a:r>
              <a:rPr lang="en-US" sz="2400" dirty="0" smtClean="0"/>
              <a:t>Atomic </a:t>
            </a:r>
            <a:r>
              <a:rPr lang="en-US" sz="2400" dirty="0"/>
              <a:t>swap with LL &amp; </a:t>
            </a:r>
            <a:r>
              <a:rPr lang="en-US" sz="2400" dirty="0" smtClean="0"/>
              <a:t>SC on memory location specified by R1</a:t>
            </a:r>
            <a:endParaRPr lang="en-US" sz="2400" dirty="0"/>
          </a:p>
          <a:p>
            <a:pPr>
              <a:lnSpc>
                <a:spcPct val="80000"/>
              </a:lnSpc>
              <a:buFontTx/>
              <a:buNone/>
            </a:pPr>
            <a:endParaRPr lang="en-US" dirty="0" smtClean="0">
              <a:latin typeface="Courier New" pitchFamily="49" charset="0"/>
            </a:endParaRPr>
          </a:p>
          <a:p>
            <a:pPr>
              <a:lnSpc>
                <a:spcPct val="80000"/>
              </a:lnSpc>
              <a:buFontTx/>
              <a:buNone/>
            </a:pPr>
            <a:r>
              <a:rPr lang="en-US" dirty="0" smtClean="0">
                <a:latin typeface="Courier New" pitchFamily="49" charset="0"/>
              </a:rPr>
              <a:t>   try:	MOV	R3, R4		; </a:t>
            </a:r>
            <a:r>
              <a:rPr lang="en-US" dirty="0" err="1" smtClean="0">
                <a:latin typeface="Courier New" pitchFamily="49" charset="0"/>
              </a:rPr>
              <a:t>Mov</a:t>
            </a:r>
            <a:r>
              <a:rPr lang="en-US" dirty="0" smtClean="0">
                <a:latin typeface="Courier New" pitchFamily="49" charset="0"/>
              </a:rPr>
              <a:t> Exchange value</a:t>
            </a:r>
          </a:p>
          <a:p>
            <a:pPr>
              <a:lnSpc>
                <a:spcPct val="80000"/>
              </a:lnSpc>
              <a:buFontTx/>
              <a:buNone/>
            </a:pPr>
            <a:r>
              <a:rPr lang="en-US" dirty="0">
                <a:latin typeface="Courier New" pitchFamily="49" charset="0"/>
              </a:rPr>
              <a:t>	</a:t>
            </a:r>
            <a:r>
              <a:rPr lang="en-US" dirty="0" smtClean="0">
                <a:latin typeface="Courier New" pitchFamily="49" charset="0"/>
              </a:rPr>
              <a:t>	LL	R2, 0(R1)	; Load Linked</a:t>
            </a:r>
          </a:p>
          <a:p>
            <a:pPr>
              <a:lnSpc>
                <a:spcPct val="80000"/>
              </a:lnSpc>
              <a:buFontTx/>
              <a:buNone/>
            </a:pPr>
            <a:r>
              <a:rPr lang="en-US" dirty="0">
                <a:latin typeface="Courier New" pitchFamily="49" charset="0"/>
              </a:rPr>
              <a:t>	</a:t>
            </a:r>
            <a:r>
              <a:rPr lang="en-US" dirty="0" smtClean="0">
                <a:latin typeface="Courier New" pitchFamily="49" charset="0"/>
              </a:rPr>
              <a:t>	SC	R3, 0(R1)	; Store Conditional</a:t>
            </a:r>
          </a:p>
          <a:p>
            <a:pPr>
              <a:lnSpc>
                <a:spcPct val="80000"/>
              </a:lnSpc>
              <a:buFontTx/>
              <a:buNone/>
            </a:pPr>
            <a:r>
              <a:rPr lang="en-US" dirty="0">
                <a:latin typeface="Courier New" pitchFamily="49" charset="0"/>
              </a:rPr>
              <a:t>	</a:t>
            </a:r>
            <a:r>
              <a:rPr lang="en-US" dirty="0" smtClean="0">
                <a:latin typeface="Courier New" pitchFamily="49" charset="0"/>
              </a:rPr>
              <a:t>	BEQZ	R3, try	; Branch store fails</a:t>
            </a:r>
          </a:p>
          <a:p>
            <a:pPr>
              <a:lnSpc>
                <a:spcPct val="80000"/>
              </a:lnSpc>
              <a:buFontTx/>
              <a:buNone/>
            </a:pPr>
            <a:r>
              <a:rPr lang="en-US" dirty="0">
                <a:latin typeface="Courier New" pitchFamily="49" charset="0"/>
              </a:rPr>
              <a:t>	</a:t>
            </a:r>
            <a:r>
              <a:rPr lang="en-US" dirty="0" smtClean="0">
                <a:latin typeface="Courier New" pitchFamily="49" charset="0"/>
              </a:rPr>
              <a:t>	MOV	R4, R2		; Put load value in R4</a:t>
            </a:r>
            <a:r>
              <a:rPr lang="en-US" dirty="0">
                <a:latin typeface="Courier New" pitchFamily="49" charset="0"/>
              </a:rPr>
              <a:t/>
            </a:r>
            <a:br>
              <a:rPr lang="en-US" dirty="0">
                <a:latin typeface="Courier New" pitchFamily="49" charset="0"/>
              </a:rPr>
            </a:br>
            <a:endParaRPr lang="en-US" sz="1400" dirty="0">
              <a:latin typeface="Courier New" pitchFamily="49" charset="0"/>
            </a:endParaRPr>
          </a:p>
        </p:txBody>
      </p:sp>
      <p:sp>
        <p:nvSpPr>
          <p:cNvPr id="5" name="TextBox 4"/>
          <p:cNvSpPr txBox="1"/>
          <p:nvPr/>
        </p:nvSpPr>
        <p:spPr>
          <a:xfrm>
            <a:off x="719112" y="3352800"/>
            <a:ext cx="7477175" cy="646331"/>
          </a:xfrm>
          <a:prstGeom prst="rect">
            <a:avLst/>
          </a:prstGeom>
          <a:noFill/>
        </p:spPr>
        <p:txBody>
          <a:bodyPr wrap="none" rtlCol="0">
            <a:spAutoFit/>
          </a:bodyPr>
          <a:lstStyle/>
          <a:p>
            <a:r>
              <a:rPr lang="en-US" dirty="0" smtClean="0"/>
              <a:t>If SC fails then R3 = 0 and we branch and try again (e.g. a processor intervened</a:t>
            </a:r>
          </a:p>
          <a:p>
            <a:r>
              <a:rPr lang="en-US" dirty="0" smtClean="0"/>
              <a:t>and modified the value in 0(R1)).</a:t>
            </a:r>
            <a:endParaRPr lang="en-US" dirty="0"/>
          </a:p>
        </p:txBody>
      </p:sp>
      <p:sp>
        <p:nvSpPr>
          <p:cNvPr id="6" name="Rectangle 5"/>
          <p:cNvSpPr/>
          <p:nvPr/>
        </p:nvSpPr>
        <p:spPr>
          <a:xfrm>
            <a:off x="685800" y="4419600"/>
            <a:ext cx="7848600" cy="1668149"/>
          </a:xfrm>
          <a:prstGeom prst="rect">
            <a:avLst/>
          </a:prstGeom>
        </p:spPr>
        <p:txBody>
          <a:bodyPr wrap="square">
            <a:spAutoFit/>
          </a:bodyPr>
          <a:lstStyle/>
          <a:p>
            <a:pPr>
              <a:lnSpc>
                <a:spcPct val="80000"/>
              </a:lnSpc>
            </a:pPr>
            <a:r>
              <a:rPr lang="en-US" sz="2400" dirty="0" smtClean="0"/>
              <a:t>Atomic fetch and increment:</a:t>
            </a:r>
            <a:endParaRPr lang="en-US" sz="2400" dirty="0"/>
          </a:p>
          <a:p>
            <a:pPr>
              <a:lnSpc>
                <a:spcPct val="80000"/>
              </a:lnSpc>
              <a:buFontTx/>
              <a:buNone/>
            </a:pPr>
            <a:endParaRPr lang="en-US" dirty="0" smtClean="0">
              <a:latin typeface="Courier New" pitchFamily="49" charset="0"/>
            </a:endParaRPr>
          </a:p>
          <a:p>
            <a:pPr>
              <a:lnSpc>
                <a:spcPct val="80000"/>
              </a:lnSpc>
              <a:buFontTx/>
              <a:buNone/>
            </a:pPr>
            <a:r>
              <a:rPr lang="en-US" dirty="0" smtClean="0">
                <a:latin typeface="Courier New" pitchFamily="49" charset="0"/>
              </a:rPr>
              <a:t>   try:	LL	R2, 0(R1)	; Load Linked</a:t>
            </a:r>
          </a:p>
          <a:p>
            <a:pPr>
              <a:lnSpc>
                <a:spcPct val="80000"/>
              </a:lnSpc>
              <a:buFontTx/>
              <a:buNone/>
            </a:pPr>
            <a:r>
              <a:rPr lang="en-US" dirty="0">
                <a:latin typeface="Courier New" pitchFamily="49" charset="0"/>
              </a:rPr>
              <a:t>	</a:t>
            </a:r>
            <a:r>
              <a:rPr lang="en-US" dirty="0" smtClean="0">
                <a:latin typeface="Courier New" pitchFamily="49" charset="0"/>
              </a:rPr>
              <a:t>	DADDUI	R3, R2, #1	; Increment</a:t>
            </a:r>
          </a:p>
          <a:p>
            <a:pPr>
              <a:lnSpc>
                <a:spcPct val="80000"/>
              </a:lnSpc>
              <a:buFontTx/>
              <a:buNone/>
            </a:pPr>
            <a:r>
              <a:rPr lang="en-US" dirty="0">
                <a:latin typeface="Courier New" pitchFamily="49" charset="0"/>
              </a:rPr>
              <a:t>	</a:t>
            </a:r>
            <a:r>
              <a:rPr lang="en-US" dirty="0" smtClean="0">
                <a:latin typeface="Courier New" pitchFamily="49" charset="0"/>
              </a:rPr>
              <a:t>	SC	R3, 0(R1)	; Store Conditional</a:t>
            </a:r>
          </a:p>
          <a:p>
            <a:pPr>
              <a:lnSpc>
                <a:spcPct val="80000"/>
              </a:lnSpc>
              <a:buFontTx/>
              <a:buNone/>
            </a:pPr>
            <a:r>
              <a:rPr lang="en-US" dirty="0">
                <a:latin typeface="Courier New" pitchFamily="49" charset="0"/>
              </a:rPr>
              <a:t>	</a:t>
            </a:r>
            <a:r>
              <a:rPr lang="en-US" dirty="0" smtClean="0">
                <a:latin typeface="Courier New" pitchFamily="49" charset="0"/>
              </a:rPr>
              <a:t>	BEQZ	R3, try	; Branch store fails</a:t>
            </a:r>
            <a:r>
              <a:rPr lang="en-US" dirty="0">
                <a:latin typeface="Courier New" pitchFamily="49" charset="0"/>
              </a:rPr>
              <a:t/>
            </a:r>
            <a:br>
              <a:rPr lang="en-US" dirty="0">
                <a:latin typeface="Courier New" pitchFamily="49" charset="0"/>
              </a:rPr>
            </a:br>
            <a:endParaRPr lang="en-US" sz="1400" dirty="0">
              <a:latin typeface="Courier New" pitchFamily="49" charset="0"/>
            </a:endParaRPr>
          </a:p>
        </p:txBody>
      </p:sp>
    </p:spTree>
    <p:extLst>
      <p:ext uri="{BB962C8B-B14F-4D97-AF65-F5344CB8AC3E}">
        <p14:creationId xmlns:p14="http://schemas.microsoft.com/office/powerpoint/2010/main" val="704384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LL/SC</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Link Register</a:t>
            </a:r>
          </a:p>
          <a:p>
            <a:pPr lvl="1"/>
            <a:r>
              <a:rPr lang="en-US" dirty="0" smtClean="0"/>
              <a:t>Stores the address specified in the LL instruction</a:t>
            </a:r>
          </a:p>
          <a:p>
            <a:r>
              <a:rPr lang="en-US" dirty="0" smtClean="0"/>
              <a:t>Interrupt or Cache block matching the link register is invalidated</a:t>
            </a:r>
          </a:p>
          <a:p>
            <a:pPr lvl="1"/>
            <a:r>
              <a:rPr lang="en-US" dirty="0" smtClean="0"/>
              <a:t>Clear the link register</a:t>
            </a:r>
          </a:p>
          <a:p>
            <a:pPr lvl="1"/>
            <a:r>
              <a:rPr lang="en-US" dirty="0" smtClean="0"/>
              <a:t>Same idea as snooping, listening for a write on the address of the link register</a:t>
            </a:r>
          </a:p>
          <a:p>
            <a:endParaRPr lang="en-US" dirty="0" smtClean="0"/>
          </a:p>
          <a:p>
            <a:r>
              <a:rPr lang="en-US" dirty="0" smtClean="0"/>
              <a:t>Some care must be taken; deadlock conditions possible depending upon what is placed between LL and SC (should only be register-register instructions)</a:t>
            </a:r>
          </a:p>
          <a:p>
            <a:endParaRPr lang="en-US" dirty="0"/>
          </a:p>
        </p:txBody>
      </p:sp>
    </p:spTree>
    <p:extLst>
      <p:ext uri="{BB962C8B-B14F-4D97-AF65-F5344CB8AC3E}">
        <p14:creationId xmlns:p14="http://schemas.microsoft.com/office/powerpoint/2010/main" val="11766666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 </a:t>
            </a:r>
          </a:p>
        </p:txBody>
      </p:sp>
      <p:sp>
        <p:nvSpPr>
          <p:cNvPr id="386050" name="Rectangle 2"/>
          <p:cNvSpPr>
            <a:spLocks noGrp="1" noChangeArrowheads="1"/>
          </p:cNvSpPr>
          <p:nvPr>
            <p:ph type="title"/>
          </p:nvPr>
        </p:nvSpPr>
        <p:spPr/>
        <p:txBody>
          <a:bodyPr/>
          <a:lstStyle/>
          <a:p>
            <a:r>
              <a:rPr lang="en-US"/>
              <a:t>Barrier Synchronization</a:t>
            </a:r>
          </a:p>
        </p:txBody>
      </p:sp>
      <p:sp>
        <p:nvSpPr>
          <p:cNvPr id="386051" name="Rectangle 3"/>
          <p:cNvSpPr>
            <a:spLocks noGrp="1" noChangeArrowheads="1"/>
          </p:cNvSpPr>
          <p:nvPr>
            <p:ph type="body" idx="1"/>
          </p:nvPr>
        </p:nvSpPr>
        <p:spPr>
          <a:noFill/>
          <a:ln/>
        </p:spPr>
        <p:txBody>
          <a:bodyPr/>
          <a:lstStyle/>
          <a:p>
            <a:r>
              <a:rPr lang="en-US">
                <a:sym typeface="Symbol" pitchFamily="18" charset="2"/>
              </a:rPr>
              <a:t>All must arrive before any can leave</a:t>
            </a:r>
          </a:p>
          <a:p>
            <a:pPr lvl="1"/>
            <a:r>
              <a:rPr lang="en-US">
                <a:sym typeface="Symbol" pitchFamily="18" charset="2"/>
              </a:rPr>
              <a:t>Used between different parallel sections</a:t>
            </a:r>
          </a:p>
          <a:p>
            <a:r>
              <a:rPr lang="en-US">
                <a:sym typeface="Symbol" pitchFamily="18" charset="2"/>
              </a:rPr>
              <a:t>Uses two shared variables</a:t>
            </a:r>
          </a:p>
          <a:p>
            <a:pPr lvl="1"/>
            <a:r>
              <a:rPr lang="en-US">
                <a:sym typeface="Symbol" pitchFamily="18" charset="2"/>
              </a:rPr>
              <a:t>A counter that counts how many have arrived</a:t>
            </a:r>
          </a:p>
          <a:p>
            <a:pPr lvl="1"/>
            <a:r>
              <a:rPr lang="en-US">
                <a:sym typeface="Symbol" pitchFamily="18" charset="2"/>
              </a:rPr>
              <a:t>A flag that is set when the last processor arrives</a:t>
            </a:r>
          </a:p>
        </p:txBody>
      </p:sp>
    </p:spTree>
    <p:extLst>
      <p:ext uri="{BB962C8B-B14F-4D97-AF65-F5344CB8AC3E}">
        <p14:creationId xmlns:p14="http://schemas.microsoft.com/office/powerpoint/2010/main" val="42317705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 </a:t>
            </a:r>
          </a:p>
        </p:txBody>
      </p:sp>
      <p:sp>
        <p:nvSpPr>
          <p:cNvPr id="387074" name="Rectangle 2"/>
          <p:cNvSpPr>
            <a:spLocks noGrp="1" noChangeArrowheads="1"/>
          </p:cNvSpPr>
          <p:nvPr>
            <p:ph type="title"/>
          </p:nvPr>
        </p:nvSpPr>
        <p:spPr/>
        <p:txBody>
          <a:bodyPr/>
          <a:lstStyle/>
          <a:p>
            <a:r>
              <a:rPr lang="en-US"/>
              <a:t>Simple Barrier Synchronization</a:t>
            </a:r>
          </a:p>
        </p:txBody>
      </p:sp>
      <p:sp>
        <p:nvSpPr>
          <p:cNvPr id="387078" name="Text Box 6"/>
          <p:cNvSpPr txBox="1">
            <a:spLocks noChangeArrowheads="1"/>
          </p:cNvSpPr>
          <p:nvPr/>
        </p:nvSpPr>
        <p:spPr bwMode="auto">
          <a:xfrm>
            <a:off x="685800" y="1219200"/>
            <a:ext cx="830580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b="1" dirty="0" smtClean="0">
                <a:latin typeface="Courier New" pitchFamily="49" charset="0"/>
              </a:rPr>
              <a:t>lock();</a:t>
            </a:r>
            <a:endParaRPr lang="en-US" b="1" dirty="0">
              <a:latin typeface="Courier New" pitchFamily="49" charset="0"/>
            </a:endParaRPr>
          </a:p>
          <a:p>
            <a:r>
              <a:rPr lang="en-US" b="1" dirty="0" smtClean="0">
                <a:latin typeface="Courier New" pitchFamily="49" charset="0"/>
              </a:rPr>
              <a:t>if(count</a:t>
            </a:r>
            <a:r>
              <a:rPr lang="en-US" b="1" dirty="0">
                <a:latin typeface="Courier New" pitchFamily="49" charset="0"/>
              </a:rPr>
              <a:t>==0) </a:t>
            </a:r>
            <a:r>
              <a:rPr lang="en-US" b="1" dirty="0" smtClean="0">
                <a:latin typeface="Courier New" pitchFamily="49" charset="0"/>
              </a:rPr>
              <a:t>release=FALSE;  </a:t>
            </a:r>
            <a:r>
              <a:rPr lang="en-US" b="1" dirty="0">
                <a:latin typeface="Courier New" pitchFamily="49" charset="0"/>
              </a:rPr>
              <a:t>/* First resets release */</a:t>
            </a:r>
          </a:p>
          <a:p>
            <a:r>
              <a:rPr lang="en-US" b="1" dirty="0" smtClean="0">
                <a:latin typeface="Courier New" pitchFamily="49" charset="0"/>
              </a:rPr>
              <a:t>count</a:t>
            </a:r>
            <a:r>
              <a:rPr lang="en-US" b="1" dirty="0">
                <a:latin typeface="Courier New" pitchFamily="49" charset="0"/>
              </a:rPr>
              <a:t>++;                 </a:t>
            </a:r>
            <a:r>
              <a:rPr lang="en-US" b="1" dirty="0" smtClean="0">
                <a:latin typeface="Courier New" pitchFamily="49" charset="0"/>
              </a:rPr>
              <a:t>	  /* </a:t>
            </a:r>
            <a:r>
              <a:rPr lang="en-US" b="1" dirty="0">
                <a:latin typeface="Courier New" pitchFamily="49" charset="0"/>
              </a:rPr>
              <a:t>Count arrivals */</a:t>
            </a:r>
          </a:p>
          <a:p>
            <a:r>
              <a:rPr lang="en-US" b="1" dirty="0" smtClean="0">
                <a:latin typeface="Courier New" pitchFamily="49" charset="0"/>
              </a:rPr>
              <a:t>unlock();</a:t>
            </a:r>
            <a:endParaRPr lang="en-US" b="1" dirty="0">
              <a:latin typeface="Courier New" pitchFamily="49" charset="0"/>
            </a:endParaRPr>
          </a:p>
          <a:p>
            <a:r>
              <a:rPr lang="en-US" b="1" dirty="0">
                <a:latin typeface="Courier New" pitchFamily="49" charset="0"/>
              </a:rPr>
              <a:t>if(count==total</a:t>
            </a:r>
            <a:r>
              <a:rPr lang="en-US" b="1" dirty="0" smtClean="0">
                <a:latin typeface="Courier New" pitchFamily="49" charset="0"/>
              </a:rPr>
              <a:t>)             /* </a:t>
            </a:r>
            <a:r>
              <a:rPr lang="en-US" b="1" dirty="0">
                <a:latin typeface="Courier New" pitchFamily="49" charset="0"/>
              </a:rPr>
              <a:t>All arrived */ 	</a:t>
            </a:r>
          </a:p>
          <a:p>
            <a:r>
              <a:rPr lang="en-US" b="1" dirty="0" smtClean="0">
                <a:latin typeface="Courier New" pitchFamily="49" charset="0"/>
              </a:rPr>
              <a:t>{</a:t>
            </a:r>
          </a:p>
          <a:p>
            <a:r>
              <a:rPr lang="en-US" b="1" dirty="0" smtClean="0">
                <a:latin typeface="Courier New" pitchFamily="49" charset="0"/>
              </a:rPr>
              <a:t>  </a:t>
            </a:r>
            <a:r>
              <a:rPr lang="en-US" b="1" dirty="0">
                <a:latin typeface="Courier New" pitchFamily="49" charset="0"/>
              </a:rPr>
              <a:t>count=0;                 </a:t>
            </a:r>
            <a:r>
              <a:rPr lang="en-US" b="1" dirty="0" smtClean="0">
                <a:latin typeface="Courier New" pitchFamily="49" charset="0"/>
              </a:rPr>
              <a:t>  /* </a:t>
            </a:r>
            <a:r>
              <a:rPr lang="en-US" b="1" dirty="0">
                <a:latin typeface="Courier New" pitchFamily="49" charset="0"/>
              </a:rPr>
              <a:t>Reset counter */</a:t>
            </a:r>
          </a:p>
          <a:p>
            <a:r>
              <a:rPr lang="en-US" b="1" dirty="0">
                <a:latin typeface="Courier New" pitchFamily="49" charset="0"/>
              </a:rPr>
              <a:t>  release = </a:t>
            </a:r>
            <a:r>
              <a:rPr lang="en-US" b="1" dirty="0" smtClean="0">
                <a:latin typeface="Courier New" pitchFamily="49" charset="0"/>
              </a:rPr>
              <a:t>TRUE;            /* </a:t>
            </a:r>
            <a:r>
              <a:rPr lang="en-US" b="1" dirty="0">
                <a:latin typeface="Courier New" pitchFamily="49" charset="0"/>
              </a:rPr>
              <a:t>Release processes */</a:t>
            </a:r>
          </a:p>
          <a:p>
            <a:r>
              <a:rPr lang="en-US" b="1" dirty="0" smtClean="0">
                <a:latin typeface="Courier New" pitchFamily="49" charset="0"/>
              </a:rPr>
              <a:t>}</a:t>
            </a:r>
          </a:p>
          <a:p>
            <a:r>
              <a:rPr lang="en-US" b="1" dirty="0" smtClean="0">
                <a:latin typeface="Courier New" pitchFamily="49" charset="0"/>
              </a:rPr>
              <a:t>else                         /* </a:t>
            </a:r>
            <a:r>
              <a:rPr lang="en-US" b="1" dirty="0">
                <a:latin typeface="Courier New" pitchFamily="49" charset="0"/>
              </a:rPr>
              <a:t>Wait for more to come */</a:t>
            </a:r>
          </a:p>
          <a:p>
            <a:r>
              <a:rPr lang="en-US" b="1" dirty="0" smtClean="0">
                <a:latin typeface="Courier New" pitchFamily="49" charset="0"/>
              </a:rPr>
              <a:t>{</a:t>
            </a:r>
          </a:p>
          <a:p>
            <a:r>
              <a:rPr lang="en-US" b="1" dirty="0" smtClean="0">
                <a:latin typeface="Courier New" pitchFamily="49" charset="0"/>
              </a:rPr>
              <a:t>  while (!release);          /* </a:t>
            </a:r>
            <a:r>
              <a:rPr lang="en-US" b="1" dirty="0">
                <a:latin typeface="Courier New" pitchFamily="49" charset="0"/>
              </a:rPr>
              <a:t>Wait for release </a:t>
            </a:r>
            <a:r>
              <a:rPr lang="en-US" b="1" dirty="0" smtClean="0">
                <a:latin typeface="Courier New" pitchFamily="49" charset="0"/>
              </a:rPr>
              <a:t> </a:t>
            </a:r>
            <a:r>
              <a:rPr lang="en-US" b="1" dirty="0">
                <a:latin typeface="Courier New" pitchFamily="49" charset="0"/>
              </a:rPr>
              <a:t>*/</a:t>
            </a:r>
          </a:p>
          <a:p>
            <a:r>
              <a:rPr lang="en-US" b="1" dirty="0">
                <a:latin typeface="Courier New" pitchFamily="49" charset="0"/>
              </a:rPr>
              <a:t>}</a:t>
            </a:r>
          </a:p>
        </p:txBody>
      </p:sp>
      <p:sp>
        <p:nvSpPr>
          <p:cNvPr id="387079" name="Rectangle 7"/>
          <p:cNvSpPr>
            <a:spLocks noGrp="1" noChangeArrowheads="1"/>
          </p:cNvSpPr>
          <p:nvPr>
            <p:ph type="body" idx="1"/>
          </p:nvPr>
        </p:nvSpPr>
        <p:spPr>
          <a:xfrm>
            <a:off x="271895" y="5027612"/>
            <a:ext cx="8434388" cy="1949450"/>
          </a:xfrm>
          <a:noFill/>
          <a:ln/>
        </p:spPr>
        <p:txBody>
          <a:bodyPr/>
          <a:lstStyle/>
          <a:p>
            <a:pPr>
              <a:lnSpc>
                <a:spcPct val="80000"/>
              </a:lnSpc>
            </a:pPr>
            <a:r>
              <a:rPr lang="en-US" sz="1800" dirty="0">
                <a:sym typeface="Symbol" pitchFamily="18" charset="2"/>
              </a:rPr>
              <a:t>Problem: </a:t>
            </a:r>
            <a:r>
              <a:rPr lang="en-US" sz="1800" dirty="0" smtClean="0">
                <a:sym typeface="Symbol" pitchFamily="18" charset="2"/>
              </a:rPr>
              <a:t>deadlock possible if reused</a:t>
            </a:r>
            <a:endParaRPr lang="en-US" sz="1800" dirty="0">
              <a:sym typeface="Symbol" pitchFamily="18" charset="2"/>
            </a:endParaRPr>
          </a:p>
          <a:p>
            <a:pPr lvl="1">
              <a:lnSpc>
                <a:spcPct val="80000"/>
              </a:lnSpc>
            </a:pPr>
            <a:r>
              <a:rPr lang="en-US" sz="1600" dirty="0">
                <a:sym typeface="Symbol" pitchFamily="18" charset="2"/>
              </a:rPr>
              <a:t>Two processes: fast and slow</a:t>
            </a:r>
          </a:p>
          <a:p>
            <a:pPr lvl="1">
              <a:lnSpc>
                <a:spcPct val="80000"/>
              </a:lnSpc>
            </a:pPr>
            <a:r>
              <a:rPr lang="en-US" sz="1600" dirty="0">
                <a:sym typeface="Symbol" pitchFamily="18" charset="2"/>
              </a:rPr>
              <a:t>Slow arrives first, reads release, sees </a:t>
            </a:r>
            <a:r>
              <a:rPr lang="en-US" sz="1600" dirty="0" smtClean="0">
                <a:sym typeface="Symbol" pitchFamily="18" charset="2"/>
              </a:rPr>
              <a:t>FALSE</a:t>
            </a:r>
            <a:endParaRPr lang="en-US" sz="1600" dirty="0">
              <a:sym typeface="Symbol" pitchFamily="18" charset="2"/>
            </a:endParaRPr>
          </a:p>
          <a:p>
            <a:pPr lvl="1">
              <a:lnSpc>
                <a:spcPct val="80000"/>
              </a:lnSpc>
            </a:pPr>
            <a:r>
              <a:rPr lang="en-US" sz="1600" dirty="0">
                <a:sym typeface="Symbol" pitchFamily="18" charset="2"/>
              </a:rPr>
              <a:t>Fast arrives, sets release to </a:t>
            </a:r>
            <a:r>
              <a:rPr lang="en-US" sz="1600" dirty="0" smtClean="0">
                <a:sym typeface="Symbol" pitchFamily="18" charset="2"/>
              </a:rPr>
              <a:t>TRUE, </a:t>
            </a:r>
            <a:r>
              <a:rPr lang="en-US" sz="1600" dirty="0">
                <a:sym typeface="Symbol" pitchFamily="18" charset="2"/>
              </a:rPr>
              <a:t>goes on to execute other code,</a:t>
            </a:r>
            <a:br>
              <a:rPr lang="en-US" sz="1600" dirty="0">
                <a:sym typeface="Symbol" pitchFamily="18" charset="2"/>
              </a:rPr>
            </a:br>
            <a:r>
              <a:rPr lang="en-US" sz="1600" dirty="0">
                <a:sym typeface="Symbol" pitchFamily="18" charset="2"/>
              </a:rPr>
              <a:t>comes to barrier again, resets </a:t>
            </a:r>
            <a:r>
              <a:rPr lang="en-US" sz="1600" dirty="0" smtClean="0">
                <a:sym typeface="Symbol" pitchFamily="18" charset="2"/>
              </a:rPr>
              <a:t>release to FALSE, </a:t>
            </a:r>
            <a:r>
              <a:rPr lang="en-US" sz="1600" dirty="0">
                <a:sym typeface="Symbol" pitchFamily="18" charset="2"/>
              </a:rPr>
              <a:t>starts </a:t>
            </a:r>
            <a:r>
              <a:rPr lang="en-US" sz="1600" dirty="0" smtClean="0">
                <a:sym typeface="Symbol" pitchFamily="18" charset="2"/>
              </a:rPr>
              <a:t>spinning on wait for release</a:t>
            </a:r>
            <a:endParaRPr lang="en-US" sz="1600" dirty="0">
              <a:sym typeface="Symbol" pitchFamily="18" charset="2"/>
            </a:endParaRPr>
          </a:p>
          <a:p>
            <a:pPr lvl="1">
              <a:lnSpc>
                <a:spcPct val="80000"/>
              </a:lnSpc>
            </a:pPr>
            <a:r>
              <a:rPr lang="en-US" sz="1600" dirty="0">
                <a:sym typeface="Symbol" pitchFamily="18" charset="2"/>
              </a:rPr>
              <a:t>Slow now reads release again, sees </a:t>
            </a:r>
            <a:r>
              <a:rPr lang="en-US" sz="1600" dirty="0" smtClean="0">
                <a:sym typeface="Symbol" pitchFamily="18" charset="2"/>
              </a:rPr>
              <a:t>FALSE </a:t>
            </a:r>
            <a:r>
              <a:rPr lang="en-US" sz="1600" dirty="0">
                <a:sym typeface="Symbol" pitchFamily="18" charset="2"/>
              </a:rPr>
              <a:t>again</a:t>
            </a:r>
          </a:p>
          <a:p>
            <a:pPr lvl="1">
              <a:lnSpc>
                <a:spcPct val="80000"/>
              </a:lnSpc>
            </a:pPr>
            <a:r>
              <a:rPr lang="en-US" sz="1600" dirty="0">
                <a:sym typeface="Symbol" pitchFamily="18" charset="2"/>
              </a:rPr>
              <a:t>Now both processors are stuck and will never leave</a:t>
            </a:r>
          </a:p>
        </p:txBody>
      </p:sp>
    </p:spTree>
    <p:extLst>
      <p:ext uri="{BB962C8B-B14F-4D97-AF65-F5344CB8AC3E}">
        <p14:creationId xmlns:p14="http://schemas.microsoft.com/office/powerpoint/2010/main" val="20782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 </a:t>
            </a:r>
          </a:p>
        </p:txBody>
      </p:sp>
      <p:sp>
        <p:nvSpPr>
          <p:cNvPr id="388098" name="Rectangle 2"/>
          <p:cNvSpPr>
            <a:spLocks noGrp="1" noChangeArrowheads="1"/>
          </p:cNvSpPr>
          <p:nvPr>
            <p:ph type="title"/>
          </p:nvPr>
        </p:nvSpPr>
        <p:spPr/>
        <p:txBody>
          <a:bodyPr/>
          <a:lstStyle/>
          <a:p>
            <a:r>
              <a:rPr lang="en-US"/>
              <a:t>Correct Barrier Synchronization</a:t>
            </a:r>
          </a:p>
        </p:txBody>
      </p:sp>
      <p:sp>
        <p:nvSpPr>
          <p:cNvPr id="388101" name="Text Box 5"/>
          <p:cNvSpPr txBox="1">
            <a:spLocks noChangeArrowheads="1"/>
          </p:cNvSpPr>
          <p:nvPr/>
        </p:nvSpPr>
        <p:spPr bwMode="auto">
          <a:xfrm>
            <a:off x="685800" y="2070100"/>
            <a:ext cx="8008938" cy="256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dirty="0" err="1">
                <a:latin typeface="Courier New" pitchFamily="49" charset="0"/>
              </a:rPr>
              <a:t>localSense</a:t>
            </a:r>
            <a:r>
              <a:rPr lang="en-US" b="1" dirty="0">
                <a:latin typeface="Courier New" pitchFamily="49" charset="0"/>
              </a:rPr>
              <a:t>=!</a:t>
            </a:r>
            <a:r>
              <a:rPr lang="en-US" b="1" dirty="0" err="1">
                <a:latin typeface="Courier New" pitchFamily="49" charset="0"/>
              </a:rPr>
              <a:t>localSense</a:t>
            </a:r>
            <a:r>
              <a:rPr lang="en-US" b="1" dirty="0">
                <a:latin typeface="Courier New" pitchFamily="49" charset="0"/>
              </a:rPr>
              <a:t>;    /* Toggle local sense */</a:t>
            </a:r>
          </a:p>
          <a:p>
            <a:r>
              <a:rPr lang="en-US" b="1" dirty="0" smtClean="0">
                <a:latin typeface="Courier New" pitchFamily="49" charset="0"/>
              </a:rPr>
              <a:t>lock();</a:t>
            </a:r>
            <a:endParaRPr lang="en-US" b="1" dirty="0">
              <a:latin typeface="Courier New" pitchFamily="49" charset="0"/>
            </a:endParaRPr>
          </a:p>
          <a:p>
            <a:r>
              <a:rPr lang="en-US" b="1" dirty="0" smtClean="0">
                <a:latin typeface="Courier New" pitchFamily="49" charset="0"/>
              </a:rPr>
              <a:t>  count</a:t>
            </a:r>
            <a:r>
              <a:rPr lang="en-US" b="1" dirty="0">
                <a:latin typeface="Courier New" pitchFamily="49" charset="0"/>
              </a:rPr>
              <a:t>++;                 /* Count arrivals */</a:t>
            </a:r>
          </a:p>
          <a:p>
            <a:r>
              <a:rPr lang="en-US" b="1" dirty="0">
                <a:latin typeface="Courier New" pitchFamily="49" charset="0"/>
              </a:rPr>
              <a:t>  if(count==total){        /* All arrived */</a:t>
            </a:r>
          </a:p>
          <a:p>
            <a:r>
              <a:rPr lang="en-US" b="1" dirty="0">
                <a:latin typeface="Courier New" pitchFamily="49" charset="0"/>
              </a:rPr>
              <a:t>    count=0;               /* Reset counter */</a:t>
            </a:r>
          </a:p>
          <a:p>
            <a:r>
              <a:rPr lang="en-US" b="1" dirty="0">
                <a:latin typeface="Courier New" pitchFamily="49" charset="0"/>
              </a:rPr>
              <a:t>    release=</a:t>
            </a:r>
            <a:r>
              <a:rPr lang="en-US" b="1" dirty="0" err="1">
                <a:latin typeface="Courier New" pitchFamily="49" charset="0"/>
              </a:rPr>
              <a:t>localSense</a:t>
            </a:r>
            <a:r>
              <a:rPr lang="en-US" b="1" dirty="0">
                <a:latin typeface="Courier New" pitchFamily="49" charset="0"/>
              </a:rPr>
              <a:t>;    /* Release processes */</a:t>
            </a:r>
          </a:p>
          <a:p>
            <a:r>
              <a:rPr lang="en-US" b="1" dirty="0">
                <a:latin typeface="Courier New" pitchFamily="49" charset="0"/>
              </a:rPr>
              <a:t>  }</a:t>
            </a:r>
          </a:p>
          <a:p>
            <a:r>
              <a:rPr lang="en-US" b="1" dirty="0" smtClean="0">
                <a:latin typeface="Courier New" pitchFamily="49" charset="0"/>
              </a:rPr>
              <a:t>unlock();</a:t>
            </a:r>
            <a:endParaRPr lang="en-US" b="1" dirty="0">
              <a:latin typeface="Courier New" pitchFamily="49" charset="0"/>
            </a:endParaRPr>
          </a:p>
          <a:p>
            <a:r>
              <a:rPr lang="en-US" b="1" dirty="0" smtClean="0">
                <a:latin typeface="Courier New" pitchFamily="49" charset="0"/>
              </a:rPr>
              <a:t>while(release!=</a:t>
            </a:r>
            <a:r>
              <a:rPr lang="en-US" b="1" dirty="0" err="1" smtClean="0">
                <a:latin typeface="Courier New" pitchFamily="49" charset="0"/>
              </a:rPr>
              <a:t>localSense</a:t>
            </a:r>
            <a:r>
              <a:rPr lang="en-US" b="1" dirty="0">
                <a:latin typeface="Courier New" pitchFamily="49" charset="0"/>
              </a:rPr>
              <a:t>); /* Wait to be released */</a:t>
            </a:r>
          </a:p>
        </p:txBody>
      </p:sp>
      <p:sp>
        <p:nvSpPr>
          <p:cNvPr id="388102" name="Rectangle 6"/>
          <p:cNvSpPr>
            <a:spLocks noGrp="1" noChangeArrowheads="1"/>
          </p:cNvSpPr>
          <p:nvPr>
            <p:ph type="body" idx="1"/>
          </p:nvPr>
        </p:nvSpPr>
        <p:spPr>
          <a:xfrm>
            <a:off x="311150" y="4984750"/>
            <a:ext cx="8434388" cy="1949450"/>
          </a:xfrm>
          <a:noFill/>
          <a:ln/>
        </p:spPr>
        <p:txBody>
          <a:bodyPr>
            <a:normAutofit/>
          </a:bodyPr>
          <a:lstStyle/>
          <a:p>
            <a:pPr>
              <a:lnSpc>
                <a:spcPct val="90000"/>
              </a:lnSpc>
            </a:pPr>
            <a:r>
              <a:rPr lang="en-US" sz="2400" dirty="0">
                <a:sym typeface="Symbol" pitchFamily="18" charset="2"/>
              </a:rPr>
              <a:t>Release in first barrier acts as reset for second</a:t>
            </a:r>
          </a:p>
          <a:p>
            <a:pPr lvl="1">
              <a:lnSpc>
                <a:spcPct val="90000"/>
              </a:lnSpc>
            </a:pPr>
            <a:r>
              <a:rPr lang="en-US" sz="2000" dirty="0" smtClean="0">
                <a:sym typeface="Symbol" pitchFamily="18" charset="2"/>
              </a:rPr>
              <a:t>When </a:t>
            </a:r>
            <a:r>
              <a:rPr lang="en-US" sz="2000" dirty="0">
                <a:sym typeface="Symbol" pitchFamily="18" charset="2"/>
              </a:rPr>
              <a:t>fast comes back it does not change release,</a:t>
            </a:r>
            <a:br>
              <a:rPr lang="en-US" sz="2000" dirty="0">
                <a:sym typeface="Symbol" pitchFamily="18" charset="2"/>
              </a:rPr>
            </a:br>
            <a:r>
              <a:rPr lang="en-US" sz="2000" dirty="0">
                <a:sym typeface="Symbol" pitchFamily="18" charset="2"/>
              </a:rPr>
              <a:t>it just waits for it to become </a:t>
            </a:r>
            <a:r>
              <a:rPr lang="en-US" sz="2000" dirty="0" smtClean="0">
                <a:sym typeface="Symbol" pitchFamily="18" charset="2"/>
              </a:rPr>
              <a:t>FALSE</a:t>
            </a:r>
            <a:endParaRPr lang="en-US" sz="2000" dirty="0">
              <a:sym typeface="Symbol" pitchFamily="18" charset="2"/>
            </a:endParaRPr>
          </a:p>
          <a:p>
            <a:pPr lvl="1">
              <a:lnSpc>
                <a:spcPct val="90000"/>
              </a:lnSpc>
            </a:pPr>
            <a:r>
              <a:rPr lang="en-US" sz="2000" dirty="0">
                <a:sym typeface="Symbol" pitchFamily="18" charset="2"/>
              </a:rPr>
              <a:t>Slow eventually sees release is </a:t>
            </a:r>
            <a:r>
              <a:rPr lang="en-US" sz="2000" dirty="0" smtClean="0">
                <a:sym typeface="Symbol" pitchFamily="18" charset="2"/>
              </a:rPr>
              <a:t>TRUE, </a:t>
            </a:r>
            <a:r>
              <a:rPr lang="en-US" sz="2000" dirty="0">
                <a:sym typeface="Symbol" pitchFamily="18" charset="2"/>
              </a:rPr>
              <a:t>stops </a:t>
            </a:r>
            <a:r>
              <a:rPr lang="en-US" sz="2000" dirty="0" smtClean="0">
                <a:sym typeface="Symbol" pitchFamily="18" charset="2"/>
              </a:rPr>
              <a:t>waiting,</a:t>
            </a:r>
            <a:r>
              <a:rPr lang="en-US" sz="2000" dirty="0">
                <a:sym typeface="Symbol" pitchFamily="18" charset="2"/>
              </a:rPr>
              <a:t/>
            </a:r>
            <a:br>
              <a:rPr lang="en-US" sz="2000" dirty="0">
                <a:sym typeface="Symbol" pitchFamily="18" charset="2"/>
              </a:rPr>
            </a:br>
            <a:r>
              <a:rPr lang="en-US" sz="2000" dirty="0">
                <a:sym typeface="Symbol" pitchFamily="18" charset="2"/>
              </a:rPr>
              <a:t>does work, comes back, sets release to </a:t>
            </a:r>
            <a:r>
              <a:rPr lang="en-US" sz="2000" dirty="0" smtClean="0">
                <a:sym typeface="Symbol" pitchFamily="18" charset="2"/>
              </a:rPr>
              <a:t>FALSE, </a:t>
            </a:r>
            <a:r>
              <a:rPr lang="en-US" sz="2000" dirty="0">
                <a:sym typeface="Symbol" pitchFamily="18" charset="2"/>
              </a:rPr>
              <a:t>and both go forward.</a:t>
            </a:r>
          </a:p>
        </p:txBody>
      </p:sp>
      <p:sp>
        <p:nvSpPr>
          <p:cNvPr id="388103" name="AutoShape 7"/>
          <p:cNvSpPr>
            <a:spLocks noChangeArrowheads="1"/>
          </p:cNvSpPr>
          <p:nvPr/>
        </p:nvSpPr>
        <p:spPr bwMode="auto">
          <a:xfrm>
            <a:off x="685800" y="1447800"/>
            <a:ext cx="4004469" cy="376237"/>
          </a:xfrm>
          <a:prstGeom prst="roundRect">
            <a:avLst>
              <a:gd name="adj" fmla="val 16667"/>
            </a:avLst>
          </a:prstGeom>
          <a:noFill/>
          <a:ln w="9525">
            <a:solidFill>
              <a:schemeClr val="tx1"/>
            </a:solidFill>
            <a:round/>
            <a:headEnd/>
            <a:tailEnd/>
          </a:ln>
          <a:effectLst/>
        </p:spPr>
        <p:txBody>
          <a:bodyPr wrap="none" anchor="ctr"/>
          <a:lstStyle/>
          <a:p>
            <a:pPr algn="ctr"/>
            <a:r>
              <a:rPr lang="en-US" sz="1400" dirty="0" smtClean="0"/>
              <a:t>initially </a:t>
            </a:r>
            <a:r>
              <a:rPr lang="en-US" sz="1400" dirty="0" err="1"/>
              <a:t>localSense</a:t>
            </a:r>
            <a:r>
              <a:rPr lang="en-US" sz="1400" dirty="0"/>
              <a:t> = </a:t>
            </a:r>
            <a:r>
              <a:rPr lang="en-US" sz="1400" dirty="0" smtClean="0"/>
              <a:t>FALSE, </a:t>
            </a:r>
            <a:r>
              <a:rPr lang="en-US" sz="1400" dirty="0"/>
              <a:t>release = </a:t>
            </a:r>
            <a:r>
              <a:rPr lang="en-US" sz="1400" dirty="0" smtClean="0"/>
              <a:t>FALSE</a:t>
            </a:r>
            <a:endParaRPr lang="en-US" sz="1400" dirty="0"/>
          </a:p>
        </p:txBody>
      </p:sp>
    </p:spTree>
    <p:extLst>
      <p:ext uri="{BB962C8B-B14F-4D97-AF65-F5344CB8AC3E}">
        <p14:creationId xmlns:p14="http://schemas.microsoft.com/office/powerpoint/2010/main" val="39550967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 </a:t>
            </a:r>
          </a:p>
        </p:txBody>
      </p:sp>
      <p:sp>
        <p:nvSpPr>
          <p:cNvPr id="390146" name="Rectangle 2"/>
          <p:cNvSpPr>
            <a:spLocks noGrp="1" noChangeArrowheads="1"/>
          </p:cNvSpPr>
          <p:nvPr>
            <p:ph type="title"/>
          </p:nvPr>
        </p:nvSpPr>
        <p:spPr/>
        <p:txBody>
          <a:bodyPr/>
          <a:lstStyle/>
          <a:p>
            <a:r>
              <a:rPr lang="en-US"/>
              <a:t>Large-Scale Systems: Barriers</a:t>
            </a:r>
          </a:p>
        </p:txBody>
      </p:sp>
      <p:sp>
        <p:nvSpPr>
          <p:cNvPr id="390147" name="Rectangle 3"/>
          <p:cNvSpPr>
            <a:spLocks noGrp="1" noChangeArrowheads="1"/>
          </p:cNvSpPr>
          <p:nvPr>
            <p:ph type="body" idx="1"/>
          </p:nvPr>
        </p:nvSpPr>
        <p:spPr>
          <a:noFill/>
          <a:ln/>
        </p:spPr>
        <p:txBody>
          <a:bodyPr/>
          <a:lstStyle/>
          <a:p>
            <a:pPr>
              <a:lnSpc>
                <a:spcPct val="80000"/>
              </a:lnSpc>
            </a:pPr>
            <a:r>
              <a:rPr lang="en-US" sz="2400" dirty="0">
                <a:sym typeface="Symbol" pitchFamily="18" charset="2"/>
              </a:rPr>
              <a:t>Barrier with many processors</a:t>
            </a:r>
          </a:p>
          <a:p>
            <a:pPr lvl="1">
              <a:lnSpc>
                <a:spcPct val="80000"/>
              </a:lnSpc>
            </a:pPr>
            <a:r>
              <a:rPr lang="en-US" sz="2000" dirty="0">
                <a:sym typeface="Symbol" pitchFamily="18" charset="2"/>
              </a:rPr>
              <a:t>Have to update counter one by one – takes a long time</a:t>
            </a:r>
          </a:p>
          <a:p>
            <a:pPr lvl="1">
              <a:lnSpc>
                <a:spcPct val="80000"/>
              </a:lnSpc>
            </a:pPr>
            <a:r>
              <a:rPr lang="en-US" sz="2000" dirty="0">
                <a:sym typeface="Symbol" pitchFamily="18" charset="2"/>
              </a:rPr>
              <a:t>Solution: use a combining tree of barriers</a:t>
            </a:r>
          </a:p>
          <a:p>
            <a:pPr lvl="2">
              <a:lnSpc>
                <a:spcPct val="80000"/>
              </a:lnSpc>
            </a:pPr>
            <a:r>
              <a:rPr lang="en-US" sz="1800" dirty="0">
                <a:sym typeface="Symbol" pitchFamily="18" charset="2"/>
              </a:rPr>
              <a:t>Example: using a binary tree</a:t>
            </a:r>
          </a:p>
          <a:p>
            <a:pPr lvl="2">
              <a:lnSpc>
                <a:spcPct val="80000"/>
              </a:lnSpc>
            </a:pPr>
            <a:r>
              <a:rPr lang="en-US" sz="1800" dirty="0">
                <a:sym typeface="Symbol" pitchFamily="18" charset="2"/>
              </a:rPr>
              <a:t>Pair up processors, each pair has its own barrier</a:t>
            </a:r>
          </a:p>
          <a:p>
            <a:pPr lvl="3">
              <a:lnSpc>
                <a:spcPct val="80000"/>
              </a:lnSpc>
            </a:pPr>
            <a:r>
              <a:rPr lang="en-US" sz="1600" dirty="0">
                <a:sym typeface="Symbol" pitchFamily="18" charset="2"/>
              </a:rPr>
              <a:t>E.g. at level 1 processors 0 and 1 synchronize on one barrier, processors 2 and 3 on another, etc.</a:t>
            </a:r>
          </a:p>
          <a:p>
            <a:pPr lvl="2">
              <a:lnSpc>
                <a:spcPct val="80000"/>
              </a:lnSpc>
            </a:pPr>
            <a:r>
              <a:rPr lang="en-US" sz="1800" dirty="0">
                <a:sym typeface="Symbol" pitchFamily="18" charset="2"/>
              </a:rPr>
              <a:t>At next level, pair up pairs</a:t>
            </a:r>
          </a:p>
          <a:p>
            <a:pPr lvl="3">
              <a:lnSpc>
                <a:spcPct val="80000"/>
              </a:lnSpc>
            </a:pPr>
            <a:r>
              <a:rPr lang="en-US" sz="1600" dirty="0">
                <a:sym typeface="Symbol" pitchFamily="18" charset="2"/>
              </a:rPr>
              <a:t>Processors 0 and 2 increment a count a level 2, processors 1 and 3 just wait for it to be released</a:t>
            </a:r>
          </a:p>
          <a:p>
            <a:pPr lvl="3">
              <a:lnSpc>
                <a:spcPct val="80000"/>
              </a:lnSpc>
            </a:pPr>
            <a:r>
              <a:rPr lang="en-US" sz="1600" dirty="0">
                <a:sym typeface="Symbol" pitchFamily="18" charset="2"/>
              </a:rPr>
              <a:t>At level 3, 0 and 4 increment counter, while 1, 2, 3, 5, 6, and 7 just spin until this level 3 barrier is released</a:t>
            </a:r>
          </a:p>
          <a:p>
            <a:pPr lvl="3">
              <a:lnSpc>
                <a:spcPct val="80000"/>
              </a:lnSpc>
            </a:pPr>
            <a:r>
              <a:rPr lang="en-US" sz="1600" dirty="0">
                <a:sym typeface="Symbol" pitchFamily="18" charset="2"/>
              </a:rPr>
              <a:t>At the highest level all processes will spin and a few “representatives” will be counted.</a:t>
            </a:r>
          </a:p>
          <a:p>
            <a:pPr lvl="2">
              <a:lnSpc>
                <a:spcPct val="80000"/>
              </a:lnSpc>
            </a:pPr>
            <a:r>
              <a:rPr lang="en-US" sz="1800" dirty="0">
                <a:sym typeface="Symbol" pitchFamily="18" charset="2"/>
              </a:rPr>
              <a:t>Works well because each level fast and few levels</a:t>
            </a:r>
          </a:p>
          <a:p>
            <a:pPr lvl="3">
              <a:lnSpc>
                <a:spcPct val="80000"/>
              </a:lnSpc>
            </a:pPr>
            <a:r>
              <a:rPr lang="en-US" sz="1600" dirty="0">
                <a:sym typeface="Symbol" pitchFamily="18" charset="2"/>
              </a:rPr>
              <a:t>Only 2 increments per level, log</a:t>
            </a:r>
            <a:r>
              <a:rPr lang="en-US" sz="1600" baseline="-25000" dirty="0">
                <a:sym typeface="Symbol" pitchFamily="18" charset="2"/>
              </a:rPr>
              <a:t>2</a:t>
            </a:r>
            <a:r>
              <a:rPr lang="en-US" sz="1600" dirty="0">
                <a:sym typeface="Symbol" pitchFamily="18" charset="2"/>
              </a:rPr>
              <a:t>(</a:t>
            </a:r>
            <a:r>
              <a:rPr lang="en-US" sz="1600" dirty="0" err="1">
                <a:sym typeface="Symbol" pitchFamily="18" charset="2"/>
              </a:rPr>
              <a:t>numProc</a:t>
            </a:r>
            <a:r>
              <a:rPr lang="en-US" sz="1600" dirty="0">
                <a:sym typeface="Symbol" pitchFamily="18" charset="2"/>
              </a:rPr>
              <a:t>) levels</a:t>
            </a:r>
          </a:p>
          <a:p>
            <a:pPr lvl="3">
              <a:lnSpc>
                <a:spcPct val="80000"/>
              </a:lnSpc>
            </a:pPr>
            <a:r>
              <a:rPr lang="en-US" sz="1600" dirty="0">
                <a:sym typeface="Symbol" pitchFamily="18" charset="2"/>
              </a:rPr>
              <a:t>For large </a:t>
            </a:r>
            <a:r>
              <a:rPr lang="en-US" sz="1600" dirty="0" err="1">
                <a:sym typeface="Symbol" pitchFamily="18" charset="2"/>
              </a:rPr>
              <a:t>numProc</a:t>
            </a:r>
            <a:r>
              <a:rPr lang="en-US" sz="1600" dirty="0">
                <a:sym typeface="Symbol" pitchFamily="18" charset="2"/>
              </a:rPr>
              <a:t>, 2*log</a:t>
            </a:r>
            <a:r>
              <a:rPr lang="en-US" sz="1600" baseline="-25000" dirty="0">
                <a:sym typeface="Symbol" pitchFamily="18" charset="2"/>
              </a:rPr>
              <a:t>2</a:t>
            </a:r>
            <a:r>
              <a:rPr lang="en-US" sz="1600" dirty="0">
                <a:sym typeface="Symbol" pitchFamily="18" charset="2"/>
              </a:rPr>
              <a:t>(</a:t>
            </a:r>
            <a:r>
              <a:rPr lang="en-US" sz="1600" dirty="0" err="1">
                <a:sym typeface="Symbol" pitchFamily="18" charset="2"/>
              </a:rPr>
              <a:t>numProc</a:t>
            </a:r>
            <a:r>
              <a:rPr lang="en-US" sz="1600" dirty="0">
                <a:sym typeface="Symbol" pitchFamily="18" charset="2"/>
              </a:rPr>
              <a:t>) still reasonably small</a:t>
            </a:r>
          </a:p>
        </p:txBody>
      </p:sp>
    </p:spTree>
    <p:extLst>
      <p:ext uri="{BB962C8B-B14F-4D97-AF65-F5344CB8AC3E}">
        <p14:creationId xmlns:p14="http://schemas.microsoft.com/office/powerpoint/2010/main" val="1850221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 </a:t>
            </a:r>
          </a:p>
        </p:txBody>
      </p:sp>
      <p:sp>
        <p:nvSpPr>
          <p:cNvPr id="391170" name="Rectangle 2"/>
          <p:cNvSpPr>
            <a:spLocks noGrp="1" noChangeArrowheads="1"/>
          </p:cNvSpPr>
          <p:nvPr>
            <p:ph type="title"/>
          </p:nvPr>
        </p:nvSpPr>
        <p:spPr/>
        <p:txBody>
          <a:bodyPr/>
          <a:lstStyle/>
          <a:p>
            <a:r>
              <a:rPr lang="en-US"/>
              <a:t>Large-Scale Systems: Locks</a:t>
            </a:r>
          </a:p>
        </p:txBody>
      </p:sp>
      <p:sp>
        <p:nvSpPr>
          <p:cNvPr id="391171" name="Rectangle 3"/>
          <p:cNvSpPr>
            <a:spLocks noGrp="1" noChangeArrowheads="1"/>
          </p:cNvSpPr>
          <p:nvPr>
            <p:ph type="body" idx="1"/>
          </p:nvPr>
        </p:nvSpPr>
        <p:spPr>
          <a:noFill/>
          <a:ln/>
        </p:spPr>
        <p:txBody>
          <a:bodyPr/>
          <a:lstStyle/>
          <a:p>
            <a:pPr>
              <a:lnSpc>
                <a:spcPct val="90000"/>
              </a:lnSpc>
            </a:pPr>
            <a:r>
              <a:rPr lang="en-US" sz="2800">
                <a:sym typeface="Symbol" pitchFamily="18" charset="2"/>
              </a:rPr>
              <a:t>Contention even with test-and-test-and-set</a:t>
            </a:r>
          </a:p>
          <a:p>
            <a:pPr lvl="1">
              <a:lnSpc>
                <a:spcPct val="90000"/>
              </a:lnSpc>
            </a:pPr>
            <a:r>
              <a:rPr lang="en-US" sz="2400">
                <a:sym typeface="Symbol" pitchFamily="18" charset="2"/>
              </a:rPr>
              <a:t>Every write goes to many, many spinning procs</a:t>
            </a:r>
          </a:p>
          <a:p>
            <a:pPr lvl="1">
              <a:lnSpc>
                <a:spcPct val="90000"/>
              </a:lnSpc>
            </a:pPr>
            <a:r>
              <a:rPr lang="en-US" sz="2400">
                <a:sym typeface="Symbol" pitchFamily="18" charset="2"/>
              </a:rPr>
              <a:t>Making everybody test less often reduces contention for high-contention locks but hurts for low-contention locks</a:t>
            </a:r>
          </a:p>
          <a:p>
            <a:pPr lvl="1">
              <a:lnSpc>
                <a:spcPct val="90000"/>
              </a:lnSpc>
            </a:pPr>
            <a:r>
              <a:rPr lang="en-US" sz="2400">
                <a:sym typeface="Symbol" pitchFamily="18" charset="2"/>
              </a:rPr>
              <a:t>Solution: exponential back-off</a:t>
            </a:r>
          </a:p>
          <a:p>
            <a:pPr lvl="2">
              <a:lnSpc>
                <a:spcPct val="90000"/>
              </a:lnSpc>
            </a:pPr>
            <a:r>
              <a:rPr lang="en-US" sz="2000">
                <a:sym typeface="Symbol" pitchFamily="18" charset="2"/>
              </a:rPr>
              <a:t>If we have waited for a long time, lock is probably high-contention</a:t>
            </a:r>
          </a:p>
          <a:p>
            <a:pPr lvl="2">
              <a:lnSpc>
                <a:spcPct val="90000"/>
              </a:lnSpc>
            </a:pPr>
            <a:r>
              <a:rPr lang="en-US" sz="2000">
                <a:sym typeface="Symbol" pitchFamily="18" charset="2"/>
              </a:rPr>
              <a:t>Every time we check and fail, double the time between checks</a:t>
            </a:r>
          </a:p>
          <a:p>
            <a:pPr lvl="3">
              <a:lnSpc>
                <a:spcPct val="90000"/>
              </a:lnSpc>
            </a:pPr>
            <a:r>
              <a:rPr lang="en-US" sz="1800">
                <a:sym typeface="Symbol" pitchFamily="18" charset="2"/>
              </a:rPr>
              <a:t>Fast low-contention locks (checks frequent at first)</a:t>
            </a:r>
          </a:p>
          <a:p>
            <a:pPr lvl="3">
              <a:lnSpc>
                <a:spcPct val="90000"/>
              </a:lnSpc>
            </a:pPr>
            <a:r>
              <a:rPr lang="en-US" sz="1800">
                <a:sym typeface="Symbol" pitchFamily="18" charset="2"/>
              </a:rPr>
              <a:t>Scalable high-contention locks (checks infrequent in long waits)</a:t>
            </a:r>
          </a:p>
          <a:p>
            <a:pPr lvl="1">
              <a:lnSpc>
                <a:spcPct val="90000"/>
              </a:lnSpc>
            </a:pPr>
            <a:r>
              <a:rPr lang="en-US" sz="2400">
                <a:sym typeface="Symbol" pitchFamily="18" charset="2"/>
              </a:rPr>
              <a:t>Special hardware support</a:t>
            </a:r>
          </a:p>
        </p:txBody>
      </p:sp>
    </p:spTree>
    <p:extLst>
      <p:ext uri="{BB962C8B-B14F-4D97-AF65-F5344CB8AC3E}">
        <p14:creationId xmlns:p14="http://schemas.microsoft.com/office/powerpoint/2010/main" val="41915410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a:t>
            </a:r>
            <a:endParaRPr lang="en-US" dirty="0"/>
          </a:p>
        </p:txBody>
      </p:sp>
      <p:sp>
        <p:nvSpPr>
          <p:cNvPr id="3" name="Content Placeholder 2"/>
          <p:cNvSpPr>
            <a:spLocks noGrp="1"/>
          </p:cNvSpPr>
          <p:nvPr>
            <p:ph idx="1"/>
          </p:nvPr>
        </p:nvSpPr>
        <p:spPr/>
        <p:txBody>
          <a:bodyPr/>
          <a:lstStyle/>
          <a:p>
            <a:r>
              <a:rPr lang="en-US" dirty="0" smtClean="0"/>
              <a:t>How to synchronize processes?</a:t>
            </a:r>
          </a:p>
          <a:p>
            <a:pPr lvl="1"/>
            <a:r>
              <a:rPr lang="en-US" dirty="0" smtClean="0"/>
              <a:t>Need to protect access to shared data to avoid problems like race conditions</a:t>
            </a:r>
          </a:p>
          <a:p>
            <a:pPr lvl="1"/>
            <a:r>
              <a:rPr lang="en-US" dirty="0" smtClean="0"/>
              <a:t>Typical example: Updating a shared account balance.  Problem below?</a:t>
            </a:r>
          </a:p>
          <a:p>
            <a:endParaRPr lang="en-US" dirty="0"/>
          </a:p>
        </p:txBody>
      </p:sp>
      <p:sp>
        <p:nvSpPr>
          <p:cNvPr id="4" name="TextBox 3"/>
          <p:cNvSpPr txBox="1"/>
          <p:nvPr/>
        </p:nvSpPr>
        <p:spPr>
          <a:xfrm>
            <a:off x="1143000" y="4407932"/>
            <a:ext cx="2803973" cy="1477328"/>
          </a:xfrm>
          <a:prstGeom prst="rect">
            <a:avLst/>
          </a:prstGeom>
          <a:noFill/>
        </p:spPr>
        <p:txBody>
          <a:bodyPr wrap="none" rtlCol="0">
            <a:spAutoFit/>
          </a:bodyPr>
          <a:lstStyle/>
          <a:p>
            <a:r>
              <a:rPr lang="en-US" dirty="0" smtClean="0"/>
              <a:t>Processor 1</a:t>
            </a:r>
          </a:p>
          <a:p>
            <a:pPr eaLnBrk="0" hangingPunct="0"/>
            <a:r>
              <a:rPr kumimoji="1" lang="en-US" dirty="0" err="1">
                <a:latin typeface="Courier New" pitchFamily="49" charset="0"/>
              </a:rPr>
              <a:t>lw</a:t>
            </a:r>
            <a:r>
              <a:rPr kumimoji="1" lang="en-US" dirty="0">
                <a:latin typeface="Courier New" pitchFamily="49" charset="0"/>
              </a:rPr>
              <a:t>      $</a:t>
            </a:r>
            <a:r>
              <a:rPr kumimoji="1" lang="en-US" dirty="0" smtClean="0">
                <a:latin typeface="Courier New" pitchFamily="49" charset="0"/>
              </a:rPr>
              <a:t>t0,balance</a:t>
            </a:r>
          </a:p>
          <a:p>
            <a:pPr eaLnBrk="0" hangingPunct="0"/>
            <a:r>
              <a:rPr kumimoji="1" lang="en-US" dirty="0" err="1" smtClean="0">
                <a:latin typeface="Courier New" pitchFamily="49" charset="0"/>
              </a:rPr>
              <a:t>lw</a:t>
            </a:r>
            <a:r>
              <a:rPr kumimoji="1" lang="en-US" dirty="0" smtClean="0">
                <a:latin typeface="Courier New" pitchFamily="49" charset="0"/>
              </a:rPr>
              <a:t>      </a:t>
            </a:r>
            <a:r>
              <a:rPr kumimoji="1" lang="en-US" dirty="0">
                <a:latin typeface="Courier New" pitchFamily="49" charset="0"/>
              </a:rPr>
              <a:t>$</a:t>
            </a:r>
            <a:r>
              <a:rPr kumimoji="1" lang="en-US" dirty="0" smtClean="0">
                <a:latin typeface="Courier New" pitchFamily="49" charset="0"/>
              </a:rPr>
              <a:t>t1,amount</a:t>
            </a:r>
            <a:endParaRPr kumimoji="1" lang="en-US" dirty="0">
              <a:latin typeface="Courier New" pitchFamily="49" charset="0"/>
            </a:endParaRPr>
          </a:p>
          <a:p>
            <a:pPr eaLnBrk="0" hangingPunct="0"/>
            <a:r>
              <a:rPr kumimoji="1" lang="en-US" dirty="0">
                <a:latin typeface="Courier New" pitchFamily="49" charset="0"/>
              </a:rPr>
              <a:t>add     $t0,$</a:t>
            </a:r>
            <a:r>
              <a:rPr kumimoji="1" lang="en-US" dirty="0" smtClean="0">
                <a:latin typeface="Courier New" pitchFamily="49" charset="0"/>
              </a:rPr>
              <a:t>t0,t1</a:t>
            </a:r>
            <a:endParaRPr kumimoji="1" lang="en-US" dirty="0">
              <a:latin typeface="Courier New" pitchFamily="49" charset="0"/>
            </a:endParaRPr>
          </a:p>
          <a:p>
            <a:pPr eaLnBrk="0" hangingPunct="0"/>
            <a:r>
              <a:rPr kumimoji="1" lang="en-US" dirty="0" err="1">
                <a:latin typeface="Courier New" pitchFamily="49" charset="0"/>
              </a:rPr>
              <a:t>sw</a:t>
            </a:r>
            <a:r>
              <a:rPr kumimoji="1" lang="en-US" dirty="0">
                <a:latin typeface="Courier New" pitchFamily="49" charset="0"/>
              </a:rPr>
              <a:t>      $t0,balance</a:t>
            </a:r>
            <a:endParaRPr lang="en-US" dirty="0"/>
          </a:p>
        </p:txBody>
      </p:sp>
      <p:sp>
        <p:nvSpPr>
          <p:cNvPr id="6" name="TextBox 5"/>
          <p:cNvSpPr txBox="1"/>
          <p:nvPr/>
        </p:nvSpPr>
        <p:spPr>
          <a:xfrm>
            <a:off x="5410200" y="4414737"/>
            <a:ext cx="2803973" cy="1477328"/>
          </a:xfrm>
          <a:prstGeom prst="rect">
            <a:avLst/>
          </a:prstGeom>
          <a:noFill/>
        </p:spPr>
        <p:txBody>
          <a:bodyPr wrap="none" rtlCol="0">
            <a:spAutoFit/>
          </a:bodyPr>
          <a:lstStyle/>
          <a:p>
            <a:r>
              <a:rPr lang="en-US" dirty="0" smtClean="0"/>
              <a:t>Processor 2</a:t>
            </a:r>
          </a:p>
          <a:p>
            <a:pPr eaLnBrk="0" hangingPunct="0"/>
            <a:r>
              <a:rPr kumimoji="1" lang="en-US" dirty="0" err="1">
                <a:latin typeface="Courier New" pitchFamily="49" charset="0"/>
              </a:rPr>
              <a:t>lw</a:t>
            </a:r>
            <a:r>
              <a:rPr kumimoji="1" lang="en-US" dirty="0">
                <a:latin typeface="Courier New" pitchFamily="49" charset="0"/>
              </a:rPr>
              <a:t>      $</a:t>
            </a:r>
            <a:r>
              <a:rPr kumimoji="1" lang="en-US" dirty="0" smtClean="0">
                <a:latin typeface="Courier New" pitchFamily="49" charset="0"/>
              </a:rPr>
              <a:t>t2,balance</a:t>
            </a:r>
          </a:p>
          <a:p>
            <a:pPr eaLnBrk="0" hangingPunct="0"/>
            <a:r>
              <a:rPr kumimoji="1" lang="en-US" dirty="0" err="1" smtClean="0">
                <a:latin typeface="Courier New" pitchFamily="49" charset="0"/>
              </a:rPr>
              <a:t>lw</a:t>
            </a:r>
            <a:r>
              <a:rPr kumimoji="1" lang="en-US" dirty="0" smtClean="0">
                <a:latin typeface="Courier New" pitchFamily="49" charset="0"/>
              </a:rPr>
              <a:t>      </a:t>
            </a:r>
            <a:r>
              <a:rPr kumimoji="1" lang="en-US" dirty="0">
                <a:latin typeface="Courier New" pitchFamily="49" charset="0"/>
              </a:rPr>
              <a:t>$</a:t>
            </a:r>
            <a:r>
              <a:rPr kumimoji="1" lang="en-US" dirty="0" smtClean="0">
                <a:latin typeface="Courier New" pitchFamily="49" charset="0"/>
              </a:rPr>
              <a:t>t3,amount</a:t>
            </a:r>
            <a:endParaRPr kumimoji="1" lang="en-US" dirty="0">
              <a:latin typeface="Courier New" pitchFamily="49" charset="0"/>
            </a:endParaRPr>
          </a:p>
          <a:p>
            <a:pPr eaLnBrk="0" hangingPunct="0"/>
            <a:r>
              <a:rPr kumimoji="1" lang="en-US" dirty="0" smtClean="0">
                <a:latin typeface="Courier New" pitchFamily="49" charset="0"/>
              </a:rPr>
              <a:t>sub     </a:t>
            </a:r>
            <a:r>
              <a:rPr kumimoji="1" lang="en-US" dirty="0">
                <a:latin typeface="Courier New" pitchFamily="49" charset="0"/>
              </a:rPr>
              <a:t>$</a:t>
            </a:r>
            <a:r>
              <a:rPr kumimoji="1" lang="en-US" dirty="0" smtClean="0">
                <a:latin typeface="Courier New" pitchFamily="49" charset="0"/>
              </a:rPr>
              <a:t>t2,$t2,t3</a:t>
            </a:r>
            <a:endParaRPr kumimoji="1" lang="en-US" dirty="0">
              <a:latin typeface="Courier New" pitchFamily="49" charset="0"/>
            </a:endParaRPr>
          </a:p>
          <a:p>
            <a:pPr eaLnBrk="0" hangingPunct="0"/>
            <a:r>
              <a:rPr kumimoji="1" lang="en-US" dirty="0" err="1">
                <a:latin typeface="Courier New" pitchFamily="49" charset="0"/>
              </a:rPr>
              <a:t>sw</a:t>
            </a:r>
            <a:r>
              <a:rPr kumimoji="1" lang="en-US" dirty="0">
                <a:latin typeface="Courier New" pitchFamily="49" charset="0"/>
              </a:rPr>
              <a:t>      $</a:t>
            </a:r>
            <a:r>
              <a:rPr kumimoji="1" lang="en-US" dirty="0" smtClean="0">
                <a:latin typeface="Courier New" pitchFamily="49" charset="0"/>
              </a:rPr>
              <a:t>t2,balance</a:t>
            </a:r>
            <a:endParaRPr lang="en-US" dirty="0"/>
          </a:p>
        </p:txBody>
      </p:sp>
    </p:spTree>
    <p:extLst>
      <p:ext uri="{BB962C8B-B14F-4D97-AF65-F5344CB8AC3E}">
        <p14:creationId xmlns:p14="http://schemas.microsoft.com/office/powerpoint/2010/main" val="553117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Consistency</a:t>
            </a:r>
            <a:endParaRPr lang="en-US" dirty="0"/>
          </a:p>
        </p:txBody>
      </p:sp>
      <p:sp>
        <p:nvSpPr>
          <p:cNvPr id="3" name="Content Placeholder 2"/>
          <p:cNvSpPr>
            <a:spLocks noGrp="1"/>
          </p:cNvSpPr>
          <p:nvPr>
            <p:ph idx="1"/>
          </p:nvPr>
        </p:nvSpPr>
        <p:spPr>
          <a:xfrm>
            <a:off x="228600" y="1828800"/>
            <a:ext cx="8458200" cy="4906963"/>
          </a:xfrm>
        </p:spPr>
        <p:txBody>
          <a:bodyPr>
            <a:normAutofit/>
          </a:bodyPr>
          <a:lstStyle/>
          <a:p>
            <a:pPr marL="342900" lvl="1" indent="-342900">
              <a:buFont typeface="Arial" pitchFamily="34" charset="0"/>
              <a:buChar char="•"/>
            </a:pPr>
            <a:r>
              <a:rPr lang="en-US" sz="2400" dirty="0" smtClean="0"/>
              <a:t>When does a processors see another processor’s written value?</a:t>
            </a:r>
          </a:p>
          <a:p>
            <a:pPr marL="742950" lvl="2" indent="-342900"/>
            <a:r>
              <a:rPr lang="en-US" sz="2000" dirty="0" smtClean="0"/>
              <a:t>Do </a:t>
            </a:r>
            <a:r>
              <a:rPr lang="en-US" sz="2000" dirty="0"/>
              <a:t>different processors see writes at the same </a:t>
            </a:r>
            <a:r>
              <a:rPr lang="en-US" sz="2000" dirty="0" smtClean="0"/>
              <a:t>time?</a:t>
            </a:r>
          </a:p>
          <a:p>
            <a:pPr marL="742950" lvl="2" indent="-342900"/>
            <a:endParaRPr lang="en-US" sz="2000" dirty="0"/>
          </a:p>
          <a:p>
            <a:pPr marL="742950" lvl="2" indent="-342900"/>
            <a:endParaRPr lang="en-US" sz="2000" dirty="0" smtClean="0"/>
          </a:p>
          <a:p>
            <a:pPr marL="742950" lvl="2" indent="-342900"/>
            <a:endParaRPr lang="en-US" sz="2000" dirty="0"/>
          </a:p>
          <a:p>
            <a:pPr marL="742950" lvl="2" indent="-342900"/>
            <a:endParaRPr lang="en-US" sz="2000" dirty="0" smtClean="0"/>
          </a:p>
          <a:p>
            <a:pPr marL="742950" lvl="2" indent="-342900"/>
            <a:endParaRPr lang="en-US" sz="2000" dirty="0"/>
          </a:p>
          <a:p>
            <a:pPr marL="742950" lvl="2" indent="-342900"/>
            <a:r>
              <a:rPr lang="en-US" sz="2000" dirty="0" smtClean="0"/>
              <a:t>If writes are immediately seen by other processors it will be impossible for both if statements to evaluate as true</a:t>
            </a:r>
          </a:p>
          <a:p>
            <a:pPr marL="742950" lvl="2" indent="-342900"/>
            <a:endParaRPr lang="en-US" sz="2000" dirty="0"/>
          </a:p>
          <a:p>
            <a:pPr marL="742950" lvl="2" indent="-342900"/>
            <a:r>
              <a:rPr lang="en-US" sz="2000" dirty="0" smtClean="0"/>
              <a:t>Suppose write invalidate is delayed then it is possible P1 or P2 have not seen the invalidations before attempting to read the values</a:t>
            </a:r>
          </a:p>
          <a:p>
            <a:pPr marL="1200150" lvl="3" indent="-342900"/>
            <a:r>
              <a:rPr lang="en-US" sz="1600" dirty="0" smtClean="0"/>
              <a:t>Should this be allowed?</a:t>
            </a:r>
          </a:p>
          <a:p>
            <a:pPr marL="342900" lvl="1" indent="-342900"/>
            <a:endParaRPr lang="en-US" dirty="0"/>
          </a:p>
          <a:p>
            <a:endParaRPr lang="en-US" dirty="0"/>
          </a:p>
        </p:txBody>
      </p:sp>
      <p:sp>
        <p:nvSpPr>
          <p:cNvPr id="4" name="TextBox 3"/>
          <p:cNvSpPr txBox="1"/>
          <p:nvPr/>
        </p:nvSpPr>
        <p:spPr>
          <a:xfrm>
            <a:off x="685800" y="3124200"/>
            <a:ext cx="2230098" cy="1200329"/>
          </a:xfrm>
          <a:prstGeom prst="rect">
            <a:avLst/>
          </a:prstGeom>
          <a:noFill/>
        </p:spPr>
        <p:txBody>
          <a:bodyPr wrap="none" rtlCol="0">
            <a:spAutoFit/>
          </a:bodyPr>
          <a:lstStyle/>
          <a:p>
            <a:r>
              <a:rPr lang="en-US" dirty="0" smtClean="0"/>
              <a:t>P1:	A = 0;</a:t>
            </a:r>
          </a:p>
          <a:p>
            <a:r>
              <a:rPr lang="en-US" dirty="0"/>
              <a:t>	</a:t>
            </a:r>
            <a:r>
              <a:rPr lang="en-US" dirty="0" smtClean="0"/>
              <a:t>…</a:t>
            </a:r>
          </a:p>
          <a:p>
            <a:r>
              <a:rPr lang="en-US" dirty="0"/>
              <a:t>	</a:t>
            </a:r>
            <a:r>
              <a:rPr lang="en-US" dirty="0" smtClean="0"/>
              <a:t>A = 1;</a:t>
            </a:r>
          </a:p>
          <a:p>
            <a:r>
              <a:rPr lang="en-US" dirty="0" smtClean="0"/>
              <a:t>L1:	if (B == 0) …</a:t>
            </a:r>
            <a:endParaRPr lang="en-US" dirty="0"/>
          </a:p>
        </p:txBody>
      </p:sp>
      <p:sp>
        <p:nvSpPr>
          <p:cNvPr id="5" name="TextBox 4"/>
          <p:cNvSpPr txBox="1"/>
          <p:nvPr/>
        </p:nvSpPr>
        <p:spPr>
          <a:xfrm>
            <a:off x="4267200" y="3131127"/>
            <a:ext cx="2223686" cy="1200329"/>
          </a:xfrm>
          <a:prstGeom prst="rect">
            <a:avLst/>
          </a:prstGeom>
          <a:noFill/>
        </p:spPr>
        <p:txBody>
          <a:bodyPr wrap="none" rtlCol="0">
            <a:spAutoFit/>
          </a:bodyPr>
          <a:lstStyle/>
          <a:p>
            <a:r>
              <a:rPr lang="en-US" dirty="0" smtClean="0"/>
              <a:t>P2:	B = 0;</a:t>
            </a:r>
          </a:p>
          <a:p>
            <a:r>
              <a:rPr lang="en-US" dirty="0"/>
              <a:t>	</a:t>
            </a:r>
            <a:r>
              <a:rPr lang="en-US" dirty="0" smtClean="0"/>
              <a:t>…</a:t>
            </a:r>
          </a:p>
          <a:p>
            <a:r>
              <a:rPr lang="en-US" dirty="0"/>
              <a:t>	</a:t>
            </a:r>
            <a:r>
              <a:rPr lang="en-US" dirty="0" smtClean="0"/>
              <a:t>B = 1;</a:t>
            </a:r>
          </a:p>
          <a:p>
            <a:r>
              <a:rPr lang="en-US" dirty="0" smtClean="0"/>
              <a:t>L2:	if (A == 0) …</a:t>
            </a:r>
            <a:endParaRPr lang="en-US" dirty="0"/>
          </a:p>
        </p:txBody>
      </p:sp>
    </p:spTree>
    <p:extLst>
      <p:ext uri="{BB962C8B-B14F-4D97-AF65-F5344CB8AC3E}">
        <p14:creationId xmlns:p14="http://schemas.microsoft.com/office/powerpoint/2010/main" val="26296328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762000" y="44450"/>
            <a:ext cx="7772400" cy="631825"/>
          </a:xfrm>
        </p:spPr>
        <p:txBody>
          <a:bodyPr>
            <a:normAutofit fontScale="90000"/>
          </a:bodyPr>
          <a:lstStyle/>
          <a:p>
            <a:r>
              <a:rPr lang="en-US"/>
              <a:t>Sequential Consistency</a:t>
            </a:r>
            <a:endParaRPr lang="en-GB"/>
          </a:p>
        </p:txBody>
      </p:sp>
      <p:sp>
        <p:nvSpPr>
          <p:cNvPr id="8" name="Rectangle 3"/>
          <p:cNvSpPr txBox="1">
            <a:spLocks noChangeArrowheads="1"/>
          </p:cNvSpPr>
          <p:nvPr/>
        </p:nvSpPr>
        <p:spPr>
          <a:xfrm>
            <a:off x="323850" y="908050"/>
            <a:ext cx="8351838" cy="4537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r>
              <a:rPr lang="en-US" sz="2400" dirty="0" err="1" smtClean="0"/>
              <a:t>Lamport</a:t>
            </a:r>
            <a:r>
              <a:rPr lang="en-US" sz="2400" dirty="0" smtClean="0"/>
              <a:t> (1979): </a:t>
            </a:r>
            <a:r>
              <a:rPr lang="en-US" sz="2700" dirty="0" smtClean="0"/>
              <a:t>A multiprocessor is </a:t>
            </a:r>
            <a:r>
              <a:rPr lang="en-US" sz="2700" b="1" dirty="0" smtClean="0"/>
              <a:t>sequentially consistent </a:t>
            </a:r>
            <a:r>
              <a:rPr lang="en-US" sz="2700" dirty="0" smtClean="0"/>
              <a:t>if the result of any execution is the same as if the (memory) operations of all processors were executed in some sequential order, and the operations of each individual processor occur in this sequence in the order specified by its program</a:t>
            </a:r>
            <a:endParaRPr lang="en-GB" sz="2700" dirty="0"/>
          </a:p>
        </p:txBody>
      </p:sp>
      <p:pic>
        <p:nvPicPr>
          <p:cNvPr id="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6800" y="3124200"/>
            <a:ext cx="249555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1348261" y="6040704"/>
            <a:ext cx="6193106" cy="369332"/>
          </a:xfrm>
          <a:prstGeom prst="rect">
            <a:avLst/>
          </a:prstGeom>
          <a:noFill/>
        </p:spPr>
        <p:txBody>
          <a:bodyPr wrap="none" rtlCol="0">
            <a:spAutoFit/>
          </a:bodyPr>
          <a:lstStyle/>
          <a:p>
            <a:r>
              <a:rPr lang="en-US" b="1" dirty="0" smtClean="0"/>
              <a:t>All processors see all loads/stores happening in the same order</a:t>
            </a:r>
            <a:endParaRPr lang="en-US" b="1" dirty="0"/>
          </a:p>
        </p:txBody>
      </p:sp>
    </p:spTree>
    <p:extLst>
      <p:ext uri="{BB962C8B-B14F-4D97-AF65-F5344CB8AC3E}">
        <p14:creationId xmlns:p14="http://schemas.microsoft.com/office/powerpoint/2010/main" val="5620788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Sequential Consistency</a:t>
            </a:r>
            <a:endParaRPr lang="en-US" dirty="0"/>
          </a:p>
        </p:txBody>
      </p:sp>
      <p:sp>
        <p:nvSpPr>
          <p:cNvPr id="3" name="Content Placeholder 2"/>
          <p:cNvSpPr>
            <a:spLocks noGrp="1"/>
          </p:cNvSpPr>
          <p:nvPr>
            <p:ph idx="1"/>
          </p:nvPr>
        </p:nvSpPr>
        <p:spPr/>
        <p:txBody>
          <a:bodyPr/>
          <a:lstStyle/>
          <a:p>
            <a:pPr>
              <a:lnSpc>
                <a:spcPct val="80000"/>
              </a:lnSpc>
            </a:pPr>
            <a:r>
              <a:rPr lang="en-US" sz="2800" dirty="0">
                <a:sym typeface="Symbol" pitchFamily="18" charset="2"/>
              </a:rPr>
              <a:t>Simple implementation</a:t>
            </a:r>
          </a:p>
          <a:p>
            <a:pPr lvl="1">
              <a:lnSpc>
                <a:spcPct val="80000"/>
              </a:lnSpc>
            </a:pPr>
            <a:r>
              <a:rPr lang="en-US" sz="2400" dirty="0">
                <a:sym typeface="Symbol" pitchFamily="18" charset="2"/>
              </a:rPr>
              <a:t>A processor issues next access only when its previous access is </a:t>
            </a:r>
            <a:r>
              <a:rPr lang="en-US" sz="2400" dirty="0" smtClean="0">
                <a:sym typeface="Symbol" pitchFamily="18" charset="2"/>
              </a:rPr>
              <a:t>complete</a:t>
            </a:r>
          </a:p>
          <a:p>
            <a:pPr lvl="1">
              <a:lnSpc>
                <a:spcPct val="80000"/>
              </a:lnSpc>
            </a:pPr>
            <a:r>
              <a:rPr lang="en-US" sz="2400" dirty="0"/>
              <a:t>Under sequential consistency, we cannot place the write in a write buffer and continue</a:t>
            </a:r>
          </a:p>
          <a:p>
            <a:pPr lvl="1">
              <a:lnSpc>
                <a:spcPct val="80000"/>
              </a:lnSpc>
            </a:pPr>
            <a:r>
              <a:rPr lang="en-US" sz="2400" dirty="0" smtClean="0">
                <a:sym typeface="Symbol" pitchFamily="18" charset="2"/>
              </a:rPr>
              <a:t>Slow</a:t>
            </a:r>
            <a:endParaRPr lang="en-US" sz="2400" dirty="0">
              <a:sym typeface="Symbol" pitchFamily="18" charset="2"/>
            </a:endParaRPr>
          </a:p>
          <a:p>
            <a:pPr>
              <a:lnSpc>
                <a:spcPct val="80000"/>
              </a:lnSpc>
            </a:pPr>
            <a:r>
              <a:rPr lang="en-US" sz="2800" dirty="0" smtClean="0">
                <a:sym typeface="Symbol" pitchFamily="18" charset="2"/>
              </a:rPr>
              <a:t>Better performance</a:t>
            </a:r>
          </a:p>
          <a:p>
            <a:pPr lvl="1">
              <a:lnSpc>
                <a:spcPct val="80000"/>
              </a:lnSpc>
            </a:pPr>
            <a:r>
              <a:rPr lang="en-US" sz="2400" dirty="0" smtClean="0">
                <a:sym typeface="Symbol" pitchFamily="18" charset="2"/>
              </a:rPr>
              <a:t>Latency hiding techniques</a:t>
            </a:r>
          </a:p>
          <a:p>
            <a:pPr lvl="1">
              <a:lnSpc>
                <a:spcPct val="80000"/>
              </a:lnSpc>
            </a:pPr>
            <a:r>
              <a:rPr lang="en-US" sz="2400" dirty="0" smtClean="0">
                <a:sym typeface="Symbol" pitchFamily="18" charset="2"/>
              </a:rPr>
              <a:t>Less restrictive memory consistency models</a:t>
            </a:r>
            <a:endParaRPr lang="en-US" sz="2400" dirty="0">
              <a:sym typeface="Symbol" pitchFamily="18" charset="2"/>
            </a:endParaRPr>
          </a:p>
        </p:txBody>
      </p:sp>
    </p:spTree>
    <p:extLst>
      <p:ext uri="{BB962C8B-B14F-4D97-AF65-F5344CB8AC3E}">
        <p14:creationId xmlns:p14="http://schemas.microsoft.com/office/powerpoint/2010/main" val="2447108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 </a:t>
            </a:r>
          </a:p>
        </p:txBody>
      </p:sp>
      <p:sp>
        <p:nvSpPr>
          <p:cNvPr id="396290" name="Rectangle 2"/>
          <p:cNvSpPr>
            <a:spLocks noGrp="1" noChangeArrowheads="1"/>
          </p:cNvSpPr>
          <p:nvPr>
            <p:ph type="title"/>
          </p:nvPr>
        </p:nvSpPr>
        <p:spPr/>
        <p:txBody>
          <a:bodyPr/>
          <a:lstStyle/>
          <a:p>
            <a:r>
              <a:rPr lang="en-US"/>
              <a:t>Relaxed Consistency Models</a:t>
            </a:r>
          </a:p>
        </p:txBody>
      </p:sp>
      <p:sp>
        <p:nvSpPr>
          <p:cNvPr id="396291" name="Rectangle 3"/>
          <p:cNvSpPr>
            <a:spLocks noGrp="1" noChangeArrowheads="1"/>
          </p:cNvSpPr>
          <p:nvPr>
            <p:ph type="body" idx="1"/>
          </p:nvPr>
        </p:nvSpPr>
        <p:spPr>
          <a:noFill/>
          <a:ln/>
        </p:spPr>
        <p:txBody>
          <a:bodyPr>
            <a:normAutofit lnSpcReduction="10000"/>
          </a:bodyPr>
          <a:lstStyle/>
          <a:p>
            <a:pPr>
              <a:lnSpc>
                <a:spcPct val="80000"/>
              </a:lnSpc>
            </a:pPr>
            <a:r>
              <a:rPr lang="en-US" sz="2800" dirty="0" smtClean="0">
                <a:sym typeface="Symbol" pitchFamily="18" charset="2"/>
              </a:rPr>
              <a:t>Synchronized programs</a:t>
            </a:r>
          </a:p>
          <a:p>
            <a:pPr lvl="1">
              <a:lnSpc>
                <a:spcPct val="80000"/>
              </a:lnSpc>
            </a:pPr>
            <a:r>
              <a:rPr lang="en-US" sz="2400" dirty="0" smtClean="0">
                <a:sym typeface="Symbol" pitchFamily="18" charset="2"/>
              </a:rPr>
              <a:t>A program is synchronized if all access to shared data are ordered by synchronization operations</a:t>
            </a:r>
          </a:p>
          <a:p>
            <a:pPr lvl="1">
              <a:lnSpc>
                <a:spcPct val="80000"/>
              </a:lnSpc>
            </a:pPr>
            <a:r>
              <a:rPr lang="en-US" sz="2400" dirty="0" smtClean="0">
                <a:sym typeface="Symbol" pitchFamily="18" charset="2"/>
              </a:rPr>
              <a:t>Any </a:t>
            </a:r>
            <a:r>
              <a:rPr lang="en-US" sz="2400" dirty="0">
                <a:sym typeface="Symbol" pitchFamily="18" charset="2"/>
              </a:rPr>
              <a:t>two of accesses to the same variable in two different processes, such that at least one of the accesses is a write, are always ordered by synchronization operations</a:t>
            </a:r>
          </a:p>
          <a:p>
            <a:pPr>
              <a:lnSpc>
                <a:spcPct val="80000"/>
              </a:lnSpc>
            </a:pPr>
            <a:r>
              <a:rPr lang="en-US" sz="2800" dirty="0" smtClean="0">
                <a:sym typeface="Symbol" pitchFamily="18" charset="2"/>
              </a:rPr>
              <a:t>If variables may be updated without synchronization</a:t>
            </a:r>
          </a:p>
          <a:p>
            <a:pPr lvl="1">
              <a:lnSpc>
                <a:spcPct val="80000"/>
              </a:lnSpc>
            </a:pPr>
            <a:r>
              <a:rPr lang="en-US" sz="2400" dirty="0" smtClean="0">
                <a:sym typeface="Symbol" pitchFamily="18" charset="2"/>
              </a:rPr>
              <a:t>Data race and outcome is unpredictable</a:t>
            </a:r>
          </a:p>
          <a:p>
            <a:pPr lvl="1">
              <a:lnSpc>
                <a:spcPct val="80000"/>
              </a:lnSpc>
            </a:pPr>
            <a:r>
              <a:rPr lang="en-US" sz="2400" dirty="0" smtClean="0">
                <a:sym typeface="Symbol" pitchFamily="18" charset="2"/>
              </a:rPr>
              <a:t>Goal is data-race-free</a:t>
            </a:r>
          </a:p>
          <a:p>
            <a:pPr>
              <a:lnSpc>
                <a:spcPct val="80000"/>
              </a:lnSpc>
            </a:pPr>
            <a:r>
              <a:rPr lang="en-US" sz="2800" dirty="0" smtClean="0">
                <a:sym typeface="Symbol" pitchFamily="18" charset="2"/>
              </a:rPr>
              <a:t>Good </a:t>
            </a:r>
            <a:r>
              <a:rPr lang="en-US" sz="2800" dirty="0">
                <a:sym typeface="Symbol" pitchFamily="18" charset="2"/>
              </a:rPr>
              <a:t>performance even in simple implementation</a:t>
            </a:r>
          </a:p>
          <a:p>
            <a:pPr lvl="1">
              <a:lnSpc>
                <a:spcPct val="80000"/>
              </a:lnSpc>
            </a:pPr>
            <a:r>
              <a:rPr lang="en-US" sz="2400" dirty="0" smtClean="0">
                <a:sym typeface="Symbol" pitchFamily="18" charset="2"/>
              </a:rPr>
              <a:t>Seems acceptable to programmers</a:t>
            </a:r>
          </a:p>
          <a:p>
            <a:pPr lvl="1">
              <a:lnSpc>
                <a:spcPct val="80000"/>
              </a:lnSpc>
            </a:pPr>
            <a:r>
              <a:rPr lang="en-US" sz="2400" dirty="0" smtClean="0">
                <a:sym typeface="Symbol" pitchFamily="18" charset="2"/>
              </a:rPr>
              <a:t>Accepted that most programs are synchronized and behaves as if the hardware implemented sequential consistency</a:t>
            </a:r>
            <a:endParaRPr lang="en-US" sz="2400" dirty="0">
              <a:sym typeface="Symbol" pitchFamily="18" charset="2"/>
            </a:endParaRPr>
          </a:p>
          <a:p>
            <a:pPr lvl="1">
              <a:lnSpc>
                <a:spcPct val="80000"/>
              </a:lnSpc>
            </a:pPr>
            <a:endParaRPr lang="en-US" sz="2400" dirty="0">
              <a:sym typeface="Symbol" pitchFamily="18" charset="2"/>
            </a:endParaRPr>
          </a:p>
          <a:p>
            <a:pPr lvl="1">
              <a:lnSpc>
                <a:spcPct val="80000"/>
              </a:lnSpc>
            </a:pPr>
            <a:endParaRPr lang="en-US" sz="2400" dirty="0">
              <a:sym typeface="Symbol" pitchFamily="18" charset="2"/>
            </a:endParaRPr>
          </a:p>
          <a:p>
            <a:pPr lvl="1">
              <a:lnSpc>
                <a:spcPct val="80000"/>
              </a:lnSpc>
            </a:pPr>
            <a:endParaRPr lang="en-US" sz="2400" dirty="0">
              <a:sym typeface="Symbol" pitchFamily="18" charset="2"/>
            </a:endParaRPr>
          </a:p>
        </p:txBody>
      </p:sp>
    </p:spTree>
    <p:extLst>
      <p:ext uri="{BB962C8B-B14F-4D97-AF65-F5344CB8AC3E}">
        <p14:creationId xmlns:p14="http://schemas.microsoft.com/office/powerpoint/2010/main" val="26964402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 </a:t>
            </a:r>
          </a:p>
        </p:txBody>
      </p:sp>
      <p:sp>
        <p:nvSpPr>
          <p:cNvPr id="397314" name="Rectangle 2"/>
          <p:cNvSpPr>
            <a:spLocks noGrp="1" noChangeArrowheads="1"/>
          </p:cNvSpPr>
          <p:nvPr>
            <p:ph type="title"/>
          </p:nvPr>
        </p:nvSpPr>
        <p:spPr/>
        <p:txBody>
          <a:bodyPr/>
          <a:lstStyle/>
          <a:p>
            <a:r>
              <a:rPr lang="en-US"/>
              <a:t>Relaxed Consistency Models</a:t>
            </a:r>
          </a:p>
        </p:txBody>
      </p:sp>
      <p:sp>
        <p:nvSpPr>
          <p:cNvPr id="397315" name="Rectangle 3"/>
          <p:cNvSpPr>
            <a:spLocks noGrp="1" noChangeArrowheads="1"/>
          </p:cNvSpPr>
          <p:nvPr>
            <p:ph type="body" idx="1"/>
          </p:nvPr>
        </p:nvSpPr>
        <p:spPr>
          <a:noFill/>
          <a:ln/>
        </p:spPr>
        <p:txBody>
          <a:bodyPr/>
          <a:lstStyle/>
          <a:p>
            <a:pPr>
              <a:lnSpc>
                <a:spcPct val="90000"/>
              </a:lnSpc>
            </a:pPr>
            <a:r>
              <a:rPr lang="en-US" sz="2800" dirty="0" smtClean="0">
                <a:sym typeface="Symbol" pitchFamily="18" charset="2"/>
              </a:rPr>
              <a:t>There </a:t>
            </a:r>
            <a:r>
              <a:rPr lang="en-US" sz="2800" dirty="0">
                <a:sym typeface="Symbol" pitchFamily="18" charset="2"/>
              </a:rPr>
              <a:t>are many </a:t>
            </a:r>
            <a:r>
              <a:rPr lang="en-US" sz="2800" dirty="0" smtClean="0">
                <a:sym typeface="Symbol" pitchFamily="18" charset="2"/>
              </a:rPr>
              <a:t>other relaxed </a:t>
            </a:r>
            <a:r>
              <a:rPr lang="en-US" sz="2800" dirty="0">
                <a:sym typeface="Symbol" pitchFamily="18" charset="2"/>
              </a:rPr>
              <a:t>models</a:t>
            </a:r>
          </a:p>
          <a:p>
            <a:pPr lvl="1">
              <a:lnSpc>
                <a:spcPct val="90000"/>
              </a:lnSpc>
            </a:pPr>
            <a:r>
              <a:rPr lang="en-US" sz="2400" dirty="0" smtClean="0">
                <a:sym typeface="Symbol" pitchFamily="18" charset="2"/>
              </a:rPr>
              <a:t>Processor Consistency, Partial Store Order, </a:t>
            </a:r>
            <a:r>
              <a:rPr lang="en-US" sz="2400" dirty="0">
                <a:sym typeface="Symbol" pitchFamily="18" charset="2"/>
              </a:rPr>
              <a:t>Release Consistency, Lazy Release Consistency</a:t>
            </a:r>
          </a:p>
          <a:p>
            <a:pPr lvl="1">
              <a:lnSpc>
                <a:spcPct val="90000"/>
              </a:lnSpc>
            </a:pPr>
            <a:r>
              <a:rPr lang="en-US" sz="2400" dirty="0">
                <a:sym typeface="Symbol" pitchFamily="18" charset="2"/>
              </a:rPr>
              <a:t>All work just fine for data-race-free programs</a:t>
            </a:r>
          </a:p>
          <a:p>
            <a:pPr lvl="1">
              <a:lnSpc>
                <a:spcPct val="90000"/>
              </a:lnSpc>
            </a:pPr>
            <a:r>
              <a:rPr lang="en-US" sz="2400" dirty="0">
                <a:sym typeface="Symbol" pitchFamily="18" charset="2"/>
              </a:rPr>
              <a:t>But when there are data races,</a:t>
            </a:r>
            <a:br>
              <a:rPr lang="en-US" sz="2400" dirty="0">
                <a:sym typeface="Symbol" pitchFamily="18" charset="2"/>
              </a:rPr>
            </a:br>
            <a:r>
              <a:rPr lang="en-US" sz="2400" dirty="0">
                <a:sym typeface="Symbol" pitchFamily="18" charset="2"/>
              </a:rPr>
              <a:t>more relaxed models  </a:t>
            </a:r>
            <a:r>
              <a:rPr lang="en-US" sz="2400" dirty="0" smtClean="0">
                <a:sym typeface="Symbol" pitchFamily="18" charset="2"/>
              </a:rPr>
              <a:t>weird </a:t>
            </a:r>
            <a:r>
              <a:rPr lang="en-US" sz="2400" dirty="0">
                <a:sym typeface="Symbol" pitchFamily="18" charset="2"/>
              </a:rPr>
              <a:t>program behavior</a:t>
            </a:r>
          </a:p>
          <a:p>
            <a:pPr lvl="1">
              <a:lnSpc>
                <a:spcPct val="90000"/>
              </a:lnSpc>
            </a:pPr>
            <a:endParaRPr lang="en-US" sz="2400" dirty="0">
              <a:sym typeface="Symbol" pitchFamily="18" charset="2"/>
            </a:endParaRPr>
          </a:p>
        </p:txBody>
      </p:sp>
    </p:spTree>
    <p:extLst>
      <p:ext uri="{BB962C8B-B14F-4D97-AF65-F5344CB8AC3E}">
        <p14:creationId xmlns:p14="http://schemas.microsoft.com/office/powerpoint/2010/main" val="4019162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Sections</a:t>
            </a:r>
            <a:endParaRPr lang="en-US" dirty="0"/>
          </a:p>
        </p:txBody>
      </p:sp>
      <p:sp>
        <p:nvSpPr>
          <p:cNvPr id="3" name="Content Placeholder 2"/>
          <p:cNvSpPr>
            <a:spLocks noGrp="1"/>
          </p:cNvSpPr>
          <p:nvPr>
            <p:ph idx="1"/>
          </p:nvPr>
        </p:nvSpPr>
        <p:spPr/>
        <p:txBody>
          <a:bodyPr>
            <a:normAutofit/>
          </a:bodyPr>
          <a:lstStyle/>
          <a:p>
            <a:r>
              <a:rPr lang="en-US" sz="2400" dirty="0" smtClean="0"/>
              <a:t>In general:</a:t>
            </a:r>
          </a:p>
          <a:p>
            <a:pPr lvl="1"/>
            <a:r>
              <a:rPr lang="en-US" sz="2000" i="1" dirty="0" smtClean="0"/>
              <a:t>n</a:t>
            </a:r>
            <a:r>
              <a:rPr lang="en-US" sz="2000" dirty="0" smtClean="0"/>
              <a:t> </a:t>
            </a:r>
            <a:r>
              <a:rPr lang="en-US" sz="2000" dirty="0"/>
              <a:t>processes all competing to use some shared data</a:t>
            </a:r>
          </a:p>
          <a:p>
            <a:pPr lvl="1"/>
            <a:r>
              <a:rPr lang="en-US" sz="2000" dirty="0"/>
              <a:t>Each process has </a:t>
            </a:r>
            <a:r>
              <a:rPr lang="en-US" sz="2000" dirty="0" smtClean="0"/>
              <a:t>a </a:t>
            </a:r>
            <a:r>
              <a:rPr lang="en-US" sz="2000" b="1" dirty="0" smtClean="0"/>
              <a:t>critical section</a:t>
            </a:r>
            <a:r>
              <a:rPr lang="en-US" sz="2000" dirty="0" smtClean="0"/>
              <a:t> </a:t>
            </a:r>
            <a:r>
              <a:rPr lang="en-US" sz="2000" dirty="0"/>
              <a:t>in which shared data is </a:t>
            </a:r>
            <a:r>
              <a:rPr lang="en-US" sz="2000" dirty="0" smtClean="0"/>
              <a:t>accessed</a:t>
            </a:r>
            <a:endParaRPr lang="en-US" sz="2000" dirty="0"/>
          </a:p>
          <a:p>
            <a:r>
              <a:rPr lang="en-US" sz="2400" dirty="0" smtClean="0"/>
              <a:t>Goal</a:t>
            </a:r>
          </a:p>
          <a:p>
            <a:pPr lvl="1"/>
            <a:r>
              <a:rPr lang="en-US" sz="2000" dirty="0" smtClean="0"/>
              <a:t>Ensure </a:t>
            </a:r>
            <a:r>
              <a:rPr lang="en-US" sz="2000" dirty="0"/>
              <a:t>that when one process is executing in its critical section, no other process is allowed to execute in its critical </a:t>
            </a:r>
            <a:r>
              <a:rPr lang="en-US" sz="2000" dirty="0" smtClean="0"/>
              <a:t>section</a:t>
            </a:r>
            <a:endParaRPr lang="en-US" sz="2000" dirty="0"/>
          </a:p>
        </p:txBody>
      </p:sp>
      <p:sp>
        <p:nvSpPr>
          <p:cNvPr id="7" name="TextBox 6"/>
          <p:cNvSpPr txBox="1"/>
          <p:nvPr/>
        </p:nvSpPr>
        <p:spPr>
          <a:xfrm>
            <a:off x="1143000" y="4407932"/>
            <a:ext cx="8013732" cy="1477328"/>
          </a:xfrm>
          <a:prstGeom prst="rect">
            <a:avLst/>
          </a:prstGeom>
          <a:noFill/>
        </p:spPr>
        <p:txBody>
          <a:bodyPr wrap="none" rtlCol="0">
            <a:spAutoFit/>
          </a:bodyPr>
          <a:lstStyle/>
          <a:p>
            <a:r>
              <a:rPr lang="en-US" dirty="0" smtClean="0"/>
              <a:t>Processor</a:t>
            </a:r>
          </a:p>
          <a:p>
            <a:endParaRPr lang="en-US" dirty="0" smtClean="0"/>
          </a:p>
          <a:p>
            <a:pPr eaLnBrk="0" hangingPunct="0"/>
            <a:r>
              <a:rPr kumimoji="1" lang="en-US" dirty="0" err="1" smtClean="0">
                <a:latin typeface="Courier New" pitchFamily="49" charset="0"/>
              </a:rPr>
              <a:t>Entry_section</a:t>
            </a:r>
            <a:r>
              <a:rPr kumimoji="1" lang="en-US" dirty="0" smtClean="0">
                <a:latin typeface="Courier New" pitchFamily="49" charset="0"/>
              </a:rPr>
              <a:t>()		// Wait until exclusive access</a:t>
            </a:r>
          </a:p>
          <a:p>
            <a:pPr eaLnBrk="0" hangingPunct="0"/>
            <a:r>
              <a:rPr kumimoji="1" lang="en-US" dirty="0" smtClean="0">
                <a:latin typeface="Courier New" pitchFamily="49" charset="0"/>
              </a:rPr>
              <a:t>Critical Section</a:t>
            </a:r>
          </a:p>
          <a:p>
            <a:pPr eaLnBrk="0" hangingPunct="0"/>
            <a:r>
              <a:rPr kumimoji="1" lang="en-US" dirty="0" err="1" smtClean="0">
                <a:latin typeface="Courier New" pitchFamily="49" charset="0"/>
              </a:rPr>
              <a:t>Remainder_section</a:t>
            </a:r>
            <a:r>
              <a:rPr kumimoji="1" lang="en-US" dirty="0" smtClean="0">
                <a:latin typeface="Courier New" pitchFamily="49" charset="0"/>
              </a:rPr>
              <a:t>()		// Release exclusivity</a:t>
            </a:r>
          </a:p>
        </p:txBody>
      </p:sp>
    </p:spTree>
    <p:extLst>
      <p:ext uri="{BB962C8B-B14F-4D97-AF65-F5344CB8AC3E}">
        <p14:creationId xmlns:p14="http://schemas.microsoft.com/office/powerpoint/2010/main" val="1984319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for Critical Sections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a:t>Mutual </a:t>
            </a:r>
            <a:r>
              <a:rPr lang="en-US" dirty="0" smtClean="0"/>
              <a:t>exclusion</a:t>
            </a:r>
          </a:p>
          <a:p>
            <a:pPr lvl="1"/>
            <a:r>
              <a:rPr lang="en-US" dirty="0" smtClean="0"/>
              <a:t>Two processors can never be in the critical section at the same time</a:t>
            </a:r>
            <a:endParaRPr lang="en-US" dirty="0"/>
          </a:p>
          <a:p>
            <a:r>
              <a:rPr lang="en-US" dirty="0" smtClean="0"/>
              <a:t>Progress</a:t>
            </a:r>
            <a:endParaRPr lang="en-US" dirty="0"/>
          </a:p>
          <a:p>
            <a:pPr lvl="1"/>
            <a:r>
              <a:rPr lang="en-US" dirty="0" smtClean="0"/>
              <a:t>If </a:t>
            </a:r>
            <a:r>
              <a:rPr lang="en-US" dirty="0"/>
              <a:t>no </a:t>
            </a:r>
            <a:r>
              <a:rPr lang="en-US" dirty="0" smtClean="0"/>
              <a:t>process </a:t>
            </a:r>
            <a:r>
              <a:rPr lang="en-US" dirty="0"/>
              <a:t>is executing in its critical section and some processes wish to enter their critical sections, then only those processes that are not executing in their remainder sections can participate in the decision on which will enter its critical section next. </a:t>
            </a:r>
            <a:endParaRPr lang="en-US" dirty="0" smtClean="0"/>
          </a:p>
          <a:p>
            <a:r>
              <a:rPr lang="en-US" dirty="0" smtClean="0"/>
              <a:t>Bounded </a:t>
            </a:r>
            <a:r>
              <a:rPr lang="en-US" dirty="0"/>
              <a:t>waiting</a:t>
            </a:r>
          </a:p>
          <a:p>
            <a:pPr lvl="1"/>
            <a:r>
              <a:rPr lang="en-US" dirty="0" smtClean="0"/>
              <a:t>There </a:t>
            </a:r>
            <a:r>
              <a:rPr lang="en-US" dirty="0"/>
              <a:t>exists a bound or limit on the number of times that other processes are allowed to enter their critical sections after a process has made a request to enter its critical section and before that request is </a:t>
            </a:r>
            <a:r>
              <a:rPr lang="en-US" dirty="0" smtClean="0"/>
              <a:t>granted</a:t>
            </a:r>
            <a:endParaRPr lang="en-US" dirty="0"/>
          </a:p>
        </p:txBody>
      </p:sp>
    </p:spTree>
    <p:extLst>
      <p:ext uri="{BB962C8B-B14F-4D97-AF65-F5344CB8AC3E}">
        <p14:creationId xmlns:p14="http://schemas.microsoft.com/office/powerpoint/2010/main" val="2871867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Attempt - Alternation</a:t>
            </a:r>
            <a:endParaRPr lang="en-US" dirty="0"/>
          </a:p>
        </p:txBody>
      </p:sp>
      <p:sp>
        <p:nvSpPr>
          <p:cNvPr id="4" name="TextBox 3"/>
          <p:cNvSpPr txBox="1"/>
          <p:nvPr/>
        </p:nvSpPr>
        <p:spPr>
          <a:xfrm>
            <a:off x="838200" y="1600200"/>
            <a:ext cx="2941831" cy="2308324"/>
          </a:xfrm>
          <a:prstGeom prst="rect">
            <a:avLst/>
          </a:prstGeom>
          <a:noFill/>
        </p:spPr>
        <p:txBody>
          <a:bodyPr wrap="none" rtlCol="0">
            <a:spAutoFit/>
          </a:bodyPr>
          <a:lstStyle/>
          <a:p>
            <a:r>
              <a:rPr lang="en-US" dirty="0" smtClean="0"/>
              <a:t>Processor 0</a:t>
            </a:r>
          </a:p>
          <a:p>
            <a:endParaRPr lang="en-US" dirty="0" smtClean="0"/>
          </a:p>
          <a:p>
            <a:pPr eaLnBrk="0" hangingPunct="0"/>
            <a:r>
              <a:rPr kumimoji="1" lang="en-US" dirty="0" smtClean="0">
                <a:latin typeface="Courier New" pitchFamily="49" charset="0"/>
              </a:rPr>
              <a:t>shared </a:t>
            </a:r>
            <a:r>
              <a:rPr kumimoji="1" lang="en-US" dirty="0" err="1" smtClean="0">
                <a:latin typeface="Courier New" pitchFamily="49" charset="0"/>
              </a:rPr>
              <a:t>int</a:t>
            </a:r>
            <a:r>
              <a:rPr kumimoji="1" lang="en-US" dirty="0" smtClean="0">
                <a:latin typeface="Courier New" pitchFamily="49" charset="0"/>
              </a:rPr>
              <a:t> turn = 0;</a:t>
            </a:r>
          </a:p>
          <a:p>
            <a:pPr eaLnBrk="0" hangingPunct="0"/>
            <a:endParaRPr kumimoji="1" lang="en-US" dirty="0">
              <a:latin typeface="Courier New" pitchFamily="49" charset="0"/>
            </a:endParaRPr>
          </a:p>
          <a:p>
            <a:pPr eaLnBrk="0" hangingPunct="0"/>
            <a:r>
              <a:rPr kumimoji="1" lang="en-US" dirty="0" smtClean="0">
                <a:latin typeface="Courier New" pitchFamily="49" charset="0"/>
              </a:rPr>
              <a:t>while (turn != 0);</a:t>
            </a:r>
            <a:endParaRPr kumimoji="1" lang="en-US" dirty="0">
              <a:latin typeface="Courier New" pitchFamily="49" charset="0"/>
            </a:endParaRPr>
          </a:p>
          <a:p>
            <a:pPr eaLnBrk="0" hangingPunct="0"/>
            <a:r>
              <a:rPr kumimoji="1" lang="en-US" dirty="0" smtClean="0">
                <a:latin typeface="Courier New" pitchFamily="49" charset="0"/>
              </a:rPr>
              <a:t>Critical Section</a:t>
            </a:r>
          </a:p>
          <a:p>
            <a:pPr eaLnBrk="0" hangingPunct="0"/>
            <a:r>
              <a:rPr kumimoji="1" lang="en-US" dirty="0" smtClean="0">
                <a:latin typeface="Courier New" pitchFamily="49" charset="0"/>
              </a:rPr>
              <a:t>turn = 1;</a:t>
            </a:r>
          </a:p>
          <a:p>
            <a:pPr eaLnBrk="0" hangingPunct="0"/>
            <a:r>
              <a:rPr kumimoji="1" lang="en-US" dirty="0" err="1" smtClean="0">
                <a:latin typeface="Courier New" pitchFamily="49" charset="0"/>
              </a:rPr>
              <a:t>Remainder_section</a:t>
            </a:r>
            <a:r>
              <a:rPr kumimoji="1" lang="en-US" dirty="0" smtClean="0">
                <a:latin typeface="Courier New" pitchFamily="49" charset="0"/>
              </a:rPr>
              <a:t>()</a:t>
            </a:r>
          </a:p>
        </p:txBody>
      </p:sp>
      <p:sp>
        <p:nvSpPr>
          <p:cNvPr id="5" name="TextBox 4"/>
          <p:cNvSpPr txBox="1"/>
          <p:nvPr/>
        </p:nvSpPr>
        <p:spPr>
          <a:xfrm>
            <a:off x="5181600" y="1654076"/>
            <a:ext cx="2941831" cy="2308324"/>
          </a:xfrm>
          <a:prstGeom prst="rect">
            <a:avLst/>
          </a:prstGeom>
          <a:noFill/>
        </p:spPr>
        <p:txBody>
          <a:bodyPr wrap="none" rtlCol="0">
            <a:spAutoFit/>
          </a:bodyPr>
          <a:lstStyle/>
          <a:p>
            <a:r>
              <a:rPr lang="en-US" dirty="0" smtClean="0"/>
              <a:t>Processor 1</a:t>
            </a:r>
          </a:p>
          <a:p>
            <a:endParaRPr lang="en-US" dirty="0" smtClean="0"/>
          </a:p>
          <a:p>
            <a:pPr eaLnBrk="0" hangingPunct="0"/>
            <a:r>
              <a:rPr kumimoji="1" lang="en-US" dirty="0" smtClean="0">
                <a:latin typeface="Courier New" pitchFamily="49" charset="0"/>
              </a:rPr>
              <a:t>shared </a:t>
            </a:r>
            <a:r>
              <a:rPr kumimoji="1" lang="en-US" dirty="0" err="1" smtClean="0">
                <a:latin typeface="Courier New" pitchFamily="49" charset="0"/>
              </a:rPr>
              <a:t>int</a:t>
            </a:r>
            <a:r>
              <a:rPr kumimoji="1" lang="en-US" dirty="0" smtClean="0">
                <a:latin typeface="Courier New" pitchFamily="49" charset="0"/>
              </a:rPr>
              <a:t> turn = 0;</a:t>
            </a:r>
          </a:p>
          <a:p>
            <a:pPr eaLnBrk="0" hangingPunct="0"/>
            <a:endParaRPr kumimoji="1" lang="en-US" dirty="0">
              <a:latin typeface="Courier New" pitchFamily="49" charset="0"/>
            </a:endParaRPr>
          </a:p>
          <a:p>
            <a:pPr eaLnBrk="0" hangingPunct="0"/>
            <a:r>
              <a:rPr kumimoji="1" lang="en-US" dirty="0" smtClean="0">
                <a:latin typeface="Courier New" pitchFamily="49" charset="0"/>
              </a:rPr>
              <a:t>while (turn != 1);</a:t>
            </a:r>
            <a:endParaRPr kumimoji="1" lang="en-US" dirty="0">
              <a:latin typeface="Courier New" pitchFamily="49" charset="0"/>
            </a:endParaRPr>
          </a:p>
          <a:p>
            <a:pPr eaLnBrk="0" hangingPunct="0"/>
            <a:r>
              <a:rPr kumimoji="1" lang="en-US" dirty="0" smtClean="0">
                <a:latin typeface="Courier New" pitchFamily="49" charset="0"/>
              </a:rPr>
              <a:t>Critical Section</a:t>
            </a:r>
          </a:p>
          <a:p>
            <a:pPr eaLnBrk="0" hangingPunct="0"/>
            <a:r>
              <a:rPr kumimoji="1" lang="en-US" dirty="0" smtClean="0">
                <a:latin typeface="Courier New" pitchFamily="49" charset="0"/>
              </a:rPr>
              <a:t>turn = 0;</a:t>
            </a:r>
          </a:p>
          <a:p>
            <a:pPr eaLnBrk="0" hangingPunct="0"/>
            <a:r>
              <a:rPr kumimoji="1" lang="en-US" dirty="0" err="1" smtClean="0">
                <a:latin typeface="Courier New" pitchFamily="49" charset="0"/>
              </a:rPr>
              <a:t>Remainder_section</a:t>
            </a:r>
            <a:r>
              <a:rPr kumimoji="1" lang="en-US" dirty="0" smtClean="0">
                <a:latin typeface="Courier New" pitchFamily="49" charset="0"/>
              </a:rPr>
              <a:t>()</a:t>
            </a:r>
          </a:p>
        </p:txBody>
      </p:sp>
      <p:sp>
        <p:nvSpPr>
          <p:cNvPr id="6" name="TextBox 5"/>
          <p:cNvSpPr txBox="1"/>
          <p:nvPr/>
        </p:nvSpPr>
        <p:spPr>
          <a:xfrm>
            <a:off x="838200" y="4526033"/>
            <a:ext cx="6946197" cy="923330"/>
          </a:xfrm>
          <a:prstGeom prst="rect">
            <a:avLst/>
          </a:prstGeom>
          <a:noFill/>
        </p:spPr>
        <p:txBody>
          <a:bodyPr wrap="none" rtlCol="0">
            <a:spAutoFit/>
          </a:bodyPr>
          <a:lstStyle/>
          <a:p>
            <a:r>
              <a:rPr lang="en-US" dirty="0" smtClean="0"/>
              <a:t>Satisfies mutual exclusion</a:t>
            </a:r>
          </a:p>
          <a:p>
            <a:r>
              <a:rPr lang="en-US" dirty="0" smtClean="0"/>
              <a:t>Does not satisfy progress</a:t>
            </a:r>
          </a:p>
          <a:p>
            <a:r>
              <a:rPr lang="en-US" dirty="0" smtClean="0"/>
              <a:t>Might satisfy bounded wait if processors eventually set the turn variable</a:t>
            </a:r>
          </a:p>
        </p:txBody>
      </p:sp>
    </p:spTree>
    <p:extLst>
      <p:ext uri="{BB962C8B-B14F-4D97-AF65-F5344CB8AC3E}">
        <p14:creationId xmlns:p14="http://schemas.microsoft.com/office/powerpoint/2010/main" val="150329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Attempt – Warning Flags</a:t>
            </a:r>
            <a:endParaRPr lang="en-US" dirty="0"/>
          </a:p>
        </p:txBody>
      </p:sp>
      <p:sp>
        <p:nvSpPr>
          <p:cNvPr id="4" name="TextBox 3"/>
          <p:cNvSpPr txBox="1"/>
          <p:nvPr/>
        </p:nvSpPr>
        <p:spPr>
          <a:xfrm>
            <a:off x="533400" y="1574800"/>
            <a:ext cx="3906839" cy="2585323"/>
          </a:xfrm>
          <a:prstGeom prst="rect">
            <a:avLst/>
          </a:prstGeom>
          <a:noFill/>
        </p:spPr>
        <p:txBody>
          <a:bodyPr wrap="none" rtlCol="0">
            <a:spAutoFit/>
          </a:bodyPr>
          <a:lstStyle/>
          <a:p>
            <a:r>
              <a:rPr lang="en-US" dirty="0" smtClean="0"/>
              <a:t>Processor 0</a:t>
            </a:r>
          </a:p>
          <a:p>
            <a:endParaRPr lang="en-US" dirty="0" smtClean="0"/>
          </a:p>
          <a:p>
            <a:pPr eaLnBrk="0" hangingPunct="0"/>
            <a:r>
              <a:rPr kumimoji="1" lang="en-US" dirty="0" smtClean="0">
                <a:latin typeface="Courier New" pitchFamily="49" charset="0"/>
              </a:rPr>
              <a:t>shared </a:t>
            </a:r>
            <a:r>
              <a:rPr kumimoji="1" lang="en-US" dirty="0" err="1" smtClean="0">
                <a:latin typeface="Courier New" pitchFamily="49" charset="0"/>
              </a:rPr>
              <a:t>int</a:t>
            </a:r>
            <a:r>
              <a:rPr kumimoji="1" lang="en-US" dirty="0" smtClean="0">
                <a:latin typeface="Courier New" pitchFamily="49" charset="0"/>
              </a:rPr>
              <a:t> flag[2] = {0,0};</a:t>
            </a:r>
          </a:p>
          <a:p>
            <a:pPr eaLnBrk="0" hangingPunct="0"/>
            <a:endParaRPr kumimoji="1" lang="en-US" dirty="0">
              <a:latin typeface="Courier New" pitchFamily="49" charset="0"/>
            </a:endParaRPr>
          </a:p>
          <a:p>
            <a:pPr eaLnBrk="0" hangingPunct="0"/>
            <a:r>
              <a:rPr kumimoji="1" lang="en-US" dirty="0" smtClean="0">
                <a:latin typeface="Courier New" pitchFamily="49" charset="0"/>
              </a:rPr>
              <a:t>flag[0] = TRUE;</a:t>
            </a:r>
          </a:p>
          <a:p>
            <a:pPr eaLnBrk="0" hangingPunct="0"/>
            <a:r>
              <a:rPr kumimoji="1" lang="en-US" dirty="0" smtClean="0">
                <a:latin typeface="Courier New" pitchFamily="49" charset="0"/>
              </a:rPr>
              <a:t>while (flag[1]);</a:t>
            </a:r>
            <a:endParaRPr kumimoji="1" lang="en-US" dirty="0">
              <a:latin typeface="Courier New" pitchFamily="49" charset="0"/>
            </a:endParaRPr>
          </a:p>
          <a:p>
            <a:pPr eaLnBrk="0" hangingPunct="0"/>
            <a:r>
              <a:rPr kumimoji="1" lang="en-US" dirty="0" smtClean="0">
                <a:latin typeface="Courier New" pitchFamily="49" charset="0"/>
              </a:rPr>
              <a:t>Critical Section</a:t>
            </a:r>
          </a:p>
          <a:p>
            <a:pPr eaLnBrk="0" hangingPunct="0"/>
            <a:r>
              <a:rPr kumimoji="1" lang="en-US" dirty="0" smtClean="0">
                <a:latin typeface="Courier New" pitchFamily="49" charset="0"/>
              </a:rPr>
              <a:t>flag[0] = FALSE;</a:t>
            </a:r>
          </a:p>
          <a:p>
            <a:pPr eaLnBrk="0" hangingPunct="0"/>
            <a:r>
              <a:rPr kumimoji="1" lang="en-US" dirty="0" err="1" smtClean="0">
                <a:latin typeface="Courier New" pitchFamily="49" charset="0"/>
              </a:rPr>
              <a:t>Remainder_section</a:t>
            </a:r>
            <a:r>
              <a:rPr kumimoji="1" lang="en-US" dirty="0" smtClean="0">
                <a:latin typeface="Courier New" pitchFamily="49" charset="0"/>
              </a:rPr>
              <a:t>()</a:t>
            </a:r>
          </a:p>
        </p:txBody>
      </p:sp>
      <p:sp>
        <p:nvSpPr>
          <p:cNvPr id="6" name="TextBox 5"/>
          <p:cNvSpPr txBox="1"/>
          <p:nvPr/>
        </p:nvSpPr>
        <p:spPr>
          <a:xfrm>
            <a:off x="838200" y="4526033"/>
            <a:ext cx="5770234" cy="1754326"/>
          </a:xfrm>
          <a:prstGeom prst="rect">
            <a:avLst/>
          </a:prstGeom>
          <a:noFill/>
        </p:spPr>
        <p:txBody>
          <a:bodyPr wrap="none" rtlCol="0">
            <a:spAutoFit/>
          </a:bodyPr>
          <a:lstStyle/>
          <a:p>
            <a:r>
              <a:rPr lang="en-US" dirty="0" smtClean="0"/>
              <a:t>Satisfies mutual exclusion and progress</a:t>
            </a:r>
          </a:p>
          <a:p>
            <a:r>
              <a:rPr lang="en-US" dirty="0"/>
              <a:t>	</a:t>
            </a:r>
            <a:r>
              <a:rPr lang="en-US" dirty="0" smtClean="0"/>
              <a:t>P0 only enters critical section if flag[0] &amp;&amp; !flag[1]</a:t>
            </a:r>
          </a:p>
          <a:p>
            <a:r>
              <a:rPr lang="en-US" dirty="0"/>
              <a:t>	</a:t>
            </a:r>
            <a:r>
              <a:rPr lang="en-US" dirty="0" smtClean="0"/>
              <a:t>P1 only enters critical section if flag[1] &amp;&amp; !flag[0]</a:t>
            </a:r>
          </a:p>
          <a:p>
            <a:endParaRPr lang="en-US" dirty="0" smtClean="0"/>
          </a:p>
          <a:p>
            <a:r>
              <a:rPr lang="en-US" dirty="0" smtClean="0"/>
              <a:t>Satisfy bounded wait?   Deadlock possible?</a:t>
            </a:r>
          </a:p>
          <a:p>
            <a:endParaRPr lang="en-US" dirty="0" smtClean="0"/>
          </a:p>
        </p:txBody>
      </p:sp>
      <p:sp>
        <p:nvSpPr>
          <p:cNvPr id="7" name="TextBox 6"/>
          <p:cNvSpPr txBox="1"/>
          <p:nvPr/>
        </p:nvSpPr>
        <p:spPr>
          <a:xfrm>
            <a:off x="4800600" y="1551708"/>
            <a:ext cx="3906839" cy="2585323"/>
          </a:xfrm>
          <a:prstGeom prst="rect">
            <a:avLst/>
          </a:prstGeom>
          <a:noFill/>
        </p:spPr>
        <p:txBody>
          <a:bodyPr wrap="none" rtlCol="0">
            <a:spAutoFit/>
          </a:bodyPr>
          <a:lstStyle/>
          <a:p>
            <a:r>
              <a:rPr lang="en-US" dirty="0" smtClean="0"/>
              <a:t>Processor 1</a:t>
            </a:r>
          </a:p>
          <a:p>
            <a:endParaRPr lang="en-US" dirty="0" smtClean="0"/>
          </a:p>
          <a:p>
            <a:pPr eaLnBrk="0" hangingPunct="0"/>
            <a:r>
              <a:rPr kumimoji="1" lang="en-US" dirty="0" smtClean="0">
                <a:latin typeface="Courier New" pitchFamily="49" charset="0"/>
              </a:rPr>
              <a:t>shared </a:t>
            </a:r>
            <a:r>
              <a:rPr kumimoji="1" lang="en-US" dirty="0" err="1" smtClean="0">
                <a:latin typeface="Courier New" pitchFamily="49" charset="0"/>
              </a:rPr>
              <a:t>int</a:t>
            </a:r>
            <a:r>
              <a:rPr kumimoji="1" lang="en-US" dirty="0" smtClean="0">
                <a:latin typeface="Courier New" pitchFamily="49" charset="0"/>
              </a:rPr>
              <a:t> flag[2] = {0,0};</a:t>
            </a:r>
          </a:p>
          <a:p>
            <a:pPr eaLnBrk="0" hangingPunct="0"/>
            <a:endParaRPr kumimoji="1" lang="en-US" dirty="0">
              <a:latin typeface="Courier New" pitchFamily="49" charset="0"/>
            </a:endParaRPr>
          </a:p>
          <a:p>
            <a:pPr eaLnBrk="0" hangingPunct="0"/>
            <a:r>
              <a:rPr kumimoji="1" lang="en-US" dirty="0" smtClean="0">
                <a:latin typeface="Courier New" pitchFamily="49" charset="0"/>
              </a:rPr>
              <a:t>flag[1] = TRUE;</a:t>
            </a:r>
          </a:p>
          <a:p>
            <a:pPr eaLnBrk="0" hangingPunct="0"/>
            <a:r>
              <a:rPr kumimoji="1" lang="en-US" dirty="0" smtClean="0">
                <a:latin typeface="Courier New" pitchFamily="49" charset="0"/>
              </a:rPr>
              <a:t>while (flag[0]);</a:t>
            </a:r>
            <a:endParaRPr kumimoji="1" lang="en-US" dirty="0">
              <a:latin typeface="Courier New" pitchFamily="49" charset="0"/>
            </a:endParaRPr>
          </a:p>
          <a:p>
            <a:pPr eaLnBrk="0" hangingPunct="0"/>
            <a:r>
              <a:rPr kumimoji="1" lang="en-US" dirty="0" smtClean="0">
                <a:latin typeface="Courier New" pitchFamily="49" charset="0"/>
              </a:rPr>
              <a:t>Critical Section</a:t>
            </a:r>
          </a:p>
          <a:p>
            <a:pPr eaLnBrk="0" hangingPunct="0"/>
            <a:r>
              <a:rPr kumimoji="1" lang="en-US" dirty="0" smtClean="0">
                <a:latin typeface="Courier New" pitchFamily="49" charset="0"/>
              </a:rPr>
              <a:t>flag[1] = FALSE;</a:t>
            </a:r>
          </a:p>
          <a:p>
            <a:pPr eaLnBrk="0" hangingPunct="0"/>
            <a:r>
              <a:rPr kumimoji="1" lang="en-US" dirty="0" err="1" smtClean="0">
                <a:latin typeface="Courier New" pitchFamily="49" charset="0"/>
              </a:rPr>
              <a:t>Remainder_section</a:t>
            </a:r>
            <a:r>
              <a:rPr kumimoji="1" lang="en-US" dirty="0" smtClean="0">
                <a:latin typeface="Courier New" pitchFamily="49" charset="0"/>
              </a:rPr>
              <a:t>()</a:t>
            </a:r>
          </a:p>
        </p:txBody>
      </p:sp>
    </p:spTree>
    <p:extLst>
      <p:ext uri="{BB962C8B-B14F-4D97-AF65-F5344CB8AC3E}">
        <p14:creationId xmlns:p14="http://schemas.microsoft.com/office/powerpoint/2010/main" val="1289258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Software Solution – Peterson’s Algorithm</a:t>
            </a:r>
            <a:endParaRPr lang="en-US" dirty="0"/>
          </a:p>
        </p:txBody>
      </p:sp>
      <p:sp>
        <p:nvSpPr>
          <p:cNvPr id="5" name="TextBox 4"/>
          <p:cNvSpPr txBox="1"/>
          <p:nvPr/>
        </p:nvSpPr>
        <p:spPr>
          <a:xfrm>
            <a:off x="381000" y="1588655"/>
            <a:ext cx="4182555" cy="3139321"/>
          </a:xfrm>
          <a:prstGeom prst="rect">
            <a:avLst/>
          </a:prstGeom>
          <a:noFill/>
        </p:spPr>
        <p:txBody>
          <a:bodyPr wrap="none" rtlCol="0">
            <a:spAutoFit/>
          </a:bodyPr>
          <a:lstStyle/>
          <a:p>
            <a:r>
              <a:rPr lang="en-US" dirty="0" smtClean="0"/>
              <a:t>Processor 0</a:t>
            </a:r>
          </a:p>
          <a:p>
            <a:endParaRPr lang="en-US" dirty="0" smtClean="0"/>
          </a:p>
          <a:p>
            <a:pPr eaLnBrk="0" hangingPunct="0"/>
            <a:r>
              <a:rPr kumimoji="1" lang="en-US" dirty="0" smtClean="0">
                <a:latin typeface="Courier New" pitchFamily="49" charset="0"/>
              </a:rPr>
              <a:t>shared </a:t>
            </a:r>
            <a:r>
              <a:rPr kumimoji="1" lang="en-US" dirty="0" err="1" smtClean="0">
                <a:latin typeface="Courier New" pitchFamily="49" charset="0"/>
              </a:rPr>
              <a:t>int</a:t>
            </a:r>
            <a:r>
              <a:rPr kumimoji="1" lang="en-US" dirty="0" smtClean="0">
                <a:latin typeface="Courier New" pitchFamily="49" charset="0"/>
              </a:rPr>
              <a:t> flag[2] = {0,0};</a:t>
            </a:r>
          </a:p>
          <a:p>
            <a:pPr eaLnBrk="0" hangingPunct="0"/>
            <a:r>
              <a:rPr kumimoji="1" lang="en-US" dirty="0" smtClean="0">
                <a:latin typeface="Courier New" pitchFamily="49" charset="0"/>
              </a:rPr>
              <a:t>shared </a:t>
            </a:r>
            <a:r>
              <a:rPr kumimoji="1" lang="en-US" dirty="0" err="1" smtClean="0">
                <a:latin typeface="Courier New" pitchFamily="49" charset="0"/>
              </a:rPr>
              <a:t>int</a:t>
            </a:r>
            <a:r>
              <a:rPr kumimoji="1" lang="en-US" dirty="0" smtClean="0">
                <a:latin typeface="Courier New" pitchFamily="49" charset="0"/>
              </a:rPr>
              <a:t> turn;</a:t>
            </a:r>
          </a:p>
          <a:p>
            <a:pPr eaLnBrk="0" hangingPunct="0"/>
            <a:endParaRPr kumimoji="1" lang="en-US" dirty="0">
              <a:latin typeface="Courier New" pitchFamily="49" charset="0"/>
            </a:endParaRPr>
          </a:p>
          <a:p>
            <a:pPr eaLnBrk="0" hangingPunct="0"/>
            <a:r>
              <a:rPr kumimoji="1" lang="en-US" dirty="0" smtClean="0">
                <a:latin typeface="Courier New" pitchFamily="49" charset="0"/>
              </a:rPr>
              <a:t>flag[0] = TRUE;</a:t>
            </a:r>
          </a:p>
          <a:p>
            <a:pPr eaLnBrk="0" hangingPunct="0"/>
            <a:r>
              <a:rPr kumimoji="1" lang="en-US" dirty="0" smtClean="0">
                <a:latin typeface="Courier New" pitchFamily="49" charset="0"/>
              </a:rPr>
              <a:t>turn = 1;</a:t>
            </a:r>
          </a:p>
          <a:p>
            <a:pPr eaLnBrk="0" hangingPunct="0"/>
            <a:r>
              <a:rPr kumimoji="1" lang="en-US" dirty="0" smtClean="0">
                <a:latin typeface="Courier New" pitchFamily="49" charset="0"/>
              </a:rPr>
              <a:t>while (turn == 1 &amp;&amp; flag[1]);</a:t>
            </a:r>
            <a:endParaRPr kumimoji="1" lang="en-US" dirty="0">
              <a:latin typeface="Courier New" pitchFamily="49" charset="0"/>
            </a:endParaRPr>
          </a:p>
          <a:p>
            <a:pPr eaLnBrk="0" hangingPunct="0"/>
            <a:r>
              <a:rPr kumimoji="1" lang="en-US" dirty="0" smtClean="0">
                <a:latin typeface="Courier New" pitchFamily="49" charset="0"/>
              </a:rPr>
              <a:t>Critical Section</a:t>
            </a:r>
          </a:p>
          <a:p>
            <a:pPr eaLnBrk="0" hangingPunct="0"/>
            <a:r>
              <a:rPr kumimoji="1" lang="en-US" dirty="0" smtClean="0">
                <a:latin typeface="Courier New" pitchFamily="49" charset="0"/>
              </a:rPr>
              <a:t>flag[0] = FALSE;</a:t>
            </a:r>
          </a:p>
          <a:p>
            <a:pPr eaLnBrk="0" hangingPunct="0"/>
            <a:r>
              <a:rPr kumimoji="1" lang="en-US" dirty="0" err="1" smtClean="0">
                <a:latin typeface="Courier New" pitchFamily="49" charset="0"/>
              </a:rPr>
              <a:t>Remainder_section</a:t>
            </a:r>
            <a:r>
              <a:rPr kumimoji="1" lang="en-US" dirty="0" smtClean="0">
                <a:latin typeface="Courier New" pitchFamily="49" charset="0"/>
              </a:rPr>
              <a:t>()</a:t>
            </a:r>
          </a:p>
        </p:txBody>
      </p:sp>
      <p:sp>
        <p:nvSpPr>
          <p:cNvPr id="6" name="TextBox 5"/>
          <p:cNvSpPr txBox="1"/>
          <p:nvPr/>
        </p:nvSpPr>
        <p:spPr>
          <a:xfrm>
            <a:off x="4876800" y="1585079"/>
            <a:ext cx="4182555" cy="3139321"/>
          </a:xfrm>
          <a:prstGeom prst="rect">
            <a:avLst/>
          </a:prstGeom>
          <a:noFill/>
        </p:spPr>
        <p:txBody>
          <a:bodyPr wrap="none" rtlCol="0">
            <a:spAutoFit/>
          </a:bodyPr>
          <a:lstStyle/>
          <a:p>
            <a:r>
              <a:rPr lang="en-US" dirty="0" smtClean="0"/>
              <a:t>Processor 1</a:t>
            </a:r>
          </a:p>
          <a:p>
            <a:endParaRPr lang="en-US" dirty="0" smtClean="0"/>
          </a:p>
          <a:p>
            <a:pPr eaLnBrk="0" hangingPunct="0"/>
            <a:r>
              <a:rPr kumimoji="1" lang="en-US" dirty="0" smtClean="0">
                <a:latin typeface="Courier New" pitchFamily="49" charset="0"/>
              </a:rPr>
              <a:t>shared </a:t>
            </a:r>
            <a:r>
              <a:rPr kumimoji="1" lang="en-US" dirty="0" err="1" smtClean="0">
                <a:latin typeface="Courier New" pitchFamily="49" charset="0"/>
              </a:rPr>
              <a:t>int</a:t>
            </a:r>
            <a:r>
              <a:rPr kumimoji="1" lang="en-US" dirty="0" smtClean="0">
                <a:latin typeface="Courier New" pitchFamily="49" charset="0"/>
              </a:rPr>
              <a:t> flag[2] = {0,0};</a:t>
            </a:r>
          </a:p>
          <a:p>
            <a:pPr eaLnBrk="0" hangingPunct="0"/>
            <a:r>
              <a:rPr kumimoji="1" lang="en-US" dirty="0" smtClean="0">
                <a:latin typeface="Courier New" pitchFamily="49" charset="0"/>
              </a:rPr>
              <a:t>shared </a:t>
            </a:r>
            <a:r>
              <a:rPr kumimoji="1" lang="en-US" dirty="0" err="1" smtClean="0">
                <a:latin typeface="Courier New" pitchFamily="49" charset="0"/>
              </a:rPr>
              <a:t>int</a:t>
            </a:r>
            <a:r>
              <a:rPr kumimoji="1" lang="en-US" dirty="0" smtClean="0">
                <a:latin typeface="Courier New" pitchFamily="49" charset="0"/>
              </a:rPr>
              <a:t> turn;</a:t>
            </a:r>
          </a:p>
          <a:p>
            <a:pPr eaLnBrk="0" hangingPunct="0"/>
            <a:endParaRPr kumimoji="1" lang="en-US" dirty="0">
              <a:latin typeface="Courier New" pitchFamily="49" charset="0"/>
            </a:endParaRPr>
          </a:p>
          <a:p>
            <a:pPr eaLnBrk="0" hangingPunct="0"/>
            <a:r>
              <a:rPr kumimoji="1" lang="en-US" dirty="0" smtClean="0">
                <a:latin typeface="Courier New" pitchFamily="49" charset="0"/>
              </a:rPr>
              <a:t>flag[1] = TRUE;</a:t>
            </a:r>
          </a:p>
          <a:p>
            <a:pPr eaLnBrk="0" hangingPunct="0"/>
            <a:r>
              <a:rPr kumimoji="1" lang="en-US" dirty="0" smtClean="0">
                <a:latin typeface="Courier New" pitchFamily="49" charset="0"/>
              </a:rPr>
              <a:t>turn = 0;</a:t>
            </a:r>
          </a:p>
          <a:p>
            <a:pPr eaLnBrk="0" hangingPunct="0"/>
            <a:r>
              <a:rPr kumimoji="1" lang="en-US" dirty="0" smtClean="0">
                <a:latin typeface="Courier New" pitchFamily="49" charset="0"/>
              </a:rPr>
              <a:t>while (turn == 0 &amp;&amp; flag[0]);</a:t>
            </a:r>
            <a:endParaRPr kumimoji="1" lang="en-US" dirty="0">
              <a:latin typeface="Courier New" pitchFamily="49" charset="0"/>
            </a:endParaRPr>
          </a:p>
          <a:p>
            <a:pPr eaLnBrk="0" hangingPunct="0"/>
            <a:r>
              <a:rPr kumimoji="1" lang="en-US" dirty="0" smtClean="0">
                <a:latin typeface="Courier New" pitchFamily="49" charset="0"/>
              </a:rPr>
              <a:t>Critical Section</a:t>
            </a:r>
          </a:p>
          <a:p>
            <a:pPr eaLnBrk="0" hangingPunct="0"/>
            <a:r>
              <a:rPr kumimoji="1" lang="en-US" dirty="0" smtClean="0">
                <a:latin typeface="Courier New" pitchFamily="49" charset="0"/>
              </a:rPr>
              <a:t>flag[1] = FALSE;</a:t>
            </a:r>
          </a:p>
          <a:p>
            <a:pPr eaLnBrk="0" hangingPunct="0"/>
            <a:r>
              <a:rPr kumimoji="1" lang="en-US" dirty="0" err="1" smtClean="0">
                <a:latin typeface="Courier New" pitchFamily="49" charset="0"/>
              </a:rPr>
              <a:t>Remainder_section</a:t>
            </a:r>
            <a:r>
              <a:rPr kumimoji="1" lang="en-US" dirty="0" smtClean="0">
                <a:latin typeface="Courier New" pitchFamily="49" charset="0"/>
              </a:rPr>
              <a:t>()</a:t>
            </a:r>
          </a:p>
        </p:txBody>
      </p:sp>
      <p:sp>
        <p:nvSpPr>
          <p:cNvPr id="7" name="TextBox 6"/>
          <p:cNvSpPr txBox="1"/>
          <p:nvPr/>
        </p:nvSpPr>
        <p:spPr>
          <a:xfrm>
            <a:off x="533400" y="5105400"/>
            <a:ext cx="7779950" cy="1754326"/>
          </a:xfrm>
          <a:prstGeom prst="rect">
            <a:avLst/>
          </a:prstGeom>
          <a:noFill/>
        </p:spPr>
        <p:txBody>
          <a:bodyPr wrap="none" rtlCol="0">
            <a:spAutoFit/>
          </a:bodyPr>
          <a:lstStyle/>
          <a:p>
            <a:r>
              <a:rPr lang="en-US" dirty="0" smtClean="0"/>
              <a:t>Combines alternation and warning flags</a:t>
            </a:r>
          </a:p>
          <a:p>
            <a:r>
              <a:rPr lang="en-US" dirty="0"/>
              <a:t>	</a:t>
            </a:r>
            <a:r>
              <a:rPr lang="en-US" dirty="0" smtClean="0"/>
              <a:t>Polite – we want to enter, but if someone else wants to enter, go ahead</a:t>
            </a:r>
          </a:p>
          <a:p>
            <a:r>
              <a:rPr lang="en-US" dirty="0" smtClean="0"/>
              <a:t>Satisfies mutual exclusion, progress, and bounded wait</a:t>
            </a:r>
          </a:p>
          <a:p>
            <a:endParaRPr lang="en-US" dirty="0"/>
          </a:p>
          <a:p>
            <a:r>
              <a:rPr lang="en-US" dirty="0" smtClean="0"/>
              <a:t>Slow (busy wait) and unwieldy to extend to many processors</a:t>
            </a:r>
          </a:p>
          <a:p>
            <a:endParaRPr lang="en-US" dirty="0" smtClean="0"/>
          </a:p>
        </p:txBody>
      </p:sp>
    </p:spTree>
    <p:extLst>
      <p:ext uri="{BB962C8B-B14F-4D97-AF65-F5344CB8AC3E}">
        <p14:creationId xmlns:p14="http://schemas.microsoft.com/office/powerpoint/2010/main" val="2854303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Synchronization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For large scale MPs, synchronization can be a </a:t>
            </a:r>
            <a:r>
              <a:rPr lang="en-US" dirty="0" smtClean="0"/>
              <a:t>bottleneck</a:t>
            </a:r>
          </a:p>
          <a:p>
            <a:pPr lvl="1"/>
            <a:r>
              <a:rPr lang="en-US" dirty="0" smtClean="0"/>
              <a:t>Contention adds additional delays, latency is potentially great</a:t>
            </a:r>
          </a:p>
          <a:p>
            <a:r>
              <a:rPr lang="en-US" dirty="0" smtClean="0"/>
              <a:t>Hardware </a:t>
            </a:r>
            <a:r>
              <a:rPr lang="en-US" dirty="0"/>
              <a:t>primitives needed</a:t>
            </a:r>
          </a:p>
          <a:p>
            <a:pPr lvl="1"/>
            <a:r>
              <a:rPr lang="en-US" dirty="0"/>
              <a:t>all solutions based on "atomically inspect and update a memory location"</a:t>
            </a:r>
          </a:p>
          <a:p>
            <a:r>
              <a:rPr lang="en-US" dirty="0"/>
              <a:t>Higher level synchronization solutions can be build on </a:t>
            </a:r>
            <a:r>
              <a:rPr lang="en-US" dirty="0" smtClean="0"/>
              <a:t>top of the basic hardware primitives</a:t>
            </a:r>
          </a:p>
          <a:p>
            <a:pPr lvl="1"/>
            <a:r>
              <a:rPr lang="en-US" dirty="0" smtClean="0"/>
              <a:t>Locks, barriers</a:t>
            </a:r>
          </a:p>
          <a:p>
            <a:pPr lvl="1"/>
            <a:r>
              <a:rPr lang="en-US" dirty="0" smtClean="0"/>
              <a:t>Generally employed by the system software not the programmer directly</a:t>
            </a:r>
            <a:endParaRPr lang="en-US" dirty="0"/>
          </a:p>
          <a:p>
            <a:endParaRPr lang="en-US" dirty="0"/>
          </a:p>
        </p:txBody>
      </p:sp>
    </p:spTree>
    <p:extLst>
      <p:ext uri="{BB962C8B-B14F-4D97-AF65-F5344CB8AC3E}">
        <p14:creationId xmlns:p14="http://schemas.microsoft.com/office/powerpoint/2010/main" val="1218104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Uninterruptible Instructions to Fetch and Write to Memory</a:t>
            </a:r>
            <a:endParaRPr lang="en-US" dirty="0"/>
          </a:p>
        </p:txBody>
      </p:sp>
      <p:sp>
        <p:nvSpPr>
          <p:cNvPr id="3" name="Content Placeholder 2"/>
          <p:cNvSpPr>
            <a:spLocks noGrp="1"/>
          </p:cNvSpPr>
          <p:nvPr>
            <p:ph idx="1"/>
          </p:nvPr>
        </p:nvSpPr>
        <p:spPr>
          <a:xfrm>
            <a:off x="228600" y="1600200"/>
            <a:ext cx="8763000" cy="5029200"/>
          </a:xfrm>
        </p:spPr>
        <p:txBody>
          <a:bodyPr>
            <a:normAutofit fontScale="70000" lnSpcReduction="20000"/>
          </a:bodyPr>
          <a:lstStyle/>
          <a:p>
            <a:r>
              <a:rPr lang="en-US" dirty="0"/>
              <a:t>Atomic exchange: interchange a value in a register for a value in </a:t>
            </a:r>
            <a:r>
              <a:rPr lang="en-US" dirty="0" smtClean="0"/>
              <a:t>memory</a:t>
            </a:r>
          </a:p>
          <a:p>
            <a:pPr lvl="1"/>
            <a:r>
              <a:rPr lang="en-US" dirty="0" smtClean="0"/>
              <a:t>Used to build a simple lock</a:t>
            </a:r>
          </a:p>
          <a:p>
            <a:pPr lvl="1"/>
            <a:r>
              <a:rPr lang="en-US" dirty="0" smtClean="0"/>
              <a:t>To lock, set register to 1 and exchange</a:t>
            </a:r>
            <a:endParaRPr lang="en-US" dirty="0"/>
          </a:p>
          <a:p>
            <a:pPr lvl="2"/>
            <a:r>
              <a:rPr lang="en-US" dirty="0"/>
              <a:t>0 =&gt; synchronization variable is free </a:t>
            </a:r>
          </a:p>
          <a:p>
            <a:pPr lvl="2"/>
            <a:r>
              <a:rPr lang="en-US" dirty="0"/>
              <a:t>1 =&gt; synchronization variable is locked </a:t>
            </a:r>
            <a:r>
              <a:rPr lang="en-US" dirty="0" smtClean="0"/>
              <a:t>by some other processor and </a:t>
            </a:r>
            <a:r>
              <a:rPr lang="en-US" dirty="0"/>
              <a:t>unavailable</a:t>
            </a:r>
          </a:p>
          <a:p>
            <a:pPr lvl="1"/>
            <a:r>
              <a:rPr lang="en-US" dirty="0" smtClean="0"/>
              <a:t>Must be atomic or synchronization may fail</a:t>
            </a:r>
          </a:p>
          <a:p>
            <a:pPr lvl="1"/>
            <a:endParaRPr lang="en-US" dirty="0"/>
          </a:p>
          <a:p>
            <a:r>
              <a:rPr lang="en-US" dirty="0"/>
              <a:t>Test-and-set: tests a value and sets it if the value passes the test </a:t>
            </a:r>
            <a:endParaRPr lang="en-US" dirty="0" smtClean="0"/>
          </a:p>
          <a:p>
            <a:pPr lvl="1"/>
            <a:r>
              <a:rPr lang="en-US" dirty="0" smtClean="0"/>
              <a:t>Ex. Test for 0 and if so set to 1</a:t>
            </a:r>
            <a:endParaRPr lang="en-US" dirty="0"/>
          </a:p>
          <a:p>
            <a:endParaRPr lang="en-US" dirty="0"/>
          </a:p>
          <a:p>
            <a:r>
              <a:rPr lang="en-US" dirty="0"/>
              <a:t>Fetch-and-increment: it returns the value of a memory location and atomically increments it</a:t>
            </a:r>
          </a:p>
          <a:p>
            <a:pPr lvl="1"/>
            <a:r>
              <a:rPr lang="en-US" dirty="0"/>
              <a:t>0 =&gt; synchronization variable is free </a:t>
            </a:r>
            <a:endParaRPr lang="en-US" dirty="0" smtClean="0"/>
          </a:p>
          <a:p>
            <a:pPr lvl="1"/>
            <a:endParaRPr lang="en-US" dirty="0"/>
          </a:p>
          <a:p>
            <a:r>
              <a:rPr lang="en-US" dirty="0" smtClean="0"/>
              <a:t>All implementations require coherence</a:t>
            </a:r>
            <a:endParaRPr lang="en-US" dirty="0"/>
          </a:p>
          <a:p>
            <a:endParaRPr lang="en-US" dirty="0"/>
          </a:p>
        </p:txBody>
      </p:sp>
    </p:spTree>
    <p:extLst>
      <p:ext uri="{BB962C8B-B14F-4D97-AF65-F5344CB8AC3E}">
        <p14:creationId xmlns:p14="http://schemas.microsoft.com/office/powerpoint/2010/main" val="1949737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1660</Words>
  <Application>Microsoft Office PowerPoint</Application>
  <PresentationFormat>On-screen Show (4:3)</PresentationFormat>
  <Paragraphs>297</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Synchronization</vt:lpstr>
      <vt:lpstr>Synchronization</vt:lpstr>
      <vt:lpstr>Critical Sections</vt:lpstr>
      <vt:lpstr>Criteria for Critical Sections</vt:lpstr>
      <vt:lpstr>First Attempt - Alternation</vt:lpstr>
      <vt:lpstr>Second Attempt – Warning Flags</vt:lpstr>
      <vt:lpstr>Software Solution – Peterson’s Algorithm</vt:lpstr>
      <vt:lpstr>Hardware Synchronization</vt:lpstr>
      <vt:lpstr>Uninterruptible Instructions to Fetch and Write to Memory</vt:lpstr>
      <vt:lpstr>A spin lock using the exchange primitive</vt:lpstr>
      <vt:lpstr>Load Linked / Store Conditional</vt:lpstr>
      <vt:lpstr>Load Linked / Store Conditional</vt:lpstr>
      <vt:lpstr>Examples with LL/SC</vt:lpstr>
      <vt:lpstr>Implementing LL/SC</vt:lpstr>
      <vt:lpstr>Barrier Synchronization</vt:lpstr>
      <vt:lpstr>Simple Barrier Synchronization</vt:lpstr>
      <vt:lpstr>Correct Barrier Synchronization</vt:lpstr>
      <vt:lpstr>Large-Scale Systems: Barriers</vt:lpstr>
      <vt:lpstr>Large-Scale Systems: Locks</vt:lpstr>
      <vt:lpstr>Memory Consistency</vt:lpstr>
      <vt:lpstr>Sequential Consistency</vt:lpstr>
      <vt:lpstr>Sequential Consistency</vt:lpstr>
      <vt:lpstr>Relaxed Consistency Models</vt:lpstr>
      <vt:lpstr>Relaxed Consistency Models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Synchronization</dc:title>
  <dc:creator>Kenrick</dc:creator>
  <cp:lastModifiedBy>Kenrick</cp:lastModifiedBy>
  <cp:revision>17</cp:revision>
  <dcterms:created xsi:type="dcterms:W3CDTF">2006-08-16T00:00:00Z</dcterms:created>
  <dcterms:modified xsi:type="dcterms:W3CDTF">2010-10-06T10:59:37Z</dcterms:modified>
</cp:coreProperties>
</file>