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62" r:id="rId7"/>
    <p:sldId id="263" r:id="rId8"/>
    <p:sldId id="264" r:id="rId9"/>
    <p:sldId id="266" r:id="rId10"/>
    <p:sldId id="267"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88" r:id="rId28"/>
    <p:sldId id="289" r:id="rId29"/>
    <p:sldId id="290" r:id="rId30"/>
    <p:sldId id="291" r:id="rId31"/>
    <p:sldId id="292" r:id="rId32"/>
    <p:sldId id="295" r:id="rId33"/>
    <p:sldId id="293" r:id="rId34"/>
    <p:sldId id="294" r:id="rId35"/>
    <p:sldId id="296" r:id="rId36"/>
    <p:sldId id="297" r:id="rId37"/>
    <p:sldId id="298" r:id="rId38"/>
    <p:sldId id="299" r:id="rId39"/>
    <p:sldId id="301" r:id="rId40"/>
    <p:sldId id="300" r:id="rId41"/>
    <p:sldId id="302" r:id="rId42"/>
    <p:sldId id="303" r:id="rId43"/>
    <p:sldId id="304" r:id="rId44"/>
    <p:sldId id="305" r:id="rId45"/>
    <p:sldId id="306" r:id="rId46"/>
    <p:sldId id="307" r:id="rId47"/>
    <p:sldId id="308" r:id="rId48"/>
    <p:sldId id="309" r:id="rId49"/>
    <p:sldId id="311" r:id="rId50"/>
    <p:sldId id="315" r:id="rId51"/>
    <p:sldId id="316"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CE6C10D-40D2-46B5-A231-A703125A8D8C}" type="datetimeFigureOut">
              <a:rPr lang="en-US" smtClean="0"/>
              <a:t>1/28/2013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D3A35C8-BFA6-46FB-9FAD-0D1412C2EC7E}" type="slidenum">
              <a:rPr lang="en-US" smtClean="0"/>
              <a:t>‹#›</a:t>
            </a:fld>
            <a:endParaRPr lang="en-US"/>
          </a:p>
        </p:txBody>
      </p:sp>
    </p:spTree>
    <p:extLst>
      <p:ext uri="{BB962C8B-B14F-4D97-AF65-F5344CB8AC3E}">
        <p14:creationId xmlns:p14="http://schemas.microsoft.com/office/powerpoint/2010/main" val="2282682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3945BEE-EB17-47EB-83E7-29D027FB27BF}" type="datetimeFigureOut">
              <a:rPr lang="en-US" smtClean="0"/>
              <a:pPr/>
              <a:t>1/28/2013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10A1003-382E-44BD-AC57-8981F63A9ECF}" type="slidenum">
              <a:rPr lang="en-US" smtClean="0"/>
              <a:pPr/>
              <a:t>‹#›</a:t>
            </a:fld>
            <a:endParaRPr lang="en-US"/>
          </a:p>
        </p:txBody>
      </p:sp>
    </p:spTree>
    <p:extLst>
      <p:ext uri="{BB962C8B-B14F-4D97-AF65-F5344CB8AC3E}">
        <p14:creationId xmlns:p14="http://schemas.microsoft.com/office/powerpoint/2010/main" val="217623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a:t>
            </a:fld>
            <a:endParaRPr lang="en-US"/>
          </a:p>
        </p:txBody>
      </p:sp>
    </p:spTree>
    <p:extLst>
      <p:ext uri="{BB962C8B-B14F-4D97-AF65-F5344CB8AC3E}">
        <p14:creationId xmlns:p14="http://schemas.microsoft.com/office/powerpoint/2010/main" val="2417798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10</a:t>
            </a:fld>
            <a:endParaRPr lang="en-US"/>
          </a:p>
        </p:txBody>
      </p:sp>
    </p:spTree>
    <p:extLst>
      <p:ext uri="{BB962C8B-B14F-4D97-AF65-F5344CB8AC3E}">
        <p14:creationId xmlns:p14="http://schemas.microsoft.com/office/powerpoint/2010/main" val="425777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11</a:t>
            </a:fld>
            <a:endParaRPr lang="en-US"/>
          </a:p>
        </p:txBody>
      </p:sp>
    </p:spTree>
    <p:extLst>
      <p:ext uri="{BB962C8B-B14F-4D97-AF65-F5344CB8AC3E}">
        <p14:creationId xmlns:p14="http://schemas.microsoft.com/office/powerpoint/2010/main" val="268186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12</a:t>
            </a:fld>
            <a:endParaRPr lang="en-US"/>
          </a:p>
        </p:txBody>
      </p:sp>
    </p:spTree>
    <p:extLst>
      <p:ext uri="{BB962C8B-B14F-4D97-AF65-F5344CB8AC3E}">
        <p14:creationId xmlns:p14="http://schemas.microsoft.com/office/powerpoint/2010/main" val="833022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13</a:t>
            </a:fld>
            <a:endParaRPr lang="en-US"/>
          </a:p>
        </p:txBody>
      </p:sp>
    </p:spTree>
    <p:extLst>
      <p:ext uri="{BB962C8B-B14F-4D97-AF65-F5344CB8AC3E}">
        <p14:creationId xmlns:p14="http://schemas.microsoft.com/office/powerpoint/2010/main" val="2680308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14</a:t>
            </a:fld>
            <a:endParaRPr lang="en-US"/>
          </a:p>
        </p:txBody>
      </p:sp>
    </p:spTree>
    <p:extLst>
      <p:ext uri="{BB962C8B-B14F-4D97-AF65-F5344CB8AC3E}">
        <p14:creationId xmlns:p14="http://schemas.microsoft.com/office/powerpoint/2010/main" val="1316901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15</a:t>
            </a:fld>
            <a:endParaRPr lang="en-US"/>
          </a:p>
        </p:txBody>
      </p:sp>
    </p:spTree>
    <p:extLst>
      <p:ext uri="{BB962C8B-B14F-4D97-AF65-F5344CB8AC3E}">
        <p14:creationId xmlns:p14="http://schemas.microsoft.com/office/powerpoint/2010/main" val="191483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16</a:t>
            </a:fld>
            <a:endParaRPr lang="en-US"/>
          </a:p>
        </p:txBody>
      </p:sp>
    </p:spTree>
    <p:extLst>
      <p:ext uri="{BB962C8B-B14F-4D97-AF65-F5344CB8AC3E}">
        <p14:creationId xmlns:p14="http://schemas.microsoft.com/office/powerpoint/2010/main" val="397329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17</a:t>
            </a:fld>
            <a:endParaRPr lang="en-US"/>
          </a:p>
        </p:txBody>
      </p:sp>
    </p:spTree>
    <p:extLst>
      <p:ext uri="{BB962C8B-B14F-4D97-AF65-F5344CB8AC3E}">
        <p14:creationId xmlns:p14="http://schemas.microsoft.com/office/powerpoint/2010/main" val="409820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18</a:t>
            </a:fld>
            <a:endParaRPr lang="en-US"/>
          </a:p>
        </p:txBody>
      </p:sp>
    </p:spTree>
    <p:extLst>
      <p:ext uri="{BB962C8B-B14F-4D97-AF65-F5344CB8AC3E}">
        <p14:creationId xmlns:p14="http://schemas.microsoft.com/office/powerpoint/2010/main" val="1982738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19</a:t>
            </a:fld>
            <a:endParaRPr lang="en-US"/>
          </a:p>
        </p:txBody>
      </p:sp>
    </p:spTree>
    <p:extLst>
      <p:ext uri="{BB962C8B-B14F-4D97-AF65-F5344CB8AC3E}">
        <p14:creationId xmlns:p14="http://schemas.microsoft.com/office/powerpoint/2010/main" val="309377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2</a:t>
            </a:fld>
            <a:endParaRPr lang="en-US"/>
          </a:p>
        </p:txBody>
      </p:sp>
    </p:spTree>
    <p:extLst>
      <p:ext uri="{BB962C8B-B14F-4D97-AF65-F5344CB8AC3E}">
        <p14:creationId xmlns:p14="http://schemas.microsoft.com/office/powerpoint/2010/main" val="2506411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20</a:t>
            </a:fld>
            <a:endParaRPr lang="en-US"/>
          </a:p>
        </p:txBody>
      </p:sp>
    </p:spTree>
    <p:extLst>
      <p:ext uri="{BB962C8B-B14F-4D97-AF65-F5344CB8AC3E}">
        <p14:creationId xmlns:p14="http://schemas.microsoft.com/office/powerpoint/2010/main" val="310902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21</a:t>
            </a:fld>
            <a:endParaRPr lang="en-US"/>
          </a:p>
        </p:txBody>
      </p:sp>
    </p:spTree>
    <p:extLst>
      <p:ext uri="{BB962C8B-B14F-4D97-AF65-F5344CB8AC3E}">
        <p14:creationId xmlns:p14="http://schemas.microsoft.com/office/powerpoint/2010/main" val="187537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22</a:t>
            </a:fld>
            <a:endParaRPr lang="en-US"/>
          </a:p>
        </p:txBody>
      </p:sp>
    </p:spTree>
    <p:extLst>
      <p:ext uri="{BB962C8B-B14F-4D97-AF65-F5344CB8AC3E}">
        <p14:creationId xmlns:p14="http://schemas.microsoft.com/office/powerpoint/2010/main" val="1252554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DF03A-0E60-44F7-902C-0FF4F1B23084}" type="slidenum">
              <a:rPr lang="en-US" smtClean="0"/>
              <a:pPr/>
              <a:t>23</a:t>
            </a:fld>
            <a:endParaRPr lang="en-US"/>
          </a:p>
        </p:txBody>
      </p:sp>
    </p:spTree>
    <p:extLst>
      <p:ext uri="{BB962C8B-B14F-4D97-AF65-F5344CB8AC3E}">
        <p14:creationId xmlns:p14="http://schemas.microsoft.com/office/powerpoint/2010/main" val="3805954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DF03A-0E60-44F7-902C-0FF4F1B23084}" type="slidenum">
              <a:rPr lang="en-US" smtClean="0"/>
              <a:pPr/>
              <a:t>24</a:t>
            </a:fld>
            <a:endParaRPr lang="en-US"/>
          </a:p>
        </p:txBody>
      </p:sp>
    </p:spTree>
    <p:extLst>
      <p:ext uri="{BB962C8B-B14F-4D97-AF65-F5344CB8AC3E}">
        <p14:creationId xmlns:p14="http://schemas.microsoft.com/office/powerpoint/2010/main" val="1175833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25</a:t>
            </a:fld>
            <a:endParaRPr lang="en-US"/>
          </a:p>
        </p:txBody>
      </p:sp>
    </p:spTree>
    <p:extLst>
      <p:ext uri="{BB962C8B-B14F-4D97-AF65-F5344CB8AC3E}">
        <p14:creationId xmlns:p14="http://schemas.microsoft.com/office/powerpoint/2010/main" val="2587304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DF03A-0E60-44F7-902C-0FF4F1B23084}" type="slidenum">
              <a:rPr lang="en-US" smtClean="0"/>
              <a:pPr/>
              <a:t>26</a:t>
            </a:fld>
            <a:endParaRPr lang="en-US"/>
          </a:p>
        </p:txBody>
      </p:sp>
    </p:spTree>
    <p:extLst>
      <p:ext uri="{BB962C8B-B14F-4D97-AF65-F5344CB8AC3E}">
        <p14:creationId xmlns:p14="http://schemas.microsoft.com/office/powerpoint/2010/main" val="2868285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DF03A-0E60-44F7-902C-0FF4F1B23084}" type="slidenum">
              <a:rPr lang="en-US" smtClean="0"/>
              <a:pPr/>
              <a:t>27</a:t>
            </a:fld>
            <a:endParaRPr lang="en-US"/>
          </a:p>
        </p:txBody>
      </p:sp>
    </p:spTree>
    <p:extLst>
      <p:ext uri="{BB962C8B-B14F-4D97-AF65-F5344CB8AC3E}">
        <p14:creationId xmlns:p14="http://schemas.microsoft.com/office/powerpoint/2010/main" val="2327201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DF03A-0E60-44F7-902C-0FF4F1B23084}" type="slidenum">
              <a:rPr lang="en-US" smtClean="0"/>
              <a:pPr/>
              <a:t>28</a:t>
            </a:fld>
            <a:endParaRPr lang="en-US"/>
          </a:p>
        </p:txBody>
      </p:sp>
    </p:spTree>
    <p:extLst>
      <p:ext uri="{BB962C8B-B14F-4D97-AF65-F5344CB8AC3E}">
        <p14:creationId xmlns:p14="http://schemas.microsoft.com/office/powerpoint/2010/main" val="1442167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29</a:t>
            </a:fld>
            <a:endParaRPr lang="en-US"/>
          </a:p>
        </p:txBody>
      </p:sp>
    </p:spTree>
    <p:extLst>
      <p:ext uri="{BB962C8B-B14F-4D97-AF65-F5344CB8AC3E}">
        <p14:creationId xmlns:p14="http://schemas.microsoft.com/office/powerpoint/2010/main" val="123901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3</a:t>
            </a:fld>
            <a:endParaRPr lang="en-US"/>
          </a:p>
        </p:txBody>
      </p:sp>
    </p:spTree>
    <p:extLst>
      <p:ext uri="{BB962C8B-B14F-4D97-AF65-F5344CB8AC3E}">
        <p14:creationId xmlns:p14="http://schemas.microsoft.com/office/powerpoint/2010/main" val="771916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30</a:t>
            </a:fld>
            <a:endParaRPr lang="en-US"/>
          </a:p>
        </p:txBody>
      </p:sp>
    </p:spTree>
    <p:extLst>
      <p:ext uri="{BB962C8B-B14F-4D97-AF65-F5344CB8AC3E}">
        <p14:creationId xmlns:p14="http://schemas.microsoft.com/office/powerpoint/2010/main" val="1497919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31</a:t>
            </a:fld>
            <a:endParaRPr lang="en-US"/>
          </a:p>
        </p:txBody>
      </p:sp>
    </p:spTree>
    <p:extLst>
      <p:ext uri="{BB962C8B-B14F-4D97-AF65-F5344CB8AC3E}">
        <p14:creationId xmlns:p14="http://schemas.microsoft.com/office/powerpoint/2010/main" val="1390381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32</a:t>
            </a:fld>
            <a:endParaRPr lang="en-US"/>
          </a:p>
        </p:txBody>
      </p:sp>
    </p:spTree>
    <p:extLst>
      <p:ext uri="{BB962C8B-B14F-4D97-AF65-F5344CB8AC3E}">
        <p14:creationId xmlns:p14="http://schemas.microsoft.com/office/powerpoint/2010/main" val="2375832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33</a:t>
            </a:fld>
            <a:endParaRPr lang="en-US"/>
          </a:p>
        </p:txBody>
      </p:sp>
    </p:spTree>
    <p:extLst>
      <p:ext uri="{BB962C8B-B14F-4D97-AF65-F5344CB8AC3E}">
        <p14:creationId xmlns:p14="http://schemas.microsoft.com/office/powerpoint/2010/main" val="1068001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34</a:t>
            </a:fld>
            <a:endParaRPr lang="en-US"/>
          </a:p>
        </p:txBody>
      </p:sp>
    </p:spTree>
    <p:extLst>
      <p:ext uri="{BB962C8B-B14F-4D97-AF65-F5344CB8AC3E}">
        <p14:creationId xmlns:p14="http://schemas.microsoft.com/office/powerpoint/2010/main" val="2111233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35</a:t>
            </a:fld>
            <a:endParaRPr lang="en-US"/>
          </a:p>
        </p:txBody>
      </p:sp>
    </p:spTree>
    <p:extLst>
      <p:ext uri="{BB962C8B-B14F-4D97-AF65-F5344CB8AC3E}">
        <p14:creationId xmlns:p14="http://schemas.microsoft.com/office/powerpoint/2010/main" val="426743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DF03A-0E60-44F7-902C-0FF4F1B23084}" type="slidenum">
              <a:rPr lang="en-US" smtClean="0"/>
              <a:pPr/>
              <a:t>36</a:t>
            </a:fld>
            <a:endParaRPr lang="en-US"/>
          </a:p>
        </p:txBody>
      </p:sp>
    </p:spTree>
    <p:extLst>
      <p:ext uri="{BB962C8B-B14F-4D97-AF65-F5344CB8AC3E}">
        <p14:creationId xmlns:p14="http://schemas.microsoft.com/office/powerpoint/2010/main" val="3508180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37</a:t>
            </a:fld>
            <a:endParaRPr lang="en-US"/>
          </a:p>
        </p:txBody>
      </p:sp>
    </p:spTree>
    <p:extLst>
      <p:ext uri="{BB962C8B-B14F-4D97-AF65-F5344CB8AC3E}">
        <p14:creationId xmlns:p14="http://schemas.microsoft.com/office/powerpoint/2010/main" val="971533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DF03A-0E60-44F7-902C-0FF4F1B23084}" type="slidenum">
              <a:rPr lang="en-US" smtClean="0"/>
              <a:pPr/>
              <a:t>38</a:t>
            </a:fld>
            <a:endParaRPr lang="en-US"/>
          </a:p>
        </p:txBody>
      </p:sp>
    </p:spTree>
    <p:extLst>
      <p:ext uri="{BB962C8B-B14F-4D97-AF65-F5344CB8AC3E}">
        <p14:creationId xmlns:p14="http://schemas.microsoft.com/office/powerpoint/2010/main" val="439667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39</a:t>
            </a:fld>
            <a:endParaRPr lang="en-US"/>
          </a:p>
        </p:txBody>
      </p:sp>
    </p:spTree>
    <p:extLst>
      <p:ext uri="{BB962C8B-B14F-4D97-AF65-F5344CB8AC3E}">
        <p14:creationId xmlns:p14="http://schemas.microsoft.com/office/powerpoint/2010/main" val="127791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4</a:t>
            </a:fld>
            <a:endParaRPr lang="en-US"/>
          </a:p>
        </p:txBody>
      </p:sp>
    </p:spTree>
    <p:extLst>
      <p:ext uri="{BB962C8B-B14F-4D97-AF65-F5344CB8AC3E}">
        <p14:creationId xmlns:p14="http://schemas.microsoft.com/office/powerpoint/2010/main" val="2401839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DF03A-0E60-44F7-902C-0FF4F1B23084}" type="slidenum">
              <a:rPr lang="en-US" smtClean="0"/>
              <a:pPr/>
              <a:t>40</a:t>
            </a:fld>
            <a:endParaRPr lang="en-US"/>
          </a:p>
        </p:txBody>
      </p:sp>
    </p:spTree>
    <p:extLst>
      <p:ext uri="{BB962C8B-B14F-4D97-AF65-F5344CB8AC3E}">
        <p14:creationId xmlns:p14="http://schemas.microsoft.com/office/powerpoint/2010/main" val="428145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41</a:t>
            </a:fld>
            <a:endParaRPr lang="en-US"/>
          </a:p>
        </p:txBody>
      </p:sp>
    </p:spTree>
    <p:extLst>
      <p:ext uri="{BB962C8B-B14F-4D97-AF65-F5344CB8AC3E}">
        <p14:creationId xmlns:p14="http://schemas.microsoft.com/office/powerpoint/2010/main" val="3156620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42</a:t>
            </a:fld>
            <a:endParaRPr lang="en-US"/>
          </a:p>
        </p:txBody>
      </p:sp>
    </p:spTree>
    <p:extLst>
      <p:ext uri="{BB962C8B-B14F-4D97-AF65-F5344CB8AC3E}">
        <p14:creationId xmlns:p14="http://schemas.microsoft.com/office/powerpoint/2010/main" val="4239126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43</a:t>
            </a:fld>
            <a:endParaRPr lang="en-US"/>
          </a:p>
        </p:txBody>
      </p:sp>
    </p:spTree>
    <p:extLst>
      <p:ext uri="{BB962C8B-B14F-4D97-AF65-F5344CB8AC3E}">
        <p14:creationId xmlns:p14="http://schemas.microsoft.com/office/powerpoint/2010/main" val="3416510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44</a:t>
            </a:fld>
            <a:endParaRPr lang="en-US"/>
          </a:p>
        </p:txBody>
      </p:sp>
    </p:spTree>
    <p:extLst>
      <p:ext uri="{BB962C8B-B14F-4D97-AF65-F5344CB8AC3E}">
        <p14:creationId xmlns:p14="http://schemas.microsoft.com/office/powerpoint/2010/main" val="3345560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45</a:t>
            </a:fld>
            <a:endParaRPr lang="en-US"/>
          </a:p>
        </p:txBody>
      </p:sp>
    </p:spTree>
    <p:extLst>
      <p:ext uri="{BB962C8B-B14F-4D97-AF65-F5344CB8AC3E}">
        <p14:creationId xmlns:p14="http://schemas.microsoft.com/office/powerpoint/2010/main" val="4190818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46</a:t>
            </a:fld>
            <a:endParaRPr lang="en-US"/>
          </a:p>
        </p:txBody>
      </p:sp>
    </p:spTree>
    <p:extLst>
      <p:ext uri="{BB962C8B-B14F-4D97-AF65-F5344CB8AC3E}">
        <p14:creationId xmlns:p14="http://schemas.microsoft.com/office/powerpoint/2010/main" val="2508054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0A1003-382E-44BD-AC57-8981F63A9ECF}" type="slidenum">
              <a:rPr lang="en-US" smtClean="0"/>
              <a:pPr/>
              <a:t>47</a:t>
            </a:fld>
            <a:endParaRPr lang="en-US"/>
          </a:p>
        </p:txBody>
      </p:sp>
    </p:spTree>
    <p:extLst>
      <p:ext uri="{BB962C8B-B14F-4D97-AF65-F5344CB8AC3E}">
        <p14:creationId xmlns:p14="http://schemas.microsoft.com/office/powerpoint/2010/main" val="419713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48</a:t>
            </a:fld>
            <a:endParaRPr lang="en-US"/>
          </a:p>
        </p:txBody>
      </p:sp>
    </p:spTree>
    <p:extLst>
      <p:ext uri="{BB962C8B-B14F-4D97-AF65-F5344CB8AC3E}">
        <p14:creationId xmlns:p14="http://schemas.microsoft.com/office/powerpoint/2010/main" val="7537358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49</a:t>
            </a:fld>
            <a:endParaRPr lang="en-US"/>
          </a:p>
        </p:txBody>
      </p:sp>
    </p:spTree>
    <p:extLst>
      <p:ext uri="{BB962C8B-B14F-4D97-AF65-F5344CB8AC3E}">
        <p14:creationId xmlns:p14="http://schemas.microsoft.com/office/powerpoint/2010/main" val="104262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5</a:t>
            </a:fld>
            <a:endParaRPr lang="en-US"/>
          </a:p>
        </p:txBody>
      </p:sp>
    </p:spTree>
    <p:extLst>
      <p:ext uri="{BB962C8B-B14F-4D97-AF65-F5344CB8AC3E}">
        <p14:creationId xmlns:p14="http://schemas.microsoft.com/office/powerpoint/2010/main" val="372331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50</a:t>
            </a:fld>
            <a:endParaRPr lang="en-US"/>
          </a:p>
        </p:txBody>
      </p:sp>
    </p:spTree>
    <p:extLst>
      <p:ext uri="{BB962C8B-B14F-4D97-AF65-F5344CB8AC3E}">
        <p14:creationId xmlns:p14="http://schemas.microsoft.com/office/powerpoint/2010/main" val="59256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51</a:t>
            </a:fld>
            <a:endParaRPr lang="en-US"/>
          </a:p>
        </p:txBody>
      </p:sp>
    </p:spTree>
    <p:extLst>
      <p:ext uri="{BB962C8B-B14F-4D97-AF65-F5344CB8AC3E}">
        <p14:creationId xmlns:p14="http://schemas.microsoft.com/office/powerpoint/2010/main" val="337661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6</a:t>
            </a:fld>
            <a:endParaRPr lang="en-US"/>
          </a:p>
        </p:txBody>
      </p:sp>
    </p:spTree>
    <p:extLst>
      <p:ext uri="{BB962C8B-B14F-4D97-AF65-F5344CB8AC3E}">
        <p14:creationId xmlns:p14="http://schemas.microsoft.com/office/powerpoint/2010/main" val="185312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7</a:t>
            </a:fld>
            <a:endParaRPr lang="en-US"/>
          </a:p>
        </p:txBody>
      </p:sp>
    </p:spTree>
    <p:extLst>
      <p:ext uri="{BB962C8B-B14F-4D97-AF65-F5344CB8AC3E}">
        <p14:creationId xmlns:p14="http://schemas.microsoft.com/office/powerpoint/2010/main" val="178544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8</a:t>
            </a:fld>
            <a:endParaRPr lang="en-US"/>
          </a:p>
        </p:txBody>
      </p:sp>
    </p:spTree>
    <p:extLst>
      <p:ext uri="{BB962C8B-B14F-4D97-AF65-F5344CB8AC3E}">
        <p14:creationId xmlns:p14="http://schemas.microsoft.com/office/powerpoint/2010/main" val="5539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A1003-382E-44BD-AC57-8981F63A9ECF}" type="slidenum">
              <a:rPr lang="en-US" smtClean="0"/>
              <a:pPr/>
              <a:t>9</a:t>
            </a:fld>
            <a:endParaRPr lang="en-US"/>
          </a:p>
        </p:txBody>
      </p:sp>
    </p:spTree>
    <p:extLst>
      <p:ext uri="{BB962C8B-B14F-4D97-AF65-F5344CB8AC3E}">
        <p14:creationId xmlns:p14="http://schemas.microsoft.com/office/powerpoint/2010/main" val="282500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GUI Bloopers</a:t>
            </a:r>
            <a:endParaRPr lang="en-US" dirty="0"/>
          </a:p>
        </p:txBody>
      </p:sp>
      <p:sp>
        <p:nvSpPr>
          <p:cNvPr id="3" name="Subtitle 2"/>
          <p:cNvSpPr>
            <a:spLocks noGrp="1"/>
          </p:cNvSpPr>
          <p:nvPr>
            <p:ph type="subTitle" idx="1"/>
          </p:nvPr>
        </p:nvSpPr>
        <p:spPr/>
        <p:txBody>
          <a:bodyPr/>
          <a:lstStyle/>
          <a:p>
            <a:r>
              <a:rPr lang="en-US" dirty="0" smtClean="0"/>
              <a:t>Basic Principles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6</a:t>
            </a:r>
            <a:endParaRPr lang="en-US" dirty="0"/>
          </a:p>
        </p:txBody>
      </p:sp>
      <p:sp>
        <p:nvSpPr>
          <p:cNvPr id="3" name="Content Placeholder 2"/>
          <p:cNvSpPr>
            <a:spLocks noGrp="1"/>
          </p:cNvSpPr>
          <p:nvPr>
            <p:ph idx="1"/>
          </p:nvPr>
        </p:nvSpPr>
        <p:spPr/>
        <p:txBody>
          <a:bodyPr/>
          <a:lstStyle/>
          <a:p>
            <a:r>
              <a:rPr lang="en-US" dirty="0" smtClean="0"/>
              <a:t>Example: Graphical Ambiguity</a:t>
            </a:r>
          </a:p>
          <a:p>
            <a:pPr lvl="1"/>
            <a:r>
              <a:rPr lang="en-US" dirty="0" smtClean="0"/>
              <a:t>With lots of icons it is difficult to make them meaningful</a:t>
            </a:r>
          </a:p>
          <a:p>
            <a:pPr lvl="1"/>
            <a:r>
              <a:rPr lang="en-US" dirty="0" smtClean="0"/>
              <a:t>What does this mean?</a:t>
            </a:r>
            <a:endParaRPr lang="en-US" dirty="0"/>
          </a:p>
        </p:txBody>
      </p:sp>
      <p:sp>
        <p:nvSpPr>
          <p:cNvPr id="4" name="TextBox 3"/>
          <p:cNvSpPr txBox="1"/>
          <p:nvPr/>
        </p:nvSpPr>
        <p:spPr>
          <a:xfrm>
            <a:off x="1371600" y="5791200"/>
            <a:ext cx="6096000" cy="369332"/>
          </a:xfrm>
          <a:prstGeom prst="rect">
            <a:avLst/>
          </a:prstGeom>
          <a:noFill/>
        </p:spPr>
        <p:txBody>
          <a:bodyPr wrap="square" rtlCol="0">
            <a:spAutoFit/>
          </a:bodyPr>
          <a:lstStyle/>
          <a:p>
            <a:r>
              <a:rPr lang="en-US" dirty="0" smtClean="0"/>
              <a:t>Antenna for a transmit function, not a martini glass with a stick</a:t>
            </a:r>
            <a:endParaRPr lang="en-US" dirty="0"/>
          </a:p>
        </p:txBody>
      </p:sp>
      <p:pic>
        <p:nvPicPr>
          <p:cNvPr id="1026" name="Picture 2"/>
          <p:cNvPicPr>
            <a:picLocks noChangeAspect="1" noChangeArrowheads="1"/>
          </p:cNvPicPr>
          <p:nvPr/>
        </p:nvPicPr>
        <p:blipFill>
          <a:blip r:embed="rId3"/>
          <a:srcRect/>
          <a:stretch>
            <a:fillRect/>
          </a:stretch>
        </p:blipFill>
        <p:spPr bwMode="auto">
          <a:xfrm>
            <a:off x="6172200" y="2819400"/>
            <a:ext cx="847725" cy="5048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581400" y="3886200"/>
            <a:ext cx="1634138" cy="1676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7</a:t>
            </a:r>
            <a:endParaRPr lang="en-US" dirty="0"/>
          </a:p>
        </p:txBody>
      </p:sp>
      <p:sp>
        <p:nvSpPr>
          <p:cNvPr id="3" name="Content Placeholder 2"/>
          <p:cNvSpPr>
            <a:spLocks noGrp="1"/>
          </p:cNvSpPr>
          <p:nvPr>
            <p:ph idx="1"/>
          </p:nvPr>
        </p:nvSpPr>
        <p:spPr/>
        <p:txBody>
          <a:bodyPr>
            <a:normAutofit/>
          </a:bodyPr>
          <a:lstStyle/>
          <a:p>
            <a:r>
              <a:rPr lang="en-US" b="1" dirty="0" smtClean="0"/>
              <a:t>Deliver information, not just data</a:t>
            </a:r>
          </a:p>
          <a:p>
            <a:endParaRPr lang="en-US" dirty="0" smtClean="0"/>
          </a:p>
          <a:p>
            <a:r>
              <a:rPr lang="en-US" dirty="0" smtClean="0"/>
              <a:t>E.g. comparative chart vs. list of data values</a:t>
            </a:r>
          </a:p>
          <a:p>
            <a:r>
              <a:rPr lang="en-US" dirty="0" smtClean="0"/>
              <a:t>Don’t treat the data like information, focus on the important data and extract necessary information from it</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7</a:t>
            </a:r>
            <a:endParaRPr lang="en-US" dirty="0"/>
          </a:p>
        </p:txBody>
      </p:sp>
      <p:sp>
        <p:nvSpPr>
          <p:cNvPr id="3" name="Content Placeholder 2"/>
          <p:cNvSpPr>
            <a:spLocks noGrp="1"/>
          </p:cNvSpPr>
          <p:nvPr>
            <p:ph idx="1"/>
          </p:nvPr>
        </p:nvSpPr>
        <p:spPr/>
        <p:txBody>
          <a:bodyPr>
            <a:normAutofit fontScale="92500"/>
          </a:bodyPr>
          <a:lstStyle/>
          <a:p>
            <a:r>
              <a:rPr lang="en-US" dirty="0" smtClean="0"/>
              <a:t>The screen belongs to the user</a:t>
            </a:r>
          </a:p>
          <a:p>
            <a:pPr lvl="1"/>
            <a:r>
              <a:rPr lang="en-US" dirty="0" smtClean="0"/>
              <a:t>Don’t take over the screen, researchers discovered it is usually a bad idea for software to unilaterally move controls and data around on the screen</a:t>
            </a:r>
          </a:p>
          <a:p>
            <a:pPr lvl="2"/>
            <a:r>
              <a:rPr lang="en-US" dirty="0" smtClean="0"/>
              <a:t>Jump or “warp” the mouse to new positions</a:t>
            </a:r>
          </a:p>
          <a:p>
            <a:pPr lvl="2"/>
            <a:r>
              <a:rPr lang="en-US" dirty="0" smtClean="0"/>
              <a:t>Move something to the mouse location</a:t>
            </a:r>
          </a:p>
          <a:p>
            <a:pPr lvl="2"/>
            <a:r>
              <a:rPr lang="en-US" dirty="0" smtClean="0"/>
              <a:t>Reposition windows</a:t>
            </a:r>
          </a:p>
          <a:p>
            <a:pPr lvl="2"/>
            <a:r>
              <a:rPr lang="en-US" dirty="0" smtClean="0"/>
              <a:t>Automatically rearrange data for the user</a:t>
            </a:r>
          </a:p>
          <a:p>
            <a:pPr lvl="1"/>
            <a:r>
              <a:rPr lang="en-US" dirty="0" smtClean="0"/>
              <a:t>Controlling the mouse for the user violates the hand-eye coordination a user has with the machine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7</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Preserve “Display Inertia”</a:t>
            </a:r>
          </a:p>
          <a:p>
            <a:r>
              <a:rPr lang="en-US" dirty="0" smtClean="0"/>
              <a:t>When software changes a display to show the effect of a user’s actions, it should try to minimize what it changes</a:t>
            </a:r>
          </a:p>
          <a:p>
            <a:pPr lvl="1"/>
            <a:r>
              <a:rPr lang="en-US" dirty="0" smtClean="0"/>
              <a:t>Small local changes should produce small, local changes on the display</a:t>
            </a:r>
          </a:p>
          <a:p>
            <a:pPr lvl="1"/>
            <a:r>
              <a:rPr lang="en-US" dirty="0" smtClean="0"/>
              <a:t>Attempt to keep as much of the display unchanged as possible</a:t>
            </a:r>
          </a:p>
          <a:p>
            <a:r>
              <a:rPr lang="en-US" dirty="0" smtClean="0"/>
              <a:t>Helps the user retain context, minimizes disruption</a:t>
            </a:r>
          </a:p>
          <a:p>
            <a:r>
              <a:rPr lang="en-US" dirty="0" smtClean="0"/>
              <a:t>Examples of poor display inertia:</a:t>
            </a:r>
          </a:p>
          <a:p>
            <a:pPr lvl="1"/>
            <a:r>
              <a:rPr lang="en-US" dirty="0" smtClean="0"/>
              <a:t>Forcing entire page to refresh</a:t>
            </a:r>
          </a:p>
          <a:p>
            <a:pPr lvl="1"/>
            <a:r>
              <a:rPr lang="en-US" dirty="0" smtClean="0"/>
              <a:t>Scrolling to a different position in the browser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8</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Design for responsiveness</a:t>
            </a:r>
          </a:p>
          <a:p>
            <a:endParaRPr lang="en-US" dirty="0" smtClean="0"/>
          </a:p>
          <a:p>
            <a:r>
              <a:rPr lang="en-US" dirty="0" smtClean="0"/>
              <a:t>A software application’s ability to keep up with users and not make them wait</a:t>
            </a:r>
          </a:p>
          <a:p>
            <a:pPr lvl="1"/>
            <a:r>
              <a:rPr lang="en-US" dirty="0" smtClean="0"/>
              <a:t>The most important factor in determining user satisfaction</a:t>
            </a:r>
          </a:p>
          <a:p>
            <a:pPr lvl="1"/>
            <a:r>
              <a:rPr lang="en-US" dirty="0" smtClean="0"/>
              <a:t>Users hate waiting more than anything else</a:t>
            </a:r>
          </a:p>
          <a:p>
            <a:r>
              <a:rPr lang="en-US" dirty="0" smtClean="0"/>
              <a:t>Desire for speed is </a:t>
            </a:r>
            <a:r>
              <a:rPr lang="en-US" b="1" dirty="0" smtClean="0"/>
              <a:t>perceived</a:t>
            </a:r>
            <a:r>
              <a:rPr lang="en-US" dirty="0" smtClean="0"/>
              <a:t>, not actual</a:t>
            </a:r>
          </a:p>
          <a:p>
            <a:pPr lvl="1"/>
            <a:r>
              <a:rPr lang="en-US" dirty="0" smtClean="0"/>
              <a:t>A responsive interface that shows progress in computing a result is perceived as faster than one that displays nothing (system pauses) until the result is done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8</a:t>
            </a:r>
            <a:endParaRPr lang="en-US" dirty="0"/>
          </a:p>
        </p:txBody>
      </p:sp>
      <p:sp>
        <p:nvSpPr>
          <p:cNvPr id="3" name="Content Placeholder 2"/>
          <p:cNvSpPr>
            <a:spLocks noGrp="1"/>
          </p:cNvSpPr>
          <p:nvPr>
            <p:ph idx="1"/>
          </p:nvPr>
        </p:nvSpPr>
        <p:spPr>
          <a:xfrm>
            <a:off x="457200" y="1600201"/>
            <a:ext cx="8229600" cy="3352800"/>
          </a:xfrm>
        </p:spPr>
        <p:txBody>
          <a:bodyPr>
            <a:normAutofit fontScale="77500" lnSpcReduction="20000"/>
          </a:bodyPr>
          <a:lstStyle/>
          <a:p>
            <a:r>
              <a:rPr lang="en-US" dirty="0" smtClean="0"/>
              <a:t>Systems can be slow in terms of performance but still responsive</a:t>
            </a:r>
          </a:p>
          <a:p>
            <a:pPr lvl="1"/>
            <a:r>
              <a:rPr lang="en-US" dirty="0" smtClean="0"/>
              <a:t>Might queue requests but never lock-up or force users to wait for the system to catch up</a:t>
            </a:r>
          </a:p>
          <a:p>
            <a:r>
              <a:rPr lang="en-US" dirty="0" smtClean="0"/>
              <a:t>Examples of poor responsiveness</a:t>
            </a:r>
          </a:p>
          <a:p>
            <a:pPr lvl="1"/>
            <a:r>
              <a:rPr lang="en-US" dirty="0" smtClean="0"/>
              <a:t>Delayed feedback for button-press or mouse click</a:t>
            </a:r>
          </a:p>
          <a:p>
            <a:pPr lvl="1"/>
            <a:r>
              <a:rPr lang="en-US" dirty="0" smtClean="0"/>
              <a:t>Operations that block activity</a:t>
            </a:r>
          </a:p>
          <a:p>
            <a:pPr lvl="1"/>
            <a:r>
              <a:rPr lang="en-US" dirty="0" smtClean="0"/>
              <a:t>No visual feedback as to how long a lengthy operation will take</a:t>
            </a:r>
          </a:p>
          <a:p>
            <a:pPr lvl="1"/>
            <a:r>
              <a:rPr lang="en-US" dirty="0" smtClean="0"/>
              <a:t>Jerky animation</a:t>
            </a:r>
          </a:p>
          <a:p>
            <a:pPr lvl="1"/>
            <a:endParaRPr lang="en-US" dirty="0" smtClean="0"/>
          </a:p>
          <a:p>
            <a:pPr lvl="1"/>
            <a:endParaRPr lang="en-US" dirty="0"/>
          </a:p>
        </p:txBody>
      </p:sp>
      <p:sp>
        <p:nvSpPr>
          <p:cNvPr id="4" name="TextBox 3"/>
          <p:cNvSpPr txBox="1"/>
          <p:nvPr/>
        </p:nvSpPr>
        <p:spPr>
          <a:xfrm>
            <a:off x="2667000" y="6324600"/>
            <a:ext cx="4285597" cy="369332"/>
          </a:xfrm>
          <a:prstGeom prst="rect">
            <a:avLst/>
          </a:prstGeom>
          <a:noFill/>
        </p:spPr>
        <p:txBody>
          <a:bodyPr wrap="none" rtlCol="0">
            <a:spAutoFit/>
          </a:bodyPr>
          <a:lstStyle/>
          <a:p>
            <a:r>
              <a:rPr lang="en-US" dirty="0" smtClean="0"/>
              <a:t>Effect of response time on user productivity</a:t>
            </a:r>
            <a:endParaRPr lang="en-US" dirty="0"/>
          </a:p>
        </p:txBody>
      </p:sp>
      <p:pic>
        <p:nvPicPr>
          <p:cNvPr id="2050" name="Picture 2"/>
          <p:cNvPicPr>
            <a:picLocks noChangeAspect="1" noChangeArrowheads="1"/>
          </p:cNvPicPr>
          <p:nvPr/>
        </p:nvPicPr>
        <p:blipFill>
          <a:blip r:embed="rId3"/>
          <a:srcRect/>
          <a:stretch>
            <a:fillRect/>
          </a:stretch>
        </p:blipFill>
        <p:spPr bwMode="auto">
          <a:xfrm>
            <a:off x="2819399" y="4572000"/>
            <a:ext cx="4239195" cy="183020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8</a:t>
            </a:r>
            <a:endParaRPr lang="en-US" dirty="0"/>
          </a:p>
        </p:txBody>
      </p:sp>
      <p:sp>
        <p:nvSpPr>
          <p:cNvPr id="3" name="Content Placeholder 2"/>
          <p:cNvSpPr>
            <a:spLocks noGrp="1"/>
          </p:cNvSpPr>
          <p:nvPr>
            <p:ph idx="1"/>
          </p:nvPr>
        </p:nvSpPr>
        <p:spPr/>
        <p:txBody>
          <a:bodyPr>
            <a:normAutofit lnSpcReduction="10000"/>
          </a:bodyPr>
          <a:lstStyle/>
          <a:p>
            <a:r>
              <a:rPr lang="en-US" dirty="0" smtClean="0"/>
              <a:t>Designing for responsiveness</a:t>
            </a:r>
          </a:p>
          <a:p>
            <a:pPr lvl="1"/>
            <a:r>
              <a:rPr lang="en-US" dirty="0" smtClean="0"/>
              <a:t>Acknowledge user actions instantly, even if returning the answer will take time</a:t>
            </a:r>
          </a:p>
          <a:p>
            <a:pPr lvl="1"/>
            <a:r>
              <a:rPr lang="en-US" dirty="0" smtClean="0"/>
              <a:t>Let users know when it is busy and when it isn’t</a:t>
            </a:r>
          </a:p>
          <a:p>
            <a:pPr lvl="1"/>
            <a:r>
              <a:rPr lang="en-US" dirty="0" smtClean="0"/>
              <a:t>Free users to do other things while waiting for something to finish</a:t>
            </a:r>
          </a:p>
          <a:p>
            <a:pPr lvl="1"/>
            <a:r>
              <a:rPr lang="en-US" dirty="0" smtClean="0"/>
              <a:t>Animate movement smoothly</a:t>
            </a:r>
          </a:p>
          <a:p>
            <a:pPr lvl="1"/>
            <a:r>
              <a:rPr lang="en-US" dirty="0" smtClean="0"/>
              <a:t>Allow users to abort lengthy operations</a:t>
            </a:r>
          </a:p>
          <a:p>
            <a:pPr lvl="1"/>
            <a:r>
              <a:rPr lang="en-US" dirty="0" smtClean="0"/>
              <a:t>Allow users to accurately judge how long something will take</a:t>
            </a:r>
          </a:p>
          <a:p>
            <a:pPr lvl="1"/>
            <a:endParaRPr lang="en-US" dirty="0" smtClean="0"/>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9</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Try it out on users, then fix it!</a:t>
            </a:r>
          </a:p>
          <a:p>
            <a:endParaRPr lang="en-US" dirty="0" smtClean="0"/>
          </a:p>
          <a:p>
            <a:r>
              <a:rPr lang="en-US" dirty="0" smtClean="0"/>
              <a:t>Test early and often, results may surprise even experienced designers</a:t>
            </a:r>
          </a:p>
          <a:p>
            <a:r>
              <a:rPr lang="en-US" dirty="0" smtClean="0"/>
              <a:t>Schedule time to correct problems found by tests</a:t>
            </a:r>
          </a:p>
          <a:p>
            <a:r>
              <a:rPr lang="en-US" dirty="0" smtClean="0"/>
              <a:t>Tests have two goals</a:t>
            </a:r>
          </a:p>
          <a:p>
            <a:pPr lvl="1"/>
            <a:r>
              <a:rPr lang="en-US" dirty="0" smtClean="0"/>
              <a:t>Information on aspects of the UI that cause difficulty</a:t>
            </a:r>
          </a:p>
          <a:p>
            <a:pPr lvl="1"/>
            <a:r>
              <a:rPr lang="en-US" dirty="0" smtClean="0"/>
              <a:t>Socially it convinces developers that there are design problems that need correcting.  Some developers need to see users have problems for themselves.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4267200"/>
            <a:ext cx="4110484" cy="369332"/>
          </a:xfrm>
          <a:prstGeom prst="rect">
            <a:avLst/>
          </a:prstGeom>
          <a:noFill/>
        </p:spPr>
        <p:txBody>
          <a:bodyPr wrap="none" rtlCol="0">
            <a:spAutoFit/>
          </a:bodyPr>
          <a:lstStyle/>
          <a:p>
            <a:r>
              <a:rPr lang="en-US" dirty="0" smtClean="0"/>
              <a:t>Developer watching video of usability test</a:t>
            </a:r>
            <a:endParaRPr lang="en-US" dirty="0"/>
          </a:p>
        </p:txBody>
      </p:sp>
      <p:pic>
        <p:nvPicPr>
          <p:cNvPr id="3074" name="Picture 2"/>
          <p:cNvPicPr>
            <a:picLocks noChangeAspect="1" noChangeArrowheads="1"/>
          </p:cNvPicPr>
          <p:nvPr/>
        </p:nvPicPr>
        <p:blipFill>
          <a:blip r:embed="rId3"/>
          <a:srcRect/>
          <a:stretch>
            <a:fillRect/>
          </a:stretch>
        </p:blipFill>
        <p:spPr bwMode="auto">
          <a:xfrm>
            <a:off x="1828800" y="990600"/>
            <a:ext cx="5410200" cy="321197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Control Bloopers</a:t>
            </a:r>
            <a:endParaRPr lang="en-US" dirty="0"/>
          </a:p>
        </p:txBody>
      </p:sp>
      <p:sp>
        <p:nvSpPr>
          <p:cNvPr id="3" name="Content Placeholder 2"/>
          <p:cNvSpPr>
            <a:spLocks noGrp="1"/>
          </p:cNvSpPr>
          <p:nvPr>
            <p:ph idx="1"/>
          </p:nvPr>
        </p:nvSpPr>
        <p:spPr/>
        <p:txBody>
          <a:bodyPr/>
          <a:lstStyle/>
          <a:p>
            <a:r>
              <a:rPr lang="en-US" dirty="0" smtClean="0"/>
              <a:t>Two categories of control bloopers</a:t>
            </a:r>
          </a:p>
          <a:p>
            <a:pPr lvl="1"/>
            <a:r>
              <a:rPr lang="en-US" dirty="0" smtClean="0"/>
              <a:t>Using the wrong GUI Control</a:t>
            </a:r>
          </a:p>
          <a:p>
            <a:pPr lvl="1"/>
            <a:r>
              <a:rPr lang="en-US" dirty="0" smtClean="0"/>
              <a:t>Using a control incorrectly</a:t>
            </a:r>
          </a:p>
          <a:p>
            <a:pPr lvl="1"/>
            <a:endParaRPr lang="en-US" dirty="0" smtClean="0"/>
          </a:p>
          <a:p>
            <a:r>
              <a:rPr lang="en-US" dirty="0" smtClean="0"/>
              <a:t>Control bloopers harm usability and give customers an impression of a shoddy, unprofessional product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GUI Blooper?</a:t>
            </a:r>
            <a:endParaRPr lang="en-US" dirty="0"/>
          </a:p>
        </p:txBody>
      </p:sp>
      <p:sp>
        <p:nvSpPr>
          <p:cNvPr id="3" name="Content Placeholder 2"/>
          <p:cNvSpPr>
            <a:spLocks noGrp="1"/>
          </p:cNvSpPr>
          <p:nvPr>
            <p:ph idx="1"/>
          </p:nvPr>
        </p:nvSpPr>
        <p:spPr/>
        <p:txBody>
          <a:bodyPr/>
          <a:lstStyle/>
          <a:p>
            <a:r>
              <a:rPr lang="en-US" dirty="0" smtClean="0"/>
              <a:t>“Bloopers” are mistakes that software developers frequently make when designing graphical user interfaces</a:t>
            </a:r>
          </a:p>
          <a:p>
            <a:pPr lvl="1"/>
            <a:r>
              <a:rPr lang="en-US" dirty="0" smtClean="0"/>
              <a:t>Not just specific examples but mistakes that developers make over and over</a:t>
            </a:r>
          </a:p>
          <a:p>
            <a:pPr lvl="1"/>
            <a:r>
              <a:rPr lang="en-US" dirty="0" smtClean="0"/>
              <a:t>Goal is to give examples of mistakes AND help designers and developers learn to produce better GUIs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Blooper 1: Confusing checkboxes and radio buttons</a:t>
            </a:r>
            <a:endParaRPr lang="en-US" dirty="0"/>
          </a:p>
        </p:txBody>
      </p:sp>
      <p:sp>
        <p:nvSpPr>
          <p:cNvPr id="3" name="Content Placeholder 2"/>
          <p:cNvSpPr>
            <a:spLocks noGrp="1"/>
          </p:cNvSpPr>
          <p:nvPr>
            <p:ph idx="1"/>
          </p:nvPr>
        </p:nvSpPr>
        <p:spPr/>
        <p:txBody>
          <a:bodyPr/>
          <a:lstStyle/>
          <a:p>
            <a:r>
              <a:rPr lang="en-US" dirty="0" smtClean="0"/>
              <a:t>Radio buttons when only one is selectable</a:t>
            </a:r>
          </a:p>
          <a:p>
            <a:r>
              <a:rPr lang="en-US" dirty="0" smtClean="0"/>
              <a:t>Checkboxes when many selectable</a:t>
            </a:r>
          </a:p>
          <a:p>
            <a:endParaRPr lang="en-US" dirty="0"/>
          </a:p>
        </p:txBody>
      </p:sp>
      <p:pic>
        <p:nvPicPr>
          <p:cNvPr id="4" name="Picture 5"/>
          <p:cNvPicPr>
            <a:picLocks noChangeAspect="1" noChangeArrowheads="1"/>
          </p:cNvPicPr>
          <p:nvPr/>
        </p:nvPicPr>
        <p:blipFill>
          <a:blip r:embed="rId3"/>
          <a:srcRect/>
          <a:stretch>
            <a:fillRect/>
          </a:stretch>
        </p:blipFill>
        <p:spPr bwMode="auto">
          <a:xfrm>
            <a:off x="914400" y="3048000"/>
            <a:ext cx="3305175" cy="3448050"/>
          </a:xfrm>
          <a:prstGeom prst="rect">
            <a:avLst/>
          </a:prstGeom>
          <a:noFill/>
          <a:ln w="9525">
            <a:noFill/>
            <a:miter lim="800000"/>
            <a:headEnd/>
            <a:tailEnd/>
          </a:ln>
          <a:effectLst/>
        </p:spPr>
      </p:pic>
      <p:sp>
        <p:nvSpPr>
          <p:cNvPr id="5" name="Text Box 6"/>
          <p:cNvSpPr txBox="1">
            <a:spLocks noChangeArrowheads="1"/>
          </p:cNvSpPr>
          <p:nvPr/>
        </p:nvSpPr>
        <p:spPr bwMode="auto">
          <a:xfrm>
            <a:off x="4572000" y="3429000"/>
            <a:ext cx="4006850" cy="641350"/>
          </a:xfrm>
          <a:prstGeom prst="rect">
            <a:avLst/>
          </a:prstGeom>
          <a:noFill/>
          <a:ln w="9525">
            <a:noFill/>
            <a:miter lim="800000"/>
            <a:headEnd/>
            <a:tailEnd/>
          </a:ln>
          <a:effectLst/>
        </p:spPr>
        <p:txBody>
          <a:bodyPr wrap="none">
            <a:spAutoFit/>
          </a:bodyPr>
          <a:lstStyle/>
          <a:p>
            <a:r>
              <a:rPr lang="en-US" dirty="0"/>
              <a:t>Word:  Change font, effects, subscript</a:t>
            </a:r>
          </a:p>
          <a:p>
            <a:r>
              <a:rPr lang="en-US" dirty="0"/>
              <a:t>and superscript</a:t>
            </a:r>
          </a:p>
        </p:txBody>
      </p:sp>
      <p:pic>
        <p:nvPicPr>
          <p:cNvPr id="6" name="Picture 8" descr="Fig2_19"/>
          <p:cNvPicPr>
            <a:picLocks noChangeAspect="1" noChangeArrowheads="1"/>
          </p:cNvPicPr>
          <p:nvPr/>
        </p:nvPicPr>
        <p:blipFill>
          <a:blip r:embed="rId4"/>
          <a:srcRect/>
          <a:stretch>
            <a:fillRect/>
          </a:stretch>
        </p:blipFill>
        <p:spPr bwMode="auto">
          <a:xfrm>
            <a:off x="4800600" y="4648200"/>
            <a:ext cx="1800225" cy="4635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1</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Diebold/Premier </a:t>
            </a:r>
            <a:r>
              <a:rPr lang="en-US" dirty="0" err="1" smtClean="0"/>
              <a:t>AccuVote</a:t>
            </a:r>
            <a:r>
              <a:rPr lang="en-US" dirty="0" smtClean="0"/>
              <a:t> </a:t>
            </a:r>
            <a:r>
              <a:rPr lang="en-US" dirty="0" err="1" smtClean="0"/>
              <a:t>TSx</a:t>
            </a:r>
            <a:r>
              <a:rPr lang="en-US" dirty="0" smtClean="0"/>
              <a:t> operates somewhere between checkboxes and radio buttons</a:t>
            </a:r>
            <a:endParaRPr lang="en-US" dirty="0"/>
          </a:p>
        </p:txBody>
      </p:sp>
      <p:pic>
        <p:nvPicPr>
          <p:cNvPr id="1026" name="Picture 2"/>
          <p:cNvPicPr>
            <a:picLocks noChangeAspect="1" noChangeArrowheads="1"/>
          </p:cNvPicPr>
          <p:nvPr/>
        </p:nvPicPr>
        <p:blipFill>
          <a:blip r:embed="rId3"/>
          <a:srcRect/>
          <a:stretch>
            <a:fillRect/>
          </a:stretch>
        </p:blipFill>
        <p:spPr bwMode="auto">
          <a:xfrm>
            <a:off x="940852" y="2819400"/>
            <a:ext cx="3310159" cy="365063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Blooper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radio buttons</a:t>
            </a:r>
          </a:p>
          <a:p>
            <a:pPr lvl="1"/>
            <a:r>
              <a:rPr lang="en-US" dirty="0" smtClean="0"/>
              <a:t>When only one option may be selected</a:t>
            </a:r>
          </a:p>
          <a:p>
            <a:pPr lvl="1"/>
            <a:r>
              <a:rPr lang="en-US" dirty="0" smtClean="0"/>
              <a:t>In sets of at least two</a:t>
            </a:r>
          </a:p>
          <a:p>
            <a:pPr lvl="1"/>
            <a:r>
              <a:rPr lang="en-US" dirty="0" smtClean="0"/>
              <a:t>Ensure enough space is available to see all options</a:t>
            </a:r>
          </a:p>
          <a:p>
            <a:pPr lvl="1"/>
            <a:r>
              <a:rPr lang="en-US" dirty="0" smtClean="0"/>
              <a:t>The number of options is fixed and small (2-8)</a:t>
            </a:r>
          </a:p>
          <a:p>
            <a:r>
              <a:rPr lang="en-US" dirty="0" smtClean="0"/>
              <a:t>Consider dropdown or scrolling menus which requires less space</a:t>
            </a:r>
          </a:p>
          <a:p>
            <a:endParaRPr lang="en-US" dirty="0" smtClean="0"/>
          </a:p>
          <a:p>
            <a:r>
              <a:rPr lang="en-US" dirty="0" smtClean="0"/>
              <a:t>Checkboxes represent ON/OFF conditions that are independent of each other</a:t>
            </a:r>
          </a:p>
        </p:txBody>
      </p:sp>
      <p:pic>
        <p:nvPicPr>
          <p:cNvPr id="4098" name="Picture 2"/>
          <p:cNvPicPr>
            <a:picLocks noChangeAspect="1" noChangeArrowheads="1"/>
          </p:cNvPicPr>
          <p:nvPr/>
        </p:nvPicPr>
        <p:blipFill>
          <a:blip r:embed="rId3"/>
          <a:srcRect/>
          <a:stretch>
            <a:fillRect/>
          </a:stretch>
        </p:blipFill>
        <p:spPr bwMode="auto">
          <a:xfrm>
            <a:off x="4038600" y="4114800"/>
            <a:ext cx="4524375" cy="6381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4000" dirty="0" smtClean="0"/>
              <a:t>Blooper 2: </a:t>
            </a:r>
            <a:r>
              <a:rPr lang="en-US" sz="4000" dirty="0"/>
              <a:t>Checkboxes for non-ON/OFF Setting</a:t>
            </a:r>
          </a:p>
        </p:txBody>
      </p:sp>
      <p:sp>
        <p:nvSpPr>
          <p:cNvPr id="16387" name="Rectangle 3"/>
          <p:cNvSpPr>
            <a:spLocks noGrp="1" noChangeArrowheads="1"/>
          </p:cNvSpPr>
          <p:nvPr>
            <p:ph type="body" idx="1"/>
          </p:nvPr>
        </p:nvSpPr>
        <p:spPr>
          <a:xfrm>
            <a:off x="457200" y="2057400"/>
            <a:ext cx="8229600" cy="4068763"/>
          </a:xfrm>
        </p:spPr>
        <p:txBody>
          <a:bodyPr/>
          <a:lstStyle/>
          <a:p>
            <a:r>
              <a:rPr lang="en-US"/>
              <a:t>Checkboxes should be used for on/off not for a selection of items.  </a:t>
            </a:r>
          </a:p>
          <a:p>
            <a:endParaRPr lang="en-US"/>
          </a:p>
          <a:p>
            <a:endParaRPr lang="en-US"/>
          </a:p>
          <a:p>
            <a:endParaRPr lang="en-US"/>
          </a:p>
          <a:p>
            <a:r>
              <a:rPr lang="en-US"/>
              <a:t>Instead use radio buttons.</a:t>
            </a:r>
          </a:p>
        </p:txBody>
      </p:sp>
      <p:pic>
        <p:nvPicPr>
          <p:cNvPr id="16389" name="Picture 5" descr="Fig2_35"/>
          <p:cNvPicPr>
            <a:picLocks noChangeAspect="1" noChangeArrowheads="1"/>
          </p:cNvPicPr>
          <p:nvPr/>
        </p:nvPicPr>
        <p:blipFill>
          <a:blip r:embed="rId3"/>
          <a:srcRect/>
          <a:stretch>
            <a:fillRect/>
          </a:stretch>
        </p:blipFill>
        <p:spPr bwMode="auto">
          <a:xfrm>
            <a:off x="2286000" y="3505200"/>
            <a:ext cx="4429125" cy="676275"/>
          </a:xfrm>
          <a:prstGeom prst="rect">
            <a:avLst/>
          </a:prstGeom>
          <a:noFill/>
        </p:spPr>
      </p:pic>
      <p:pic>
        <p:nvPicPr>
          <p:cNvPr id="16391" name="Picture 7" descr="Fig2_39"/>
          <p:cNvPicPr>
            <a:picLocks noChangeAspect="1" noChangeArrowheads="1"/>
          </p:cNvPicPr>
          <p:nvPr/>
        </p:nvPicPr>
        <p:blipFill>
          <a:blip r:embed="rId4"/>
          <a:srcRect/>
          <a:stretch>
            <a:fillRect/>
          </a:stretch>
        </p:blipFill>
        <p:spPr bwMode="auto">
          <a:xfrm>
            <a:off x="1676400" y="5562600"/>
            <a:ext cx="6886575" cy="8953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sz="4000" dirty="0" smtClean="0"/>
              <a:t>Blooper 3: </a:t>
            </a:r>
            <a:r>
              <a:rPr lang="en-US" sz="4000" dirty="0"/>
              <a:t>Command Buttons as Toggles</a:t>
            </a:r>
          </a:p>
        </p:txBody>
      </p:sp>
      <p:sp>
        <p:nvSpPr>
          <p:cNvPr id="17411" name="Rectangle 3"/>
          <p:cNvSpPr>
            <a:spLocks noGrp="1" noChangeArrowheads="1"/>
          </p:cNvSpPr>
          <p:nvPr>
            <p:ph type="body" idx="1"/>
          </p:nvPr>
        </p:nvSpPr>
        <p:spPr/>
        <p:txBody>
          <a:bodyPr>
            <a:normAutofit lnSpcReduction="10000"/>
          </a:bodyPr>
          <a:lstStyle/>
          <a:p>
            <a:r>
              <a:rPr lang="en-US" dirty="0"/>
              <a:t>Saves space on the screen but toggling meaning of a button can be missed by the user</a:t>
            </a:r>
          </a:p>
          <a:p>
            <a:endParaRPr lang="en-US" dirty="0"/>
          </a:p>
          <a:p>
            <a:r>
              <a:rPr lang="en-US" dirty="0" smtClean="0"/>
              <a:t>Misleads users; can’t predict by looking at them how they’ll behave, have to try them</a:t>
            </a:r>
          </a:p>
          <a:p>
            <a:pPr lvl="1"/>
            <a:r>
              <a:rPr lang="en-US" dirty="0" smtClean="0"/>
              <a:t>“Mystery Meat Navigation”</a:t>
            </a:r>
          </a:p>
          <a:p>
            <a:r>
              <a:rPr lang="en-US" dirty="0" smtClean="0"/>
              <a:t>Use </a:t>
            </a:r>
            <a:r>
              <a:rPr lang="en-US" dirty="0"/>
              <a:t>two buttons and disable the inactive one, or use a toggle switch style control</a:t>
            </a:r>
          </a:p>
        </p:txBody>
      </p:sp>
      <p:pic>
        <p:nvPicPr>
          <p:cNvPr id="17413" name="Picture 5" descr="fig244"/>
          <p:cNvPicPr>
            <a:picLocks noChangeAspect="1" noChangeArrowheads="1"/>
          </p:cNvPicPr>
          <p:nvPr/>
        </p:nvPicPr>
        <p:blipFill>
          <a:blip r:embed="rId3"/>
          <a:srcRect/>
          <a:stretch>
            <a:fillRect/>
          </a:stretch>
        </p:blipFill>
        <p:spPr bwMode="auto">
          <a:xfrm>
            <a:off x="2057400" y="2667000"/>
            <a:ext cx="4924425" cy="400050"/>
          </a:xfrm>
          <a:prstGeom prst="rect">
            <a:avLst/>
          </a:prstGeom>
          <a:noFill/>
        </p:spPr>
      </p:pic>
      <p:pic>
        <p:nvPicPr>
          <p:cNvPr id="17414" name="Picture 6"/>
          <p:cNvPicPr>
            <a:picLocks noChangeAspect="1" noChangeArrowheads="1"/>
          </p:cNvPicPr>
          <p:nvPr/>
        </p:nvPicPr>
        <p:blipFill>
          <a:blip r:embed="rId4"/>
          <a:srcRect/>
          <a:stretch>
            <a:fillRect/>
          </a:stretch>
        </p:blipFill>
        <p:spPr bwMode="auto">
          <a:xfrm>
            <a:off x="2743200" y="6019800"/>
            <a:ext cx="2590800" cy="7302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Misuse of tabs is to use them as if they are radio buttons to present choices that affect what the application will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do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rather than just which controls are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displayed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Some users will not realize the last tab selected is the one that is used – users expect tabs just for switching</a:t>
            </a:r>
            <a:r>
              <a:rPr kumimoji="0" lang="en-US" sz="2400" b="0" i="0" u="none" strike="noStrike" kern="1200" cap="none" spc="0" normalizeH="0" noProof="0" dirty="0" smtClean="0">
                <a:ln>
                  <a:noFill/>
                </a:ln>
                <a:solidFill>
                  <a:schemeClr val="tx1"/>
                </a:solidFill>
                <a:effectLst/>
                <a:uLnTx/>
                <a:uFillTx/>
                <a:latin typeface="+mn-lt"/>
                <a:ea typeface="+mn-ea"/>
                <a:cs typeface="+mn-cs"/>
              </a:rPr>
              <a:t> between panels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normAutofit fontScale="90000"/>
          </a:bodyPr>
          <a:lstStyle/>
          <a:p>
            <a:r>
              <a:rPr lang="en-US" dirty="0" smtClean="0"/>
              <a:t>Blooper 4: Using tabs as radio buttons</a:t>
            </a:r>
            <a:endParaRPr lang="en-US" dirty="0"/>
          </a:p>
        </p:txBody>
      </p:sp>
      <p:pic>
        <p:nvPicPr>
          <p:cNvPr id="5" name="Picture 4"/>
          <p:cNvPicPr>
            <a:picLocks noChangeAspect="1" noChangeArrowheads="1"/>
          </p:cNvPicPr>
          <p:nvPr/>
        </p:nvPicPr>
        <p:blipFill>
          <a:blip r:embed="rId3"/>
          <a:srcRect/>
          <a:stretch>
            <a:fillRect/>
          </a:stretch>
        </p:blipFill>
        <p:spPr bwMode="auto">
          <a:xfrm>
            <a:off x="2667000" y="3657600"/>
            <a:ext cx="3800475" cy="2971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Tabs as Radio Buttons</a:t>
            </a:r>
          </a:p>
        </p:txBody>
      </p:sp>
      <p:sp>
        <p:nvSpPr>
          <p:cNvPr id="60419" name="Rectangle 3"/>
          <p:cNvSpPr>
            <a:spLocks noGrp="1" noChangeArrowheads="1"/>
          </p:cNvSpPr>
          <p:nvPr>
            <p:ph type="body" idx="1"/>
          </p:nvPr>
        </p:nvSpPr>
        <p:spPr/>
        <p:txBody>
          <a:bodyPr/>
          <a:lstStyle/>
          <a:p>
            <a:r>
              <a:rPr lang="en-US" dirty="0"/>
              <a:t>Better design:</a:t>
            </a:r>
          </a:p>
        </p:txBody>
      </p:sp>
      <p:pic>
        <p:nvPicPr>
          <p:cNvPr id="60420" name="Picture 4"/>
          <p:cNvPicPr>
            <a:picLocks noChangeAspect="1" noChangeArrowheads="1"/>
          </p:cNvPicPr>
          <p:nvPr/>
        </p:nvPicPr>
        <p:blipFill>
          <a:blip r:embed="rId3"/>
          <a:srcRect/>
          <a:stretch>
            <a:fillRect/>
          </a:stretch>
        </p:blipFill>
        <p:spPr bwMode="auto">
          <a:xfrm>
            <a:off x="1143000" y="2514600"/>
            <a:ext cx="3657600" cy="2609850"/>
          </a:xfrm>
          <a:prstGeom prst="rect">
            <a:avLst/>
          </a:prstGeom>
          <a:noFill/>
          <a:ln w="9525">
            <a:noFill/>
            <a:miter lim="800000"/>
            <a:headEnd/>
            <a:tailEnd/>
          </a:ln>
          <a:effectLst/>
        </p:spPr>
      </p:pic>
      <p:sp>
        <p:nvSpPr>
          <p:cNvPr id="5" name="TextBox 4"/>
          <p:cNvSpPr txBox="1"/>
          <p:nvPr/>
        </p:nvSpPr>
        <p:spPr>
          <a:xfrm>
            <a:off x="838200" y="5867400"/>
            <a:ext cx="6363665" cy="400110"/>
          </a:xfrm>
          <a:prstGeom prst="rect">
            <a:avLst/>
          </a:prstGeom>
          <a:noFill/>
        </p:spPr>
        <p:txBody>
          <a:bodyPr wrap="none" rtlCol="0">
            <a:spAutoFit/>
          </a:bodyPr>
          <a:lstStyle/>
          <a:p>
            <a:r>
              <a:rPr lang="en-US" sz="2000" dirty="0" smtClean="0"/>
              <a:t>Tabs should be purely navigational controls, not for settings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sz="4000" dirty="0" smtClean="0"/>
              <a:t>Blooper 5: </a:t>
            </a:r>
            <a:r>
              <a:rPr lang="en-US" sz="4000" dirty="0"/>
              <a:t>Too Many Tabs</a:t>
            </a:r>
          </a:p>
        </p:txBody>
      </p:sp>
      <p:sp>
        <p:nvSpPr>
          <p:cNvPr id="18435" name="Rectangle 3"/>
          <p:cNvSpPr>
            <a:spLocks noGrp="1" noChangeArrowheads="1"/>
          </p:cNvSpPr>
          <p:nvPr>
            <p:ph type="body" idx="1"/>
          </p:nvPr>
        </p:nvSpPr>
        <p:spPr/>
        <p:txBody>
          <a:bodyPr/>
          <a:lstStyle/>
          <a:p>
            <a:pPr>
              <a:lnSpc>
                <a:spcPct val="90000"/>
              </a:lnSpc>
            </a:pPr>
            <a:r>
              <a:rPr lang="en-US"/>
              <a:t>Intended to save space but too many uses more space – usually doesn’t scale beyond a handful</a:t>
            </a:r>
          </a:p>
          <a:p>
            <a:pPr>
              <a:lnSpc>
                <a:spcPct val="90000"/>
              </a:lnSpc>
            </a:pPr>
            <a:endParaRPr lang="en-US"/>
          </a:p>
          <a:p>
            <a:pPr>
              <a:lnSpc>
                <a:spcPct val="90000"/>
              </a:lnSpc>
            </a:pPr>
            <a:endParaRPr lang="en-US"/>
          </a:p>
          <a:p>
            <a:pPr>
              <a:lnSpc>
                <a:spcPct val="90000"/>
              </a:lnSpc>
            </a:pPr>
            <a:endParaRPr lang="en-US"/>
          </a:p>
          <a:p>
            <a:pPr>
              <a:lnSpc>
                <a:spcPct val="90000"/>
              </a:lnSpc>
            </a:pPr>
            <a:r>
              <a:rPr lang="en-US"/>
              <a:t>Never use dancing tabs; change position based upon which tab is selected</a:t>
            </a:r>
          </a:p>
          <a:p>
            <a:pPr lvl="1">
              <a:lnSpc>
                <a:spcPct val="90000"/>
              </a:lnSpc>
            </a:pPr>
            <a:r>
              <a:rPr lang="en-US"/>
              <a:t>Unavoidable with multi-rows of tabs</a:t>
            </a:r>
          </a:p>
        </p:txBody>
      </p:sp>
      <p:pic>
        <p:nvPicPr>
          <p:cNvPr id="18436" name="Picture 4"/>
          <p:cNvPicPr>
            <a:picLocks noChangeAspect="1" noChangeArrowheads="1"/>
          </p:cNvPicPr>
          <p:nvPr/>
        </p:nvPicPr>
        <p:blipFill>
          <a:blip r:embed="rId3"/>
          <a:srcRect/>
          <a:stretch>
            <a:fillRect/>
          </a:stretch>
        </p:blipFill>
        <p:spPr bwMode="auto">
          <a:xfrm>
            <a:off x="2057400" y="3505200"/>
            <a:ext cx="4972050" cy="9906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Multi-Row Tabs</a:t>
            </a:r>
          </a:p>
        </p:txBody>
      </p:sp>
      <p:pic>
        <p:nvPicPr>
          <p:cNvPr id="61444" name="Picture 4"/>
          <p:cNvPicPr>
            <a:picLocks noChangeAspect="1" noChangeArrowheads="1"/>
          </p:cNvPicPr>
          <p:nvPr/>
        </p:nvPicPr>
        <p:blipFill>
          <a:blip r:embed="rId3"/>
          <a:srcRect/>
          <a:stretch>
            <a:fillRect/>
          </a:stretch>
        </p:blipFill>
        <p:spPr bwMode="auto">
          <a:xfrm>
            <a:off x="762000" y="2209800"/>
            <a:ext cx="3257550" cy="885825"/>
          </a:xfrm>
          <a:prstGeom prst="rect">
            <a:avLst/>
          </a:prstGeom>
          <a:noFill/>
          <a:ln w="9525">
            <a:noFill/>
            <a:miter lim="800000"/>
            <a:headEnd/>
            <a:tailEnd/>
          </a:ln>
          <a:effectLst/>
        </p:spPr>
      </p:pic>
      <p:pic>
        <p:nvPicPr>
          <p:cNvPr id="61445" name="Picture 5"/>
          <p:cNvPicPr>
            <a:picLocks noChangeAspect="1" noChangeArrowheads="1"/>
          </p:cNvPicPr>
          <p:nvPr/>
        </p:nvPicPr>
        <p:blipFill>
          <a:blip r:embed="rId4"/>
          <a:srcRect/>
          <a:stretch>
            <a:fillRect/>
          </a:stretch>
        </p:blipFill>
        <p:spPr bwMode="auto">
          <a:xfrm>
            <a:off x="4800600" y="2209800"/>
            <a:ext cx="3324225" cy="866775"/>
          </a:xfrm>
          <a:prstGeom prst="rect">
            <a:avLst/>
          </a:prstGeom>
          <a:noFill/>
          <a:ln w="9525">
            <a:noFill/>
            <a:miter lim="800000"/>
            <a:headEnd/>
            <a:tailEnd/>
          </a:ln>
          <a:effectLst/>
        </p:spPr>
      </p:pic>
      <p:sp>
        <p:nvSpPr>
          <p:cNvPr id="61446" name="Line 6"/>
          <p:cNvSpPr>
            <a:spLocks noChangeShapeType="1"/>
          </p:cNvSpPr>
          <p:nvPr/>
        </p:nvSpPr>
        <p:spPr bwMode="auto">
          <a:xfrm flipH="1">
            <a:off x="2667000" y="1600200"/>
            <a:ext cx="609600" cy="762000"/>
          </a:xfrm>
          <a:prstGeom prst="line">
            <a:avLst/>
          </a:prstGeom>
          <a:noFill/>
          <a:ln w="9525">
            <a:solidFill>
              <a:schemeClr val="tx1"/>
            </a:solidFill>
            <a:round/>
            <a:headEnd/>
            <a:tailEnd type="triangle" w="med" len="med"/>
          </a:ln>
          <a:effectLst/>
        </p:spPr>
        <p:txBody>
          <a:bodyPr/>
          <a:lstStyle/>
          <a:p>
            <a:endParaRPr lang="en-US"/>
          </a:p>
        </p:txBody>
      </p:sp>
      <p:sp>
        <p:nvSpPr>
          <p:cNvPr id="61447" name="Line 7"/>
          <p:cNvSpPr>
            <a:spLocks noChangeShapeType="1"/>
          </p:cNvSpPr>
          <p:nvPr/>
        </p:nvSpPr>
        <p:spPr bwMode="auto">
          <a:xfrm flipV="1">
            <a:off x="6172200" y="2743200"/>
            <a:ext cx="76200" cy="1066800"/>
          </a:xfrm>
          <a:prstGeom prst="line">
            <a:avLst/>
          </a:prstGeom>
          <a:noFill/>
          <a:ln w="9525">
            <a:solidFill>
              <a:schemeClr val="tx1"/>
            </a:solidFill>
            <a:round/>
            <a:headEnd/>
            <a:tailEnd type="triangle" w="med" len="med"/>
          </a:ln>
          <a:effectLst/>
        </p:spPr>
        <p:txBody>
          <a:bodyPr/>
          <a:lstStyle/>
          <a:p>
            <a:endParaRPr lang="en-US"/>
          </a:p>
        </p:txBody>
      </p:sp>
      <p:sp>
        <p:nvSpPr>
          <p:cNvPr id="61448" name="Text Box 8"/>
          <p:cNvSpPr txBox="1">
            <a:spLocks noChangeArrowheads="1"/>
          </p:cNvSpPr>
          <p:nvPr/>
        </p:nvSpPr>
        <p:spPr bwMode="auto">
          <a:xfrm>
            <a:off x="838200" y="4191000"/>
            <a:ext cx="7080250" cy="641350"/>
          </a:xfrm>
          <a:prstGeom prst="rect">
            <a:avLst/>
          </a:prstGeom>
          <a:noFill/>
          <a:ln w="9525">
            <a:noFill/>
            <a:miter lim="800000"/>
            <a:headEnd/>
            <a:tailEnd/>
          </a:ln>
          <a:effectLst/>
        </p:spPr>
        <p:txBody>
          <a:bodyPr wrap="none">
            <a:spAutoFit/>
          </a:bodyPr>
          <a:lstStyle/>
          <a:p>
            <a:r>
              <a:rPr lang="en-US"/>
              <a:t>Solutions:  Widen panel, make tabs narrower, or use another control</a:t>
            </a:r>
          </a:p>
          <a:p>
            <a:r>
              <a:rPr lang="en-US"/>
              <a:t>instead of tabs</a:t>
            </a:r>
          </a:p>
        </p:txBody>
      </p:sp>
      <p:pic>
        <p:nvPicPr>
          <p:cNvPr id="61449" name="Picture 9"/>
          <p:cNvPicPr>
            <a:picLocks noChangeAspect="1" noChangeArrowheads="1"/>
          </p:cNvPicPr>
          <p:nvPr/>
        </p:nvPicPr>
        <p:blipFill>
          <a:blip r:embed="rId5"/>
          <a:srcRect/>
          <a:stretch>
            <a:fillRect/>
          </a:stretch>
        </p:blipFill>
        <p:spPr bwMode="auto">
          <a:xfrm>
            <a:off x="2057400" y="4876800"/>
            <a:ext cx="4876800" cy="159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Too Many Tabs</a:t>
            </a:r>
            <a:endParaRPr lang="en-US" dirty="0"/>
          </a:p>
        </p:txBody>
      </p:sp>
      <p:pic>
        <p:nvPicPr>
          <p:cNvPr id="8194" name="Picture 2"/>
          <p:cNvPicPr>
            <a:picLocks noChangeAspect="1" noChangeArrowheads="1"/>
          </p:cNvPicPr>
          <p:nvPr/>
        </p:nvPicPr>
        <p:blipFill>
          <a:blip r:embed="rId3"/>
          <a:srcRect/>
          <a:stretch>
            <a:fillRect/>
          </a:stretch>
        </p:blipFill>
        <p:spPr bwMode="auto">
          <a:xfrm>
            <a:off x="1219200" y="1752600"/>
            <a:ext cx="6570663" cy="2047875"/>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1182687" y="366713"/>
            <a:ext cx="6818313" cy="6124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1</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Focus on the users and their tasks, not on the technology</a:t>
            </a:r>
          </a:p>
          <a:p>
            <a:endParaRPr lang="en-US" dirty="0" smtClean="0"/>
          </a:p>
          <a:p>
            <a:r>
              <a:rPr lang="en-US" dirty="0" smtClean="0"/>
              <a:t>This means you should answer these questions:</a:t>
            </a:r>
          </a:p>
          <a:p>
            <a:pPr lvl="1"/>
            <a:r>
              <a:rPr lang="en-US" dirty="0" smtClean="0"/>
              <a:t>For whom is the software being designed?</a:t>
            </a:r>
          </a:p>
          <a:p>
            <a:pPr lvl="1"/>
            <a:r>
              <a:rPr lang="en-US" dirty="0" smtClean="0"/>
              <a:t>What is the software for?</a:t>
            </a:r>
          </a:p>
          <a:p>
            <a:pPr lvl="1"/>
            <a:r>
              <a:rPr lang="en-US" dirty="0" smtClean="0"/>
              <a:t>What problems do the users have now?</a:t>
            </a:r>
          </a:p>
          <a:p>
            <a:pPr lvl="1"/>
            <a:r>
              <a:rPr lang="en-US" dirty="0" smtClean="0"/>
              <a:t>What skills and knowledge do the users have?</a:t>
            </a:r>
          </a:p>
          <a:p>
            <a:pPr lvl="1"/>
            <a:r>
              <a:rPr lang="en-US" dirty="0" smtClean="0"/>
              <a:t>How do users conceptualize the data?</a:t>
            </a:r>
          </a:p>
          <a:p>
            <a:pPr lvl="1"/>
            <a:r>
              <a:rPr lang="en-US" dirty="0" smtClean="0"/>
              <a:t>What are the users’ preferred ways of working?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Blooper 6: Using input controls for display-only data</a:t>
            </a:r>
            <a:endParaRPr lang="en-US" dirty="0"/>
          </a:p>
        </p:txBody>
      </p:sp>
      <p:sp>
        <p:nvSpPr>
          <p:cNvPr id="3" name="Content Placeholder 2"/>
          <p:cNvSpPr>
            <a:spLocks noGrp="1"/>
          </p:cNvSpPr>
          <p:nvPr>
            <p:ph idx="1"/>
          </p:nvPr>
        </p:nvSpPr>
        <p:spPr/>
        <p:txBody>
          <a:bodyPr/>
          <a:lstStyle/>
          <a:p>
            <a:r>
              <a:rPr lang="en-US" dirty="0" smtClean="0"/>
              <a:t>Don’t use input controls (textboxes, radio buttons, checkboxes, etc.) to present data users cannot change.   This refers to controls that are never editable, not to ones that are temporarily inactive (grayed out).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43200" cy="1143000"/>
          </a:xfrm>
        </p:spPr>
        <p:txBody>
          <a:bodyPr>
            <a:normAutofit fontScale="90000"/>
          </a:bodyPr>
          <a:lstStyle/>
          <a:p>
            <a:r>
              <a:rPr lang="en-US" dirty="0" smtClean="0"/>
              <a:t>Blooper 6 Example</a:t>
            </a:r>
            <a:endParaRPr lang="en-US" dirty="0"/>
          </a:p>
        </p:txBody>
      </p:sp>
      <p:pic>
        <p:nvPicPr>
          <p:cNvPr id="9218" name="Picture 2"/>
          <p:cNvPicPr>
            <a:picLocks noChangeAspect="1" noChangeArrowheads="1"/>
          </p:cNvPicPr>
          <p:nvPr/>
        </p:nvPicPr>
        <p:blipFill>
          <a:blip r:embed="rId3"/>
          <a:srcRect/>
          <a:stretch>
            <a:fillRect/>
          </a:stretch>
        </p:blipFill>
        <p:spPr bwMode="auto">
          <a:xfrm>
            <a:off x="3733800" y="173396"/>
            <a:ext cx="4948237" cy="66846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Better </a:t>
            </a:r>
            <a:r>
              <a:rPr lang="en-US" dirty="0" err="1" smtClean="0"/>
              <a:t>uBid</a:t>
            </a:r>
            <a:r>
              <a:rPr lang="en-US" dirty="0" smtClean="0"/>
              <a:t> Page</a:t>
            </a:r>
            <a:endParaRPr lang="en-US" dirty="0"/>
          </a:p>
        </p:txBody>
      </p:sp>
      <p:pic>
        <p:nvPicPr>
          <p:cNvPr id="11266" name="Picture 2"/>
          <p:cNvPicPr>
            <a:picLocks noChangeAspect="1" noChangeArrowheads="1"/>
          </p:cNvPicPr>
          <p:nvPr/>
        </p:nvPicPr>
        <p:blipFill>
          <a:blip r:embed="rId3"/>
          <a:srcRect/>
          <a:stretch>
            <a:fillRect/>
          </a:stretch>
        </p:blipFill>
        <p:spPr bwMode="auto">
          <a:xfrm>
            <a:off x="2514600" y="990600"/>
            <a:ext cx="420806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6 Example</a:t>
            </a:r>
            <a:endParaRPr lang="en-US" dirty="0"/>
          </a:p>
        </p:txBody>
      </p:sp>
      <p:pic>
        <p:nvPicPr>
          <p:cNvPr id="10242" name="Picture 2"/>
          <p:cNvPicPr>
            <a:picLocks noChangeAspect="1" noChangeArrowheads="1"/>
          </p:cNvPicPr>
          <p:nvPr/>
        </p:nvPicPr>
        <p:blipFill>
          <a:blip r:embed="rId3"/>
          <a:srcRect/>
          <a:stretch>
            <a:fillRect/>
          </a:stretch>
        </p:blipFill>
        <p:spPr bwMode="auto">
          <a:xfrm>
            <a:off x="2133600" y="1219200"/>
            <a:ext cx="5935787" cy="5305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6 Example</a:t>
            </a:r>
            <a:endParaRPr lang="en-US" dirty="0"/>
          </a:p>
        </p:txBody>
      </p:sp>
      <p:pic>
        <p:nvPicPr>
          <p:cNvPr id="4" name="Picture 3"/>
          <p:cNvPicPr>
            <a:picLocks noChangeAspect="1" noChangeArrowheads="1"/>
          </p:cNvPicPr>
          <p:nvPr/>
        </p:nvPicPr>
        <p:blipFill>
          <a:blip r:embed="rId3"/>
          <a:srcRect/>
          <a:stretch>
            <a:fillRect/>
          </a:stretch>
        </p:blipFill>
        <p:spPr bwMode="auto">
          <a:xfrm>
            <a:off x="228600" y="2209800"/>
            <a:ext cx="8663471" cy="2362200"/>
          </a:xfrm>
          <a:prstGeom prst="rect">
            <a:avLst/>
          </a:prstGeom>
          <a:noFill/>
          <a:ln w="9525">
            <a:noFill/>
            <a:miter lim="800000"/>
            <a:headEnd/>
            <a:tailEnd/>
          </a:ln>
          <a:effectLst/>
        </p:spPr>
      </p:pic>
      <p:sp>
        <p:nvSpPr>
          <p:cNvPr id="5" name="TextBox 4"/>
          <p:cNvSpPr txBox="1"/>
          <p:nvPr/>
        </p:nvSpPr>
        <p:spPr>
          <a:xfrm>
            <a:off x="990600" y="5638800"/>
            <a:ext cx="7314118" cy="707886"/>
          </a:xfrm>
          <a:prstGeom prst="rect">
            <a:avLst/>
          </a:prstGeom>
          <a:noFill/>
        </p:spPr>
        <p:txBody>
          <a:bodyPr wrap="none" rtlCol="0">
            <a:spAutoFit/>
          </a:bodyPr>
          <a:lstStyle/>
          <a:p>
            <a:r>
              <a:rPr lang="en-US" sz="2000" dirty="0" smtClean="0"/>
              <a:t>Avoiding Blooper 6:  Use labels, don’t use controls that look like they</a:t>
            </a:r>
          </a:p>
          <a:p>
            <a:r>
              <a:rPr lang="en-US" sz="2000" dirty="0" smtClean="0"/>
              <a:t>can be edited</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Blooper 7 : Overusing text fields for constrained input</a:t>
            </a:r>
            <a:endParaRPr lang="en-US" dirty="0"/>
          </a:p>
        </p:txBody>
      </p:sp>
      <p:sp>
        <p:nvSpPr>
          <p:cNvPr id="3" name="Content Placeholder 2"/>
          <p:cNvSpPr>
            <a:spLocks noGrp="1"/>
          </p:cNvSpPr>
          <p:nvPr>
            <p:ph idx="1"/>
          </p:nvPr>
        </p:nvSpPr>
        <p:spPr>
          <a:xfrm>
            <a:off x="457200" y="1600200"/>
            <a:ext cx="4495800" cy="4525963"/>
          </a:xfrm>
        </p:spPr>
        <p:txBody>
          <a:bodyPr>
            <a:normAutofit lnSpcReduction="10000"/>
          </a:bodyPr>
          <a:lstStyle/>
          <a:p>
            <a:r>
              <a:rPr lang="en-US" dirty="0" smtClean="0"/>
              <a:t>Text fields are too unstructured for constrained data</a:t>
            </a:r>
          </a:p>
          <a:p>
            <a:pPr lvl="1"/>
            <a:r>
              <a:rPr lang="en-US" dirty="0" smtClean="0"/>
              <a:t>Dates, postal codes, volume levels, monetary amounts, etc.</a:t>
            </a:r>
          </a:p>
          <a:p>
            <a:pPr lvl="1"/>
            <a:r>
              <a:rPr lang="en-US" dirty="0" smtClean="0"/>
              <a:t>Especially occurs in paper to GUI conversion</a:t>
            </a:r>
          </a:p>
          <a:p>
            <a:r>
              <a:rPr lang="en-US" dirty="0" smtClean="0"/>
              <a:t>Use structured controls to allow only valid data</a:t>
            </a:r>
          </a:p>
          <a:p>
            <a:endParaRPr lang="en-US" dirty="0"/>
          </a:p>
        </p:txBody>
      </p:sp>
      <p:pic>
        <p:nvPicPr>
          <p:cNvPr id="4" name="Picture 4"/>
          <p:cNvPicPr>
            <a:picLocks noChangeAspect="1" noChangeArrowheads="1"/>
          </p:cNvPicPr>
          <p:nvPr/>
        </p:nvPicPr>
        <p:blipFill>
          <a:blip r:embed="rId3"/>
          <a:srcRect/>
          <a:stretch>
            <a:fillRect/>
          </a:stretch>
        </p:blipFill>
        <p:spPr bwMode="auto">
          <a:xfrm>
            <a:off x="5029200" y="1828800"/>
            <a:ext cx="3790950"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Take advantage of the GUI</a:t>
            </a:r>
          </a:p>
        </p:txBody>
      </p:sp>
      <p:pic>
        <p:nvPicPr>
          <p:cNvPr id="24580" name="Picture 4"/>
          <p:cNvPicPr>
            <a:picLocks noChangeAspect="1" noChangeArrowheads="1"/>
          </p:cNvPicPr>
          <p:nvPr/>
        </p:nvPicPr>
        <p:blipFill>
          <a:blip r:embed="rId3"/>
          <a:srcRect/>
          <a:stretch>
            <a:fillRect/>
          </a:stretch>
        </p:blipFill>
        <p:spPr bwMode="auto">
          <a:xfrm>
            <a:off x="381000" y="1752600"/>
            <a:ext cx="8162925" cy="1457325"/>
          </a:xfrm>
          <a:prstGeom prst="rect">
            <a:avLst/>
          </a:prstGeom>
          <a:noFill/>
          <a:ln w="9525">
            <a:noFill/>
            <a:miter lim="800000"/>
            <a:headEnd/>
            <a:tailEnd/>
          </a:ln>
          <a:effectLst/>
        </p:spPr>
      </p:pic>
      <p:pic>
        <p:nvPicPr>
          <p:cNvPr id="24581" name="Picture 5"/>
          <p:cNvPicPr>
            <a:picLocks noChangeAspect="1" noChangeArrowheads="1"/>
          </p:cNvPicPr>
          <p:nvPr/>
        </p:nvPicPr>
        <p:blipFill>
          <a:blip r:embed="rId4"/>
          <a:srcRect/>
          <a:stretch>
            <a:fillRect/>
          </a:stretch>
        </p:blipFill>
        <p:spPr bwMode="auto">
          <a:xfrm>
            <a:off x="381000" y="3810000"/>
            <a:ext cx="8134350" cy="252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Project </a:t>
            </a:r>
            <a:r>
              <a:rPr lang="en-US" dirty="0" err="1" smtClean="0"/>
              <a:t>w</a:t>
            </a:r>
            <a:r>
              <a:rPr lang="en-US" dirty="0" smtClean="0"/>
              <a:t>/Job Titles</a:t>
            </a:r>
            <a:endParaRPr lang="en-US" dirty="0"/>
          </a:p>
        </p:txBody>
      </p:sp>
      <p:sp>
        <p:nvSpPr>
          <p:cNvPr id="3" name="Content Placeholder 2"/>
          <p:cNvSpPr>
            <a:spLocks noGrp="1"/>
          </p:cNvSpPr>
          <p:nvPr>
            <p:ph idx="1"/>
          </p:nvPr>
        </p:nvSpPr>
        <p:spPr/>
        <p:txBody>
          <a:bodyPr/>
          <a:lstStyle/>
          <a:p>
            <a:r>
              <a:rPr lang="en-US" dirty="0" smtClean="0"/>
              <a:t>Contractor is trying to match up titles, but getting values like:</a:t>
            </a:r>
          </a:p>
          <a:p>
            <a:pPr>
              <a:buNone/>
            </a:pPr>
            <a:r>
              <a:rPr lang="en-US" dirty="0" smtClean="0"/>
              <a:t>		</a:t>
            </a:r>
            <a:r>
              <a:rPr lang="en-US" dirty="0" err="1" smtClean="0"/>
              <a:t>Consiltant</a:t>
            </a:r>
            <a:r>
              <a:rPr lang="en-US" dirty="0" smtClean="0"/>
              <a:t>(Nonexempt) 	</a:t>
            </a:r>
            <a:r>
              <a:rPr lang="en-US" dirty="0" err="1" smtClean="0"/>
              <a:t>Consultan</a:t>
            </a:r>
            <a:r>
              <a:rPr lang="en-US" dirty="0" smtClean="0"/>
              <a:t>(Nonexempt) </a:t>
            </a:r>
          </a:p>
          <a:p>
            <a:pPr>
              <a:buNone/>
            </a:pPr>
            <a:r>
              <a:rPr lang="en-US" dirty="0" smtClean="0"/>
              <a:t>		Consultant (Noneexempt0 </a:t>
            </a:r>
          </a:p>
          <a:p>
            <a:pPr>
              <a:buNone/>
            </a:pPr>
            <a:r>
              <a:rPr lang="en-US" dirty="0" smtClean="0"/>
              <a:t>		Consultant (Nonexempt( 	</a:t>
            </a:r>
          </a:p>
          <a:p>
            <a:pPr>
              <a:buNone/>
            </a:pPr>
            <a:r>
              <a:rPr lang="en-US" dirty="0" smtClean="0"/>
              <a:t>		Consultant (Nonexempt) 	Consultant(Nonexempt)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4000" dirty="0" smtClean="0"/>
              <a:t>Blooper 8: </a:t>
            </a:r>
            <a:r>
              <a:rPr lang="en-US" sz="4000" dirty="0"/>
              <a:t>Dynamic Menus</a:t>
            </a:r>
          </a:p>
        </p:txBody>
      </p:sp>
      <p:sp>
        <p:nvSpPr>
          <p:cNvPr id="7171" name="Rectangle 3"/>
          <p:cNvSpPr>
            <a:spLocks noGrp="1" noChangeArrowheads="1"/>
          </p:cNvSpPr>
          <p:nvPr>
            <p:ph type="body" idx="1"/>
          </p:nvPr>
        </p:nvSpPr>
        <p:spPr>
          <a:xfrm>
            <a:off x="457200" y="1600200"/>
            <a:ext cx="8229600" cy="1981200"/>
          </a:xfrm>
        </p:spPr>
        <p:txBody>
          <a:bodyPr/>
          <a:lstStyle/>
          <a:p>
            <a:pPr>
              <a:lnSpc>
                <a:spcPct val="80000"/>
              </a:lnSpc>
            </a:pPr>
            <a:r>
              <a:rPr lang="en-US" sz="2800"/>
              <a:t>Menu item that changes depending upon the context</a:t>
            </a:r>
          </a:p>
          <a:p>
            <a:pPr lvl="1">
              <a:lnSpc>
                <a:spcPct val="80000"/>
              </a:lnSpc>
            </a:pPr>
            <a:r>
              <a:rPr lang="en-US" sz="2400"/>
              <a:t>Might seem to help; removes commands one shouldn’t be able to execute at that time</a:t>
            </a:r>
          </a:p>
          <a:p>
            <a:pPr lvl="1">
              <a:lnSpc>
                <a:spcPct val="80000"/>
              </a:lnSpc>
            </a:pPr>
            <a:r>
              <a:rPr lang="en-US" sz="2400"/>
              <a:t>But users end up wondering where commands went</a:t>
            </a:r>
          </a:p>
        </p:txBody>
      </p:sp>
      <p:pic>
        <p:nvPicPr>
          <p:cNvPr id="7172" name="Picture 4"/>
          <p:cNvPicPr>
            <a:picLocks noChangeAspect="1" noChangeArrowheads="1"/>
          </p:cNvPicPr>
          <p:nvPr/>
        </p:nvPicPr>
        <p:blipFill>
          <a:blip r:embed="rId3"/>
          <a:srcRect/>
          <a:stretch>
            <a:fillRect/>
          </a:stretch>
        </p:blipFill>
        <p:spPr bwMode="auto">
          <a:xfrm>
            <a:off x="2362200" y="3733800"/>
            <a:ext cx="4267200" cy="2876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8 Example</a:t>
            </a:r>
            <a:endParaRPr lang="en-US" dirty="0"/>
          </a:p>
        </p:txBody>
      </p:sp>
      <p:pic>
        <p:nvPicPr>
          <p:cNvPr id="12290" name="Picture 2"/>
          <p:cNvPicPr>
            <a:picLocks noGrp="1" noChangeAspect="1" noChangeArrowheads="1"/>
          </p:cNvPicPr>
          <p:nvPr>
            <p:ph idx="1"/>
          </p:nvPr>
        </p:nvPicPr>
        <p:blipFill>
          <a:blip r:embed="rId3"/>
          <a:srcRect/>
          <a:stretch>
            <a:fillRect/>
          </a:stretch>
        </p:blipFill>
        <p:spPr bwMode="auto">
          <a:xfrm>
            <a:off x="1524000" y="1371600"/>
            <a:ext cx="6610000" cy="49125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1</a:t>
            </a:r>
            <a:endParaRPr lang="en-US" dirty="0"/>
          </a:p>
        </p:txBody>
      </p:sp>
      <p:sp>
        <p:nvSpPr>
          <p:cNvPr id="3" name="Content Placeholder 2"/>
          <p:cNvSpPr>
            <a:spLocks noGrp="1"/>
          </p:cNvSpPr>
          <p:nvPr>
            <p:ph idx="1"/>
          </p:nvPr>
        </p:nvSpPr>
        <p:spPr/>
        <p:txBody>
          <a:bodyPr/>
          <a:lstStyle/>
          <a:p>
            <a:r>
              <a:rPr lang="en-US" dirty="0" smtClean="0"/>
              <a:t>Requires collaboration with the user</a:t>
            </a:r>
          </a:p>
          <a:p>
            <a:r>
              <a:rPr lang="en-US" dirty="0" smtClean="0"/>
              <a:t>“Software should be designed neither </a:t>
            </a:r>
            <a:r>
              <a:rPr lang="en-US" i="1" dirty="0" smtClean="0"/>
              <a:t>for</a:t>
            </a:r>
            <a:r>
              <a:rPr lang="en-US" dirty="0" smtClean="0"/>
              <a:t> users nor </a:t>
            </a:r>
            <a:r>
              <a:rPr lang="en-US" i="1" dirty="0" smtClean="0"/>
              <a:t>by</a:t>
            </a:r>
            <a:r>
              <a:rPr lang="en-US" dirty="0" smtClean="0"/>
              <a:t> them, but rather </a:t>
            </a:r>
            <a:r>
              <a:rPr lang="en-US" i="1" dirty="0" smtClean="0"/>
              <a:t>with</a:t>
            </a:r>
            <a:r>
              <a:rPr lang="en-US" dirty="0" smtClean="0"/>
              <a:t> them.”</a:t>
            </a:r>
          </a:p>
          <a:p>
            <a:r>
              <a:rPr lang="en-US" dirty="0" smtClean="0"/>
              <a:t>We covered most of these items in the software engineering class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Dynamic Menus:  Better</a:t>
            </a:r>
          </a:p>
        </p:txBody>
      </p:sp>
      <p:sp>
        <p:nvSpPr>
          <p:cNvPr id="8195" name="Rectangle 3"/>
          <p:cNvSpPr>
            <a:spLocks noGrp="1" noChangeArrowheads="1"/>
          </p:cNvSpPr>
          <p:nvPr>
            <p:ph type="body" idx="1"/>
          </p:nvPr>
        </p:nvSpPr>
        <p:spPr>
          <a:xfrm>
            <a:off x="457200" y="1295400"/>
            <a:ext cx="8229600" cy="4525963"/>
          </a:xfrm>
        </p:spPr>
        <p:txBody>
          <a:bodyPr/>
          <a:lstStyle/>
          <a:p>
            <a:r>
              <a:rPr lang="en-US"/>
              <a:t>Gray out or add entirely new menu that appears/disappears</a:t>
            </a:r>
          </a:p>
        </p:txBody>
      </p:sp>
      <p:pic>
        <p:nvPicPr>
          <p:cNvPr id="8196" name="Picture 4"/>
          <p:cNvPicPr>
            <a:picLocks noChangeAspect="1" noChangeArrowheads="1"/>
          </p:cNvPicPr>
          <p:nvPr/>
        </p:nvPicPr>
        <p:blipFill>
          <a:blip r:embed="rId3"/>
          <a:srcRect/>
          <a:stretch>
            <a:fillRect/>
          </a:stretch>
        </p:blipFill>
        <p:spPr bwMode="auto">
          <a:xfrm>
            <a:off x="1981200" y="2438400"/>
            <a:ext cx="4619625" cy="4097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Menus: Better</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Add and remove menus, not menu items</a:t>
            </a:r>
          </a:p>
          <a:p>
            <a:endParaRPr lang="en-US" dirty="0" smtClean="0"/>
          </a:p>
          <a:p>
            <a:endParaRPr lang="en-US" dirty="0" smtClean="0"/>
          </a:p>
          <a:p>
            <a:endParaRPr lang="en-US" dirty="0" smtClean="0"/>
          </a:p>
          <a:p>
            <a:r>
              <a:rPr lang="en-US" dirty="0" smtClean="0"/>
              <a:t>Exception:  quick lists</a:t>
            </a:r>
          </a:p>
          <a:p>
            <a:pPr lvl="1"/>
            <a:r>
              <a:rPr lang="en-US" dirty="0" smtClean="0"/>
              <a:t>E.g. recently opened files, bookmarks, opened documents</a:t>
            </a:r>
            <a:endParaRPr lang="en-US" dirty="0"/>
          </a:p>
        </p:txBody>
      </p:sp>
      <p:pic>
        <p:nvPicPr>
          <p:cNvPr id="13314" name="Picture 2"/>
          <p:cNvPicPr>
            <a:picLocks noChangeAspect="1" noChangeArrowheads="1"/>
          </p:cNvPicPr>
          <p:nvPr/>
        </p:nvPicPr>
        <p:blipFill>
          <a:blip r:embed="rId3"/>
          <a:srcRect/>
          <a:stretch>
            <a:fillRect/>
          </a:stretch>
        </p:blipFill>
        <p:spPr bwMode="auto">
          <a:xfrm>
            <a:off x="914400" y="1828800"/>
            <a:ext cx="7489075"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9 : Intolerant Data Fields</a:t>
            </a:r>
            <a:endParaRPr lang="en-US" dirty="0"/>
          </a:p>
        </p:txBody>
      </p:sp>
      <p:sp>
        <p:nvSpPr>
          <p:cNvPr id="3" name="Content Placeholder 2"/>
          <p:cNvSpPr>
            <a:spLocks noGrp="1"/>
          </p:cNvSpPr>
          <p:nvPr>
            <p:ph idx="1"/>
          </p:nvPr>
        </p:nvSpPr>
        <p:spPr/>
        <p:txBody>
          <a:bodyPr/>
          <a:lstStyle/>
          <a:p>
            <a:r>
              <a:rPr lang="en-US" dirty="0" smtClean="0"/>
              <a:t>To be friendly and helpful your text fields should tolerate reasonable variations in what people type</a:t>
            </a:r>
          </a:p>
          <a:p>
            <a:pPr lvl="1"/>
            <a:r>
              <a:rPr lang="en-US" dirty="0" smtClean="0"/>
              <a:t>E.g. filter out spaces (common </a:t>
            </a:r>
            <a:r>
              <a:rPr lang="en-US" dirty="0" err="1" smtClean="0"/>
              <a:t>w</a:t>
            </a:r>
            <a:r>
              <a:rPr lang="en-US" dirty="0" smtClean="0"/>
              <a:t>/cut and paste), dashes, period, tab, etc.</a:t>
            </a:r>
          </a:p>
          <a:p>
            <a:pPr lvl="1"/>
            <a:endParaRPr lang="en-US" dirty="0"/>
          </a:p>
        </p:txBody>
      </p:sp>
      <p:pic>
        <p:nvPicPr>
          <p:cNvPr id="14338" name="Picture 2"/>
          <p:cNvPicPr>
            <a:picLocks noChangeAspect="1" noChangeArrowheads="1"/>
          </p:cNvPicPr>
          <p:nvPr/>
        </p:nvPicPr>
        <p:blipFill>
          <a:blip r:embed="rId3"/>
          <a:srcRect/>
          <a:stretch>
            <a:fillRect/>
          </a:stretch>
        </p:blipFill>
        <p:spPr bwMode="auto">
          <a:xfrm>
            <a:off x="2286000" y="4343400"/>
            <a:ext cx="4572000" cy="22357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9 Example</a:t>
            </a:r>
            <a:endParaRPr lang="en-US" dirty="0"/>
          </a:p>
        </p:txBody>
      </p:sp>
      <p:pic>
        <p:nvPicPr>
          <p:cNvPr id="15362" name="Picture 2"/>
          <p:cNvPicPr>
            <a:picLocks noGrp="1" noChangeAspect="1" noChangeArrowheads="1"/>
          </p:cNvPicPr>
          <p:nvPr>
            <p:ph idx="1"/>
          </p:nvPr>
        </p:nvPicPr>
        <p:blipFill>
          <a:blip r:embed="rId3"/>
          <a:srcRect/>
          <a:stretch>
            <a:fillRect/>
          </a:stretch>
        </p:blipFill>
        <p:spPr bwMode="auto">
          <a:xfrm>
            <a:off x="1219200" y="1219200"/>
            <a:ext cx="6705600" cy="558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Blooper 9</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Match field length to data</a:t>
            </a:r>
          </a:p>
          <a:p>
            <a:pPr lvl="1"/>
            <a:r>
              <a:rPr lang="en-US" dirty="0" smtClean="0"/>
              <a:t>Visible length suggests how much to type</a:t>
            </a:r>
          </a:p>
          <a:p>
            <a:r>
              <a:rPr lang="en-US" dirty="0" smtClean="0"/>
              <a:t>Accept common formats</a:t>
            </a:r>
          </a:p>
          <a:p>
            <a:r>
              <a:rPr lang="en-US" dirty="0" smtClean="0"/>
              <a:t>Beware of rejecting legitimate data</a:t>
            </a:r>
          </a:p>
          <a:p>
            <a:r>
              <a:rPr lang="en-US" dirty="0" smtClean="0"/>
              <a:t>Make case irrelevant</a:t>
            </a:r>
          </a:p>
          <a:p>
            <a:r>
              <a:rPr lang="en-US" dirty="0" smtClean="0"/>
              <a:t>Provide a pattern (e.g. draw dashes in QP-00-3412)</a:t>
            </a:r>
          </a:p>
          <a:p>
            <a:r>
              <a:rPr lang="en-US" dirty="0" smtClean="0"/>
              <a:t>Structure text fields</a:t>
            </a:r>
          </a:p>
          <a:p>
            <a:pPr lvl="1"/>
            <a:r>
              <a:rPr lang="en-US" dirty="0" smtClean="0"/>
              <a:t>Use pull-down menus or combo-boxes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Blooper 10 : Input fields and controls with no default</a:t>
            </a:r>
            <a:endParaRPr lang="en-US" dirty="0"/>
          </a:p>
        </p:txBody>
      </p:sp>
      <p:sp>
        <p:nvSpPr>
          <p:cNvPr id="3" name="Content Placeholder 2"/>
          <p:cNvSpPr>
            <a:spLocks noGrp="1"/>
          </p:cNvSpPr>
          <p:nvPr>
            <p:ph idx="1"/>
          </p:nvPr>
        </p:nvSpPr>
        <p:spPr/>
        <p:txBody>
          <a:bodyPr/>
          <a:lstStyle/>
          <a:p>
            <a:r>
              <a:rPr lang="en-US" dirty="0" smtClean="0"/>
              <a:t>Defaults should be set up with the most likely values; users only need to scan the settings, change a few, and proceed </a:t>
            </a:r>
            <a:endParaRPr lang="en-US" dirty="0"/>
          </a:p>
        </p:txBody>
      </p:sp>
      <p:pic>
        <p:nvPicPr>
          <p:cNvPr id="16386" name="Picture 2"/>
          <p:cNvPicPr>
            <a:picLocks noChangeAspect="1" noChangeArrowheads="1"/>
          </p:cNvPicPr>
          <p:nvPr/>
        </p:nvPicPr>
        <p:blipFill>
          <a:blip r:embed="rId3"/>
          <a:srcRect/>
          <a:stretch>
            <a:fillRect/>
          </a:stretch>
        </p:blipFill>
        <p:spPr bwMode="auto">
          <a:xfrm>
            <a:off x="1676399" y="3124200"/>
            <a:ext cx="6107953"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10 Examples</a:t>
            </a:r>
            <a:endParaRPr lang="en-US" dirty="0"/>
          </a:p>
        </p:txBody>
      </p:sp>
      <p:pic>
        <p:nvPicPr>
          <p:cNvPr id="17410" name="Picture 2"/>
          <p:cNvPicPr>
            <a:picLocks noChangeAspect="1" noChangeArrowheads="1"/>
          </p:cNvPicPr>
          <p:nvPr/>
        </p:nvPicPr>
        <p:blipFill>
          <a:blip r:embed="rId3"/>
          <a:srcRect/>
          <a:stretch>
            <a:fillRect/>
          </a:stretch>
        </p:blipFill>
        <p:spPr bwMode="auto">
          <a:xfrm>
            <a:off x="2209800" y="1219200"/>
            <a:ext cx="3971925" cy="1685925"/>
          </a:xfrm>
          <a:prstGeom prst="rect">
            <a:avLst/>
          </a:prstGeom>
          <a:noFill/>
          <a:ln w="9525">
            <a:noFill/>
            <a:miter lim="800000"/>
            <a:headEnd/>
            <a:tailEnd/>
          </a:ln>
          <a:effectLst/>
        </p:spPr>
      </p:pic>
      <p:pic>
        <p:nvPicPr>
          <p:cNvPr id="17411" name="Picture 3"/>
          <p:cNvPicPr>
            <a:picLocks noChangeAspect="1" noChangeArrowheads="1"/>
          </p:cNvPicPr>
          <p:nvPr/>
        </p:nvPicPr>
        <p:blipFill>
          <a:blip r:embed="rId4"/>
          <a:srcRect/>
          <a:stretch>
            <a:fillRect/>
          </a:stretch>
        </p:blipFill>
        <p:spPr bwMode="auto">
          <a:xfrm>
            <a:off x="2057400" y="3048000"/>
            <a:ext cx="4448175" cy="3575830"/>
          </a:xfrm>
          <a:prstGeom prst="rect">
            <a:avLst/>
          </a:prstGeom>
          <a:noFill/>
          <a:ln w="9525">
            <a:noFill/>
            <a:miter lim="800000"/>
            <a:headEnd/>
            <a:tailEnd/>
          </a:ln>
          <a:effectLst/>
        </p:spPr>
      </p:pic>
      <p:sp>
        <p:nvSpPr>
          <p:cNvPr id="6" name="TextBox 5"/>
          <p:cNvSpPr txBox="1"/>
          <p:nvPr/>
        </p:nvSpPr>
        <p:spPr>
          <a:xfrm>
            <a:off x="6934200" y="2057400"/>
            <a:ext cx="1828800" cy="923330"/>
          </a:xfrm>
          <a:prstGeom prst="rect">
            <a:avLst/>
          </a:prstGeom>
          <a:noFill/>
        </p:spPr>
        <p:txBody>
          <a:bodyPr wrap="square" rtlCol="0">
            <a:spAutoFit/>
          </a:bodyPr>
          <a:lstStyle/>
          <a:p>
            <a:r>
              <a:rPr lang="en-US" dirty="0" smtClean="0"/>
              <a:t>Radio buttons with no default values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10 Examples</a:t>
            </a:r>
            <a:endParaRPr lang="en-US" dirty="0"/>
          </a:p>
        </p:txBody>
      </p:sp>
      <p:sp>
        <p:nvSpPr>
          <p:cNvPr id="3" name="Content Placeholder 2"/>
          <p:cNvSpPr>
            <a:spLocks noGrp="1"/>
          </p:cNvSpPr>
          <p:nvPr>
            <p:ph idx="1"/>
          </p:nvPr>
        </p:nvSpPr>
        <p:spPr/>
        <p:txBody>
          <a:bodyPr/>
          <a:lstStyle/>
          <a:p>
            <a:r>
              <a:rPr lang="en-US" dirty="0" smtClean="0"/>
              <a:t>Drop-down menu with no default and poor labeling</a:t>
            </a:r>
            <a:endParaRPr lang="en-US" dirty="0"/>
          </a:p>
        </p:txBody>
      </p:sp>
      <p:pic>
        <p:nvPicPr>
          <p:cNvPr id="18435" name="Picture 3"/>
          <p:cNvPicPr>
            <a:picLocks noChangeAspect="1" noChangeArrowheads="1"/>
          </p:cNvPicPr>
          <p:nvPr/>
        </p:nvPicPr>
        <p:blipFill>
          <a:blip r:embed="rId3"/>
          <a:srcRect/>
          <a:stretch>
            <a:fillRect/>
          </a:stretch>
        </p:blipFill>
        <p:spPr bwMode="auto">
          <a:xfrm>
            <a:off x="1295400" y="2590800"/>
            <a:ext cx="7197715"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Blooper 10</a:t>
            </a:r>
            <a:endParaRPr lang="en-US" dirty="0"/>
          </a:p>
        </p:txBody>
      </p:sp>
      <p:sp>
        <p:nvSpPr>
          <p:cNvPr id="3" name="Content Placeholder 2"/>
          <p:cNvSpPr>
            <a:spLocks noGrp="1"/>
          </p:cNvSpPr>
          <p:nvPr>
            <p:ph idx="1"/>
          </p:nvPr>
        </p:nvSpPr>
        <p:spPr/>
        <p:txBody>
          <a:bodyPr/>
          <a:lstStyle/>
          <a:p>
            <a:r>
              <a:rPr lang="en-US" dirty="0" smtClean="0"/>
              <a:t>Use likely default values</a:t>
            </a:r>
          </a:p>
          <a:p>
            <a:r>
              <a:rPr lang="en-US" dirty="0" smtClean="0"/>
              <a:t>Always add initial value for radio buttons, or “None” as an explicit choice</a:t>
            </a:r>
            <a:endParaRPr lang="en-US" dirty="0"/>
          </a:p>
        </p:txBody>
      </p:sp>
      <p:pic>
        <p:nvPicPr>
          <p:cNvPr id="19459" name="Picture 3"/>
          <p:cNvPicPr>
            <a:picLocks noChangeAspect="1" noChangeArrowheads="1"/>
          </p:cNvPicPr>
          <p:nvPr/>
        </p:nvPicPr>
        <p:blipFill>
          <a:blip r:embed="rId3"/>
          <a:srcRect/>
          <a:stretch>
            <a:fillRect/>
          </a:stretch>
        </p:blipFill>
        <p:spPr bwMode="auto">
          <a:xfrm>
            <a:off x="685800" y="3276600"/>
            <a:ext cx="3381375" cy="192405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4800600" y="3276600"/>
            <a:ext cx="3676650" cy="257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11 : Poor Defaults</a:t>
            </a:r>
            <a:endParaRPr lang="en-US" dirty="0"/>
          </a:p>
        </p:txBody>
      </p:sp>
      <p:sp>
        <p:nvSpPr>
          <p:cNvPr id="3" name="Content Placeholder 2"/>
          <p:cNvSpPr>
            <a:spLocks noGrp="1"/>
          </p:cNvSpPr>
          <p:nvPr>
            <p:ph idx="1"/>
          </p:nvPr>
        </p:nvSpPr>
        <p:spPr/>
        <p:txBody>
          <a:bodyPr/>
          <a:lstStyle/>
          <a:p>
            <a:r>
              <a:rPr lang="en-US" dirty="0" smtClean="0"/>
              <a:t>A default value that is unlikely to be what users want is more harmful than no default value</a:t>
            </a:r>
            <a:endParaRPr lang="en-US" dirty="0"/>
          </a:p>
        </p:txBody>
      </p:sp>
      <p:pic>
        <p:nvPicPr>
          <p:cNvPr id="21506" name="Picture 2"/>
          <p:cNvPicPr>
            <a:picLocks noChangeAspect="1" noChangeArrowheads="1"/>
          </p:cNvPicPr>
          <p:nvPr/>
        </p:nvPicPr>
        <p:blipFill>
          <a:blip r:embed="rId3"/>
          <a:srcRect/>
          <a:stretch>
            <a:fillRect/>
          </a:stretch>
        </p:blipFill>
        <p:spPr bwMode="auto">
          <a:xfrm>
            <a:off x="762000" y="3352800"/>
            <a:ext cx="7655442"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2</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Consider function first, presentation later</a:t>
            </a:r>
          </a:p>
          <a:p>
            <a:endParaRPr lang="en-US" dirty="0" smtClean="0"/>
          </a:p>
          <a:p>
            <a:r>
              <a:rPr lang="en-US" dirty="0" smtClean="0"/>
              <a:t>We’ve said that you should make a GUI mock-up before coding, isn’t this contradictory?</a:t>
            </a:r>
          </a:p>
          <a:p>
            <a:pPr lvl="1"/>
            <a:r>
              <a:rPr lang="en-US" dirty="0" smtClean="0"/>
              <a:t>No, function means determining the requirements and basic functions of the software.  It doesn’t mean writing actual code functions.</a:t>
            </a:r>
          </a:p>
          <a:p>
            <a:pPr lvl="1"/>
            <a:r>
              <a:rPr lang="en-US" dirty="0" smtClean="0"/>
              <a:t>Before GUI layout we must decide what data the users can create, view, or manipulate.</a:t>
            </a:r>
          </a:p>
          <a:p>
            <a:pPr lvl="2"/>
            <a:r>
              <a:rPr lang="en-US" dirty="0" smtClean="0"/>
              <a:t>Conceptual Model</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12: Negative Checkboxes</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Negative checkboxes turn a feature or attribute OFF when checked and ON when unchecked</a:t>
            </a:r>
            <a:endParaRPr lang="en-US" dirty="0"/>
          </a:p>
        </p:txBody>
      </p:sp>
      <p:pic>
        <p:nvPicPr>
          <p:cNvPr id="24578" name="Picture 2"/>
          <p:cNvPicPr>
            <a:picLocks noChangeAspect="1" noChangeArrowheads="1"/>
          </p:cNvPicPr>
          <p:nvPr/>
        </p:nvPicPr>
        <p:blipFill>
          <a:blip r:embed="rId3"/>
          <a:srcRect/>
          <a:stretch>
            <a:fillRect/>
          </a:stretch>
        </p:blipFill>
        <p:spPr bwMode="auto">
          <a:xfrm>
            <a:off x="1143000" y="2924175"/>
            <a:ext cx="6694487" cy="393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Blooper 12 Example</a:t>
            </a:r>
            <a:endParaRPr lang="en-US" dirty="0"/>
          </a:p>
        </p:txBody>
      </p:sp>
      <p:sp>
        <p:nvSpPr>
          <p:cNvPr id="3" name="Content Placeholder 2"/>
          <p:cNvSpPr>
            <a:spLocks noGrp="1"/>
          </p:cNvSpPr>
          <p:nvPr>
            <p:ph idx="1"/>
          </p:nvPr>
        </p:nvSpPr>
        <p:spPr>
          <a:xfrm>
            <a:off x="457200" y="1600200"/>
            <a:ext cx="3886200" cy="4525963"/>
          </a:xfrm>
        </p:spPr>
        <p:txBody>
          <a:bodyPr>
            <a:normAutofit lnSpcReduction="10000"/>
          </a:bodyPr>
          <a:lstStyle/>
          <a:p>
            <a:r>
              <a:rPr lang="en-US" dirty="0" smtClean="0"/>
              <a:t>SQL Server Enterprise Manager</a:t>
            </a:r>
          </a:p>
          <a:p>
            <a:pPr lvl="1"/>
            <a:r>
              <a:rPr lang="en-US" dirty="0" smtClean="0"/>
              <a:t>Deny or Allow access</a:t>
            </a:r>
          </a:p>
          <a:p>
            <a:pPr lvl="1"/>
            <a:endParaRPr lang="en-US" dirty="0" smtClean="0"/>
          </a:p>
          <a:p>
            <a:pPr lvl="1"/>
            <a:endParaRPr lang="en-US" dirty="0" smtClean="0"/>
          </a:p>
          <a:p>
            <a:r>
              <a:rPr lang="en-US" dirty="0" smtClean="0"/>
              <a:t>Avoiding Blooper 12</a:t>
            </a:r>
          </a:p>
          <a:p>
            <a:pPr lvl="1"/>
            <a:r>
              <a:rPr lang="en-US" dirty="0" smtClean="0"/>
              <a:t>All checkboxes should be positive</a:t>
            </a:r>
            <a:endParaRPr lang="en-US" dirty="0"/>
          </a:p>
        </p:txBody>
      </p:sp>
      <p:pic>
        <p:nvPicPr>
          <p:cNvPr id="25602" name="Picture 2"/>
          <p:cNvPicPr>
            <a:picLocks noChangeAspect="1" noChangeArrowheads="1"/>
          </p:cNvPicPr>
          <p:nvPr/>
        </p:nvPicPr>
        <p:blipFill>
          <a:blip r:embed="rId3"/>
          <a:srcRect/>
          <a:stretch>
            <a:fillRect/>
          </a:stretch>
        </p:blipFill>
        <p:spPr bwMode="auto">
          <a:xfrm>
            <a:off x="4572000" y="1828800"/>
            <a:ext cx="4010025" cy="425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Principle 3</a:t>
            </a:r>
            <a:endParaRPr lang="en-US" dirty="0"/>
          </a:p>
        </p:txBody>
      </p:sp>
      <p:sp>
        <p:nvSpPr>
          <p:cNvPr id="3" name="Content Placeholder 2"/>
          <p:cNvSpPr>
            <a:spLocks noGrp="1"/>
          </p:cNvSpPr>
          <p:nvPr>
            <p:ph idx="1"/>
          </p:nvPr>
        </p:nvSpPr>
        <p:spPr>
          <a:xfrm>
            <a:off x="457200" y="1600200"/>
            <a:ext cx="8305800" cy="4953000"/>
          </a:xfrm>
        </p:spPr>
        <p:txBody>
          <a:bodyPr>
            <a:normAutofit fontScale="85000" lnSpcReduction="20000"/>
          </a:bodyPr>
          <a:lstStyle/>
          <a:p>
            <a:r>
              <a:rPr lang="en-US" b="1" dirty="0" smtClean="0"/>
              <a:t>Conform to the user’s view of the task</a:t>
            </a:r>
          </a:p>
          <a:p>
            <a:endParaRPr lang="en-US" dirty="0" smtClean="0"/>
          </a:p>
          <a:p>
            <a:r>
              <a:rPr lang="en-US" dirty="0" smtClean="0"/>
              <a:t>Software user interfaces should be designed from the user’s point of view</a:t>
            </a:r>
          </a:p>
          <a:p>
            <a:pPr lvl="1"/>
            <a:r>
              <a:rPr lang="en-US" dirty="0" smtClean="0"/>
              <a:t>Obviously this requires that you know what the user’s point of view is (Basic Principle 1)</a:t>
            </a:r>
          </a:p>
          <a:p>
            <a:pPr lvl="1"/>
            <a:r>
              <a:rPr lang="en-US" dirty="0" smtClean="0"/>
              <a:t>Strive for naturalness</a:t>
            </a:r>
          </a:p>
          <a:p>
            <a:pPr lvl="2"/>
            <a:r>
              <a:rPr lang="en-US" dirty="0" smtClean="0"/>
              <a:t>E.g. in chess, drag and drop piece or enter coordinates?</a:t>
            </a:r>
          </a:p>
          <a:p>
            <a:pPr lvl="1"/>
            <a:r>
              <a:rPr lang="en-US" dirty="0" smtClean="0"/>
              <a:t>Don’t impose arbitrary restrictions</a:t>
            </a:r>
          </a:p>
          <a:p>
            <a:pPr lvl="2"/>
            <a:r>
              <a:rPr lang="en-US" dirty="0" smtClean="0"/>
              <a:t>E.g. maximum of 255 entries</a:t>
            </a:r>
          </a:p>
          <a:p>
            <a:pPr lvl="1"/>
            <a:r>
              <a:rPr lang="en-US" dirty="0" smtClean="0"/>
              <a:t>Use user’s vocabulary, not your own</a:t>
            </a:r>
          </a:p>
          <a:p>
            <a:pPr lvl="1"/>
            <a:r>
              <a:rPr lang="en-US" dirty="0" smtClean="0"/>
              <a:t>Keep program internals inside the program</a:t>
            </a:r>
          </a:p>
          <a:p>
            <a:pPr lvl="2"/>
            <a:r>
              <a:rPr lang="en-US" dirty="0" smtClean="0"/>
              <a:t>Includes error messages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Principle 4</a:t>
            </a:r>
            <a:endParaRPr lang="en-US" dirty="0"/>
          </a:p>
        </p:txBody>
      </p:sp>
      <p:sp>
        <p:nvSpPr>
          <p:cNvPr id="3" name="Content Placeholder 2"/>
          <p:cNvSpPr>
            <a:spLocks noGrp="1"/>
          </p:cNvSpPr>
          <p:nvPr>
            <p:ph idx="1"/>
          </p:nvPr>
        </p:nvSpPr>
        <p:spPr/>
        <p:txBody>
          <a:bodyPr/>
          <a:lstStyle/>
          <a:p>
            <a:r>
              <a:rPr lang="en-US" b="1" dirty="0" smtClean="0"/>
              <a:t>Design for the common case</a:t>
            </a:r>
          </a:p>
          <a:p>
            <a:endParaRPr lang="en-US" dirty="0" smtClean="0"/>
          </a:p>
          <a:p>
            <a:r>
              <a:rPr lang="en-US" dirty="0" smtClean="0"/>
              <a:t>Ever create a new “object” in a program and find yourself having to change its default properties all the time?</a:t>
            </a:r>
          </a:p>
          <a:p>
            <a:r>
              <a:rPr lang="en-US" dirty="0" smtClean="0"/>
              <a:t>Strive to make common tasks easy</a:t>
            </a:r>
          </a:p>
          <a:p>
            <a:r>
              <a:rPr lang="en-US" dirty="0" smtClean="0"/>
              <a:t>Sensible defaults, templates or “canned” solutions, wizards, customizability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5</a:t>
            </a:r>
            <a:endParaRPr lang="en-US" dirty="0"/>
          </a:p>
        </p:txBody>
      </p:sp>
      <p:sp>
        <p:nvSpPr>
          <p:cNvPr id="3" name="Content Placeholder 2"/>
          <p:cNvSpPr>
            <a:spLocks noGrp="1"/>
          </p:cNvSpPr>
          <p:nvPr>
            <p:ph idx="1"/>
          </p:nvPr>
        </p:nvSpPr>
        <p:spPr/>
        <p:txBody>
          <a:bodyPr>
            <a:normAutofit lnSpcReduction="10000"/>
          </a:bodyPr>
          <a:lstStyle/>
          <a:p>
            <a:r>
              <a:rPr lang="en-US" b="1" dirty="0" smtClean="0"/>
              <a:t>Don’t distract users from their goals</a:t>
            </a:r>
          </a:p>
          <a:p>
            <a:endParaRPr lang="en-US" dirty="0" smtClean="0"/>
          </a:p>
          <a:p>
            <a:r>
              <a:rPr lang="en-US" dirty="0" smtClean="0"/>
              <a:t>People are good at multi-tasking, but not for problem solving and stuff we don’t do all the time.  Software shouldn’t distract users from their own tasks and goals.</a:t>
            </a:r>
          </a:p>
          <a:p>
            <a:pPr lvl="1"/>
            <a:r>
              <a:rPr lang="en-US" dirty="0" smtClean="0"/>
              <a:t>E.g. hard to find functions, confusing terminology</a:t>
            </a:r>
          </a:p>
          <a:p>
            <a:r>
              <a:rPr lang="en-US" dirty="0" smtClean="0"/>
              <a:t>Operate in the background, not the foreground of user’s consciousness.</a:t>
            </a:r>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 6</a:t>
            </a:r>
            <a:endParaRPr lang="en-US" dirty="0"/>
          </a:p>
        </p:txBody>
      </p:sp>
      <p:sp>
        <p:nvSpPr>
          <p:cNvPr id="3" name="Content Placeholder 2"/>
          <p:cNvSpPr>
            <a:spLocks noGrp="1"/>
          </p:cNvSpPr>
          <p:nvPr>
            <p:ph idx="1"/>
          </p:nvPr>
        </p:nvSpPr>
        <p:spPr/>
        <p:txBody>
          <a:bodyPr>
            <a:normAutofit/>
          </a:bodyPr>
          <a:lstStyle/>
          <a:p>
            <a:r>
              <a:rPr lang="en-US" b="1" dirty="0" smtClean="0"/>
              <a:t>Facilitate Learning</a:t>
            </a:r>
          </a:p>
          <a:p>
            <a:endParaRPr lang="en-US" dirty="0" smtClean="0"/>
          </a:p>
          <a:p>
            <a:r>
              <a:rPr lang="en-US" dirty="0" smtClean="0"/>
              <a:t>Software is often hard to learn, some of the blame may be from “inside-out” thinking, the idea that users will actually know how to operate the software</a:t>
            </a:r>
          </a:p>
          <a:p>
            <a:pPr lvl="1"/>
            <a:r>
              <a:rPr lang="en-US" dirty="0" smtClean="0"/>
              <a:t>Clear to developers but may not be clear to users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TotalTime>
  <Words>1834</Words>
  <Application>Microsoft Office PowerPoint</Application>
  <PresentationFormat>On-screen Show (4:3)</PresentationFormat>
  <Paragraphs>286</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GUI Bloopers</vt:lpstr>
      <vt:lpstr>What is a GUI Blooper?</vt:lpstr>
      <vt:lpstr>Basic Principle 1</vt:lpstr>
      <vt:lpstr>Basic Principle 1</vt:lpstr>
      <vt:lpstr>Basic Principle 2</vt:lpstr>
      <vt:lpstr>Basic Principle 3</vt:lpstr>
      <vt:lpstr>Basic Principle 4</vt:lpstr>
      <vt:lpstr>Basic Principle 5</vt:lpstr>
      <vt:lpstr>Basic Principle 6</vt:lpstr>
      <vt:lpstr>Basic Principle 6</vt:lpstr>
      <vt:lpstr>Basic Principle 7</vt:lpstr>
      <vt:lpstr>Basic Principle 7</vt:lpstr>
      <vt:lpstr>Basic Principle 7</vt:lpstr>
      <vt:lpstr>Basic Principle 8</vt:lpstr>
      <vt:lpstr>Basic Principle 8</vt:lpstr>
      <vt:lpstr>Basic Principle 8</vt:lpstr>
      <vt:lpstr>Basic Principle 9</vt:lpstr>
      <vt:lpstr>PowerPoint Presentation</vt:lpstr>
      <vt:lpstr>GUI Control Bloopers</vt:lpstr>
      <vt:lpstr>Blooper 1: Confusing checkboxes and radio buttons</vt:lpstr>
      <vt:lpstr>Blooper 1</vt:lpstr>
      <vt:lpstr>Avoiding Blooper 1</vt:lpstr>
      <vt:lpstr>Blooper 2: Checkboxes for non-ON/OFF Setting</vt:lpstr>
      <vt:lpstr>Blooper 3: Command Buttons as Toggles</vt:lpstr>
      <vt:lpstr>Blooper 4: Using tabs as radio buttons</vt:lpstr>
      <vt:lpstr>Tabs as Radio Buttons</vt:lpstr>
      <vt:lpstr>Blooper 5: Too Many Tabs</vt:lpstr>
      <vt:lpstr>Multi-Row Tabs</vt:lpstr>
      <vt:lpstr>Avoiding Too Many Tabs</vt:lpstr>
      <vt:lpstr>Blooper 6: Using input controls for display-only data</vt:lpstr>
      <vt:lpstr>Blooper 6 Example</vt:lpstr>
      <vt:lpstr>Better uBid Page</vt:lpstr>
      <vt:lpstr>Blooper 6 Example</vt:lpstr>
      <vt:lpstr>Blooper 6 Example</vt:lpstr>
      <vt:lpstr>Blooper 7 : Overusing text fields for constrained input</vt:lpstr>
      <vt:lpstr>Take advantage of the GUI</vt:lpstr>
      <vt:lpstr>Database Project w/Job Titles</vt:lpstr>
      <vt:lpstr>Blooper 8: Dynamic Menus</vt:lpstr>
      <vt:lpstr>Blooper 8 Example</vt:lpstr>
      <vt:lpstr>Dynamic Menus:  Better</vt:lpstr>
      <vt:lpstr>Dynamic Menus: Better</vt:lpstr>
      <vt:lpstr>Blooper 9 : Intolerant Data Fields</vt:lpstr>
      <vt:lpstr>Blooper 9 Example</vt:lpstr>
      <vt:lpstr>Avoiding Blooper 9</vt:lpstr>
      <vt:lpstr>Blooper 10 : Input fields and controls with no default</vt:lpstr>
      <vt:lpstr>Blooper 10 Examples</vt:lpstr>
      <vt:lpstr>Blooper 10 Examples</vt:lpstr>
      <vt:lpstr>Avoiding Blooper 10</vt:lpstr>
      <vt:lpstr>Blooper 11 : Poor Defaults</vt:lpstr>
      <vt:lpstr>Blooper 12: Negative Checkboxes</vt:lpstr>
      <vt:lpstr>Blooper 12 Example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 Bloopers</dc:title>
  <dc:creator>Kenrick</dc:creator>
  <cp:lastModifiedBy>Kenrick</cp:lastModifiedBy>
  <cp:revision>55</cp:revision>
  <dcterms:created xsi:type="dcterms:W3CDTF">2006-08-16T00:00:00Z</dcterms:created>
  <dcterms:modified xsi:type="dcterms:W3CDTF">2013-01-28T11:03:04Z</dcterms:modified>
</cp:coreProperties>
</file>