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4" autoAdjust="0"/>
    <p:restoredTop sz="94660"/>
  </p:normalViewPr>
  <p:slideViewPr>
    <p:cSldViewPr snapToGrid="0">
      <p:cViewPr varScale="1">
        <p:scale>
          <a:sx n="74" d="100"/>
          <a:sy n="74" d="100"/>
        </p:scale>
        <p:origin x="90" y="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DC4-EC76-4166-9B3F-7B66D363F258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110F-FD62-493A-8B76-CFD17639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2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DC4-EC76-4166-9B3F-7B66D363F258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110F-FD62-493A-8B76-CFD17639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806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DC4-EC76-4166-9B3F-7B66D363F258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110F-FD62-493A-8B76-CFD17639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264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DC4-EC76-4166-9B3F-7B66D363F258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110F-FD62-493A-8B76-CFD17639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06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DC4-EC76-4166-9B3F-7B66D363F258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110F-FD62-493A-8B76-CFD17639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687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DC4-EC76-4166-9B3F-7B66D363F258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110F-FD62-493A-8B76-CFD17639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02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DC4-EC76-4166-9B3F-7B66D363F258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110F-FD62-493A-8B76-CFD17639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7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DC4-EC76-4166-9B3F-7B66D363F258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110F-FD62-493A-8B76-CFD17639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117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DC4-EC76-4166-9B3F-7B66D363F258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110F-FD62-493A-8B76-CFD17639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49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DC4-EC76-4166-9B3F-7B66D363F258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110F-FD62-493A-8B76-CFD17639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21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7DC4-EC76-4166-9B3F-7B66D363F258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3110F-FD62-493A-8B76-CFD17639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362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C7DC4-EC76-4166-9B3F-7B66D363F258}" type="datetimeFigureOut">
              <a:rPr lang="en-US" smtClean="0"/>
              <a:t>4/19/2015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3110F-FD62-493A-8B76-CFD176397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66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jqueryui.com/" TargetMode="External"/><Relationship Id="rId2" Type="http://schemas.openxmlformats.org/officeDocument/2006/relationships/hyperlink" Target="https://jquery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e.uaa.alaska.edu/~afkjm/fun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JavaScript Events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AJAX and the XHR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XHR = </a:t>
            </a:r>
            <a:r>
              <a:rPr lang="en-US" dirty="0" err="1" smtClean="0"/>
              <a:t>XMLHttpRequest</a:t>
            </a:r>
            <a:r>
              <a:rPr lang="en-US" dirty="0" smtClean="0"/>
              <a:t> Object</a:t>
            </a:r>
          </a:p>
          <a:p>
            <a:pPr lvl="1"/>
            <a:r>
              <a:rPr lang="en-US" dirty="0" smtClean="0"/>
              <a:t>Originated as a component, </a:t>
            </a:r>
            <a:r>
              <a:rPr lang="en-US" dirty="0" err="1" smtClean="0"/>
              <a:t>XmlHttp</a:t>
            </a:r>
            <a:r>
              <a:rPr lang="en-US" dirty="0" smtClean="0"/>
              <a:t>, in Microsoft’s MSXML Library</a:t>
            </a:r>
          </a:p>
          <a:p>
            <a:pPr lvl="2"/>
            <a:r>
              <a:rPr lang="en-US" dirty="0" smtClean="0"/>
              <a:t>Still necessary if you’re programming for old versions of IE</a:t>
            </a:r>
          </a:p>
          <a:p>
            <a:pPr lvl="2"/>
            <a:r>
              <a:rPr lang="en-US" dirty="0" smtClean="0"/>
              <a:t>Built into modern browsers</a:t>
            </a:r>
          </a:p>
          <a:p>
            <a:pPr lvl="1"/>
            <a:r>
              <a:rPr lang="en-US" dirty="0" smtClean="0"/>
              <a:t>Despite the XML name you can retrieve more than XML and is commonly used with plaintext</a:t>
            </a:r>
          </a:p>
          <a:p>
            <a:pPr lvl="1"/>
            <a:r>
              <a:rPr lang="en-US" dirty="0" smtClean="0"/>
              <a:t>Must be used with a HTTP server</a:t>
            </a:r>
          </a:p>
          <a:p>
            <a:r>
              <a:rPr lang="en-US" dirty="0" smtClean="0"/>
              <a:t>Creating an XHR object: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xhr</a:t>
            </a:r>
            <a:r>
              <a:rPr lang="en-US" dirty="0" smtClean="0"/>
              <a:t> = new </a:t>
            </a:r>
            <a:r>
              <a:rPr lang="en-US" dirty="0" err="1" smtClean="0"/>
              <a:t>XMLHttpRequest</a:t>
            </a:r>
            <a:r>
              <a:rPr lang="en-US" dirty="0" smtClean="0"/>
              <a:t>();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16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XHR Object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Call the open method</a:t>
            </a:r>
          </a:p>
          <a:p>
            <a:pPr marL="457200" lvl="1" indent="0">
              <a:buNone/>
            </a:pPr>
            <a:r>
              <a:rPr lang="en-US" dirty="0" err="1"/>
              <a:t>xhr.open</a:t>
            </a:r>
            <a:r>
              <a:rPr lang="en-US" dirty="0"/>
              <a:t>("GET", "info.txt", true</a:t>
            </a:r>
            <a:r>
              <a:rPr lang="en-US" dirty="0" smtClean="0"/>
              <a:t>);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Asynchronously retrieve “info.txt” from the same website/port, can also use POST</a:t>
            </a:r>
          </a:p>
          <a:p>
            <a:r>
              <a:rPr lang="en-US" dirty="0" smtClean="0"/>
              <a:t>Five ready states</a:t>
            </a:r>
          </a:p>
          <a:p>
            <a:pPr lvl="1"/>
            <a:r>
              <a:rPr lang="en-US" dirty="0" smtClean="0"/>
              <a:t>0: Object created but not initialized</a:t>
            </a:r>
          </a:p>
          <a:p>
            <a:pPr lvl="1"/>
            <a:r>
              <a:rPr lang="en-US" dirty="0" smtClean="0"/>
              <a:t>1: Object initialized but request not sent</a:t>
            </a:r>
          </a:p>
          <a:p>
            <a:pPr lvl="1"/>
            <a:r>
              <a:rPr lang="en-US" dirty="0" smtClean="0"/>
              <a:t>2: Request sent</a:t>
            </a:r>
          </a:p>
          <a:p>
            <a:pPr lvl="1"/>
            <a:r>
              <a:rPr lang="en-US" dirty="0" smtClean="0"/>
              <a:t>3: Response received from HTTP server</a:t>
            </a:r>
          </a:p>
          <a:p>
            <a:pPr lvl="1"/>
            <a:r>
              <a:rPr lang="en-US" dirty="0" smtClean="0"/>
              <a:t>4: Requested data fully received</a:t>
            </a:r>
          </a:p>
          <a:p>
            <a:r>
              <a:rPr lang="en-US" dirty="0" smtClean="0"/>
              <a:t>Same response codes as HTTP</a:t>
            </a:r>
          </a:p>
          <a:p>
            <a:pPr lvl="1"/>
            <a:r>
              <a:rPr lang="en-US" dirty="0" smtClean="0"/>
              <a:t>2xx  = Success, 4xx = Client Error, 5xx = Server 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87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XHR Code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1043" y="1495319"/>
            <a:ext cx="10832757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&lt;</a:t>
            </a:r>
            <a:r>
              <a:rPr lang="en-US" sz="1400" dirty="0"/>
              <a:t>html&gt;</a:t>
            </a:r>
          </a:p>
          <a:p>
            <a:r>
              <a:rPr lang="en-US" sz="1400" dirty="0"/>
              <a:t>&lt;header&gt;</a:t>
            </a:r>
          </a:p>
          <a:p>
            <a:r>
              <a:rPr lang="en-US" sz="1400" dirty="0"/>
              <a:t>&lt;title&gt;This is a test&lt;/title&gt;</a:t>
            </a:r>
          </a:p>
          <a:p>
            <a:r>
              <a:rPr lang="en-US" sz="1400" dirty="0"/>
              <a:t>&lt;/header&gt;</a:t>
            </a:r>
          </a:p>
          <a:p>
            <a:endParaRPr lang="en-US" sz="1400" dirty="0"/>
          </a:p>
          <a:p>
            <a:r>
              <a:rPr lang="en-US" sz="1400" dirty="0"/>
              <a:t>&lt;body&gt;</a:t>
            </a:r>
          </a:p>
          <a:p>
            <a:r>
              <a:rPr lang="en-US" sz="1400" dirty="0"/>
              <a:t>&lt;H1&gt;Testing&lt;/H1&gt;</a:t>
            </a:r>
          </a:p>
          <a:p>
            <a:endParaRPr lang="en-US" sz="1400" dirty="0"/>
          </a:p>
          <a:p>
            <a:r>
              <a:rPr lang="en-US" sz="1400" dirty="0"/>
              <a:t>&lt;script&gt;</a:t>
            </a:r>
          </a:p>
          <a:p>
            <a:r>
              <a:rPr lang="en-US" sz="1400" dirty="0" err="1"/>
              <a:t>var</a:t>
            </a:r>
            <a:r>
              <a:rPr lang="en-US" sz="1400" dirty="0"/>
              <a:t> </a:t>
            </a:r>
            <a:r>
              <a:rPr lang="en-US" sz="1400" dirty="0" err="1"/>
              <a:t>xhr</a:t>
            </a:r>
            <a:r>
              <a:rPr lang="en-US" sz="1400" dirty="0"/>
              <a:t> = new </a:t>
            </a:r>
            <a:r>
              <a:rPr lang="en-US" sz="1400" dirty="0" err="1"/>
              <a:t>XMLHttpRequest</a:t>
            </a:r>
            <a:r>
              <a:rPr lang="en-US" sz="1400" dirty="0"/>
              <a:t>();</a:t>
            </a:r>
          </a:p>
          <a:p>
            <a:r>
              <a:rPr lang="en-US" sz="1400" dirty="0" err="1"/>
              <a:t>xhr.open</a:t>
            </a:r>
            <a:r>
              <a:rPr lang="en-US" sz="1400" dirty="0"/>
              <a:t>("GET", "info.txt", true);</a:t>
            </a:r>
          </a:p>
          <a:p>
            <a:endParaRPr lang="en-US" sz="1400" dirty="0"/>
          </a:p>
          <a:p>
            <a:r>
              <a:rPr lang="en-US" sz="1400" dirty="0" err="1"/>
              <a:t>xhr.onreadystatechange</a:t>
            </a:r>
            <a:r>
              <a:rPr lang="en-US" sz="1400" dirty="0"/>
              <a:t> = function() {</a:t>
            </a:r>
          </a:p>
          <a:p>
            <a:r>
              <a:rPr lang="en-US" sz="1400" dirty="0"/>
              <a:t>        if (</a:t>
            </a:r>
            <a:r>
              <a:rPr lang="en-US" sz="1400" dirty="0" err="1"/>
              <a:t>xhr.readyState</a:t>
            </a:r>
            <a:r>
              <a:rPr lang="en-US" sz="1400" dirty="0"/>
              <a:t> == 4) {</a:t>
            </a:r>
          </a:p>
          <a:p>
            <a:r>
              <a:rPr lang="en-US" sz="1400" dirty="0"/>
              <a:t>                alert("</a:t>
            </a:r>
            <a:r>
              <a:rPr lang="en-US" sz="1400" dirty="0" smtClean="0"/>
              <a:t>response received: " + </a:t>
            </a:r>
            <a:r>
              <a:rPr lang="en-US" sz="1400" dirty="0" err="1" smtClean="0"/>
              <a:t>xhr.responseText</a:t>
            </a:r>
            <a:r>
              <a:rPr lang="en-US" sz="1400" dirty="0" smtClean="0"/>
              <a:t>);</a:t>
            </a:r>
            <a:endParaRPr lang="en-US" sz="1400" dirty="0"/>
          </a:p>
          <a:p>
            <a:r>
              <a:rPr lang="en-US" sz="1400" dirty="0"/>
              <a:t>        }</a:t>
            </a:r>
          </a:p>
          <a:p>
            <a:r>
              <a:rPr lang="en-US" sz="1400" dirty="0"/>
              <a:t>}</a:t>
            </a:r>
          </a:p>
          <a:p>
            <a:r>
              <a:rPr lang="en-US" sz="1400" dirty="0" err="1"/>
              <a:t>xhr.send</a:t>
            </a:r>
            <a:r>
              <a:rPr lang="en-US" sz="1400" dirty="0"/>
              <a:t>(null);</a:t>
            </a:r>
          </a:p>
          <a:p>
            <a:endParaRPr lang="en-US" sz="1400" dirty="0"/>
          </a:p>
          <a:p>
            <a:r>
              <a:rPr lang="en-US" sz="1400" dirty="0"/>
              <a:t>&lt;/script&gt;</a:t>
            </a:r>
          </a:p>
          <a:p>
            <a:endParaRPr lang="en-US" sz="1400" dirty="0"/>
          </a:p>
          <a:p>
            <a:r>
              <a:rPr lang="en-US" sz="1400" dirty="0"/>
              <a:t>&lt;/body&gt;</a:t>
            </a:r>
          </a:p>
          <a:p>
            <a:r>
              <a:rPr lang="en-US" sz="1400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869390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Ajax POST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5495"/>
            <a:ext cx="10515600" cy="4351338"/>
          </a:xfrm>
        </p:spPr>
        <p:txBody>
          <a:bodyPr/>
          <a:lstStyle/>
          <a:p>
            <a:r>
              <a:rPr lang="en-US" dirty="0" smtClean="0"/>
              <a:t>Use POST requests to send data and receive a response; couple with events for dynamic page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1275" y="2892141"/>
            <a:ext cx="514041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dirty="0"/>
          </a:p>
          <a:p>
            <a:r>
              <a:rPr lang="en-US" sz="1400" dirty="0"/>
              <a:t>&lt;form name="</a:t>
            </a:r>
            <a:r>
              <a:rPr lang="en-US" sz="1400" dirty="0" err="1"/>
              <a:t>theForm</a:t>
            </a:r>
            <a:r>
              <a:rPr lang="en-US" sz="1400" dirty="0"/>
              <a:t>" action=""&gt;</a:t>
            </a:r>
          </a:p>
          <a:p>
            <a:r>
              <a:rPr lang="en-US" sz="1400" dirty="0"/>
              <a:t>&lt;input type=text name="</a:t>
            </a:r>
            <a:r>
              <a:rPr lang="en-US" sz="1400" dirty="0" err="1"/>
              <a:t>myTextBox</a:t>
            </a:r>
            <a:r>
              <a:rPr lang="en-US" sz="1400" dirty="0"/>
              <a:t>" id="text1" value=""&gt;&lt;</a:t>
            </a:r>
            <a:r>
              <a:rPr lang="en-US" sz="1400" dirty="0" err="1"/>
              <a:t>br</a:t>
            </a:r>
            <a:r>
              <a:rPr lang="en-US" sz="1400" dirty="0"/>
              <a:t>/&gt;</a:t>
            </a:r>
          </a:p>
          <a:p>
            <a:r>
              <a:rPr lang="en-US" sz="1400" dirty="0"/>
              <a:t>&lt;div id="suggestion"&gt;Suggestion goes here from server&lt;/div&gt;</a:t>
            </a:r>
          </a:p>
          <a:p>
            <a:r>
              <a:rPr lang="en-US" sz="1400" dirty="0"/>
              <a:t>&lt;/form&gt;</a:t>
            </a:r>
          </a:p>
          <a:p>
            <a:endParaRPr lang="en-US" sz="1400" dirty="0"/>
          </a:p>
          <a:p>
            <a:r>
              <a:rPr lang="en-US" sz="1400" dirty="0" smtClean="0"/>
              <a:t>&lt;script type="text/</a:t>
            </a:r>
            <a:r>
              <a:rPr lang="en-US" sz="1400" dirty="0" err="1" smtClean="0"/>
              <a:t>javascript</a:t>
            </a:r>
            <a:r>
              <a:rPr lang="en-US" sz="1400" dirty="0" smtClean="0"/>
              <a:t>" </a:t>
            </a:r>
            <a:r>
              <a:rPr lang="en-US" sz="1400" dirty="0" err="1" smtClean="0"/>
              <a:t>src</a:t>
            </a:r>
            <a:r>
              <a:rPr lang="en-US" sz="1400" dirty="0" smtClean="0"/>
              <a:t>="eventutility.js"&gt;&lt;/script&gt;</a:t>
            </a:r>
          </a:p>
          <a:p>
            <a:r>
              <a:rPr lang="en-US" sz="1400" dirty="0" smtClean="0"/>
              <a:t>&lt;</a:t>
            </a:r>
            <a:r>
              <a:rPr lang="en-US" sz="1400" dirty="0"/>
              <a:t>script type="text/</a:t>
            </a:r>
            <a:r>
              <a:rPr lang="en-US" sz="1400" dirty="0" err="1"/>
              <a:t>javascript</a:t>
            </a:r>
            <a:r>
              <a:rPr lang="en-US" sz="1400" dirty="0"/>
              <a:t>"&gt;</a:t>
            </a:r>
          </a:p>
          <a:p>
            <a:r>
              <a:rPr lang="en-US" sz="1400" dirty="0" err="1"/>
              <a:t>var</a:t>
            </a:r>
            <a:r>
              <a:rPr lang="en-US" sz="1400" dirty="0"/>
              <a:t> </a:t>
            </a:r>
            <a:r>
              <a:rPr lang="en-US" sz="1400" dirty="0" err="1"/>
              <a:t>xhr</a:t>
            </a:r>
            <a:r>
              <a:rPr lang="en-US" sz="1400" dirty="0"/>
              <a:t> = new </a:t>
            </a:r>
            <a:r>
              <a:rPr lang="en-US" sz="1400" dirty="0" err="1"/>
              <a:t>XMLHttpRequest</a:t>
            </a:r>
            <a:r>
              <a:rPr lang="en-US" sz="1400" dirty="0"/>
              <a:t>();</a:t>
            </a:r>
          </a:p>
          <a:p>
            <a:r>
              <a:rPr lang="en-US" sz="1400" dirty="0" err="1"/>
              <a:t>xhr.onreadystatechange</a:t>
            </a:r>
            <a:r>
              <a:rPr lang="en-US" sz="1400" dirty="0"/>
              <a:t> = function() {</a:t>
            </a:r>
          </a:p>
          <a:p>
            <a:r>
              <a:rPr lang="en-US" sz="1400" dirty="0"/>
              <a:t>        if (</a:t>
            </a:r>
            <a:r>
              <a:rPr lang="en-US" sz="1400" dirty="0" err="1"/>
              <a:t>xhr.readyState</a:t>
            </a:r>
            <a:r>
              <a:rPr lang="en-US" sz="1400" dirty="0"/>
              <a:t> == 4) {</a:t>
            </a:r>
          </a:p>
          <a:p>
            <a:r>
              <a:rPr lang="en-US" sz="1400" dirty="0"/>
              <a:t>                </a:t>
            </a:r>
            <a:r>
              <a:rPr lang="en-US" sz="1400" dirty="0" err="1"/>
              <a:t>processResponse</a:t>
            </a:r>
            <a:r>
              <a:rPr lang="en-US" sz="1400" dirty="0"/>
              <a:t>(</a:t>
            </a:r>
            <a:r>
              <a:rPr lang="en-US" sz="1400" dirty="0" err="1"/>
              <a:t>xhr.responseText</a:t>
            </a:r>
            <a:r>
              <a:rPr lang="en-US" sz="1400" dirty="0"/>
              <a:t>);</a:t>
            </a:r>
          </a:p>
          <a:p>
            <a:r>
              <a:rPr lang="en-US" sz="1400" dirty="0"/>
              <a:t>        }</a:t>
            </a:r>
          </a:p>
          <a:p>
            <a:r>
              <a:rPr lang="en-US" sz="1400" dirty="0"/>
              <a:t>}</a:t>
            </a:r>
          </a:p>
        </p:txBody>
      </p:sp>
      <p:sp>
        <p:nvSpPr>
          <p:cNvPr id="5" name="Rectangle 4"/>
          <p:cNvSpPr/>
          <p:nvPr/>
        </p:nvSpPr>
        <p:spPr>
          <a:xfrm>
            <a:off x="5978611" y="1965111"/>
            <a:ext cx="6096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 err="1"/>
              <a:t>var</a:t>
            </a:r>
            <a:r>
              <a:rPr lang="en-US" sz="1400" dirty="0"/>
              <a:t> txt = document.theForm.text1;</a:t>
            </a:r>
          </a:p>
          <a:p>
            <a:r>
              <a:rPr lang="en-US" sz="1400" dirty="0" err="1"/>
              <a:t>eventUtility.addEvent</a:t>
            </a:r>
            <a:r>
              <a:rPr lang="en-US" sz="1400" dirty="0"/>
              <a:t>(txt, "</a:t>
            </a:r>
            <a:r>
              <a:rPr lang="en-US" sz="1400" dirty="0" err="1"/>
              <a:t>keyup</a:t>
            </a:r>
            <a:r>
              <a:rPr lang="en-US" sz="1400" dirty="0"/>
              <a:t>", </a:t>
            </a:r>
            <a:r>
              <a:rPr lang="en-US" sz="1400" dirty="0" err="1"/>
              <a:t>eventHandler</a:t>
            </a:r>
            <a:r>
              <a:rPr lang="en-US" sz="1400" dirty="0"/>
              <a:t>);</a:t>
            </a:r>
          </a:p>
          <a:p>
            <a:endParaRPr lang="en-US" sz="1400" dirty="0"/>
          </a:p>
          <a:p>
            <a:r>
              <a:rPr lang="en-US" sz="1400" dirty="0"/>
              <a:t>// When we press a key send to the server like it is a &lt;form&gt;</a:t>
            </a:r>
          </a:p>
          <a:p>
            <a:r>
              <a:rPr lang="en-US" sz="1400" dirty="0"/>
              <a:t>// and wait for a response</a:t>
            </a:r>
          </a:p>
          <a:p>
            <a:r>
              <a:rPr lang="en-US" sz="1400" dirty="0"/>
              <a:t>function </a:t>
            </a:r>
            <a:r>
              <a:rPr lang="en-US" sz="1400" dirty="0" err="1"/>
              <a:t>eventHandler</a:t>
            </a:r>
            <a:r>
              <a:rPr lang="en-US" sz="1400" dirty="0"/>
              <a:t>(event)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</a:t>
            </a:r>
            <a:r>
              <a:rPr lang="en-US" sz="1400" dirty="0" err="1"/>
              <a:t>var</a:t>
            </a:r>
            <a:r>
              <a:rPr lang="en-US" sz="1400" dirty="0"/>
              <a:t> data = "</a:t>
            </a:r>
            <a:r>
              <a:rPr lang="en-US" sz="1400" dirty="0" err="1"/>
              <a:t>myTextBox</a:t>
            </a:r>
            <a:r>
              <a:rPr lang="en-US" sz="1400" dirty="0"/>
              <a:t>=" +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encodeURIComponent</a:t>
            </a:r>
            <a:r>
              <a:rPr lang="en-US" sz="1400" dirty="0"/>
              <a:t>(</a:t>
            </a:r>
            <a:r>
              <a:rPr lang="en-US" sz="1400" dirty="0" err="1"/>
              <a:t>document.theForm.myTextBox.value</a:t>
            </a:r>
            <a:r>
              <a:rPr lang="en-US" sz="1400" dirty="0"/>
              <a:t>) +</a:t>
            </a:r>
          </a:p>
          <a:p>
            <a:r>
              <a:rPr lang="en-US" sz="1400" dirty="0"/>
              <a:t>            "&amp;</a:t>
            </a:r>
            <a:r>
              <a:rPr lang="en-US" sz="1400" dirty="0" err="1"/>
              <a:t>otherParameter</a:t>
            </a:r>
            <a:r>
              <a:rPr lang="en-US" sz="1400" dirty="0"/>
              <a:t>=</a:t>
            </a:r>
            <a:r>
              <a:rPr lang="en-US" sz="1400" dirty="0" err="1"/>
              <a:t>someValue</a:t>
            </a:r>
            <a:r>
              <a:rPr lang="en-US" sz="1400" dirty="0"/>
              <a:t>";</a:t>
            </a:r>
          </a:p>
          <a:p>
            <a:r>
              <a:rPr lang="en-US" sz="1400" dirty="0"/>
              <a:t> </a:t>
            </a:r>
            <a:r>
              <a:rPr lang="en-US" sz="1400" dirty="0" err="1"/>
              <a:t>xhr.open</a:t>
            </a:r>
            <a:r>
              <a:rPr lang="en-US" sz="1400" dirty="0"/>
              <a:t>("POST", "</a:t>
            </a:r>
            <a:r>
              <a:rPr lang="en-US" sz="1400" dirty="0" err="1"/>
              <a:t>ajax_test.php</a:t>
            </a:r>
            <a:r>
              <a:rPr lang="en-US" sz="1400" dirty="0"/>
              <a:t>");</a:t>
            </a:r>
          </a:p>
          <a:p>
            <a:r>
              <a:rPr lang="en-US" sz="1400" dirty="0"/>
              <a:t> </a:t>
            </a:r>
            <a:r>
              <a:rPr lang="en-US" sz="1400" dirty="0" err="1"/>
              <a:t>xhr.setRequestHeader</a:t>
            </a:r>
            <a:r>
              <a:rPr lang="en-US" sz="1400" dirty="0"/>
              <a:t>("Content-Type", "application/x-www-form-</a:t>
            </a:r>
            <a:r>
              <a:rPr lang="en-US" sz="1400" dirty="0" err="1"/>
              <a:t>urlencoded</a:t>
            </a:r>
            <a:r>
              <a:rPr lang="en-US" sz="1400" dirty="0"/>
              <a:t>");</a:t>
            </a:r>
          </a:p>
          <a:p>
            <a:r>
              <a:rPr lang="en-US" sz="1400" dirty="0"/>
              <a:t> </a:t>
            </a:r>
            <a:r>
              <a:rPr lang="en-US" sz="1400" dirty="0" err="1"/>
              <a:t>xhr.send</a:t>
            </a:r>
            <a:r>
              <a:rPr lang="en-US" sz="1400" dirty="0"/>
              <a:t>(data);</a:t>
            </a:r>
          </a:p>
          <a:p>
            <a:r>
              <a:rPr lang="en-US" sz="1400" dirty="0"/>
              <a:t>}</a:t>
            </a:r>
          </a:p>
          <a:p>
            <a:endParaRPr lang="en-US" sz="1400" dirty="0"/>
          </a:p>
          <a:p>
            <a:r>
              <a:rPr lang="en-US" sz="1400" dirty="0"/>
              <a:t>// Display response from server in DIV</a:t>
            </a:r>
          </a:p>
          <a:p>
            <a:r>
              <a:rPr lang="en-US" sz="1400" dirty="0"/>
              <a:t>function </a:t>
            </a:r>
            <a:r>
              <a:rPr lang="en-US" sz="1400" dirty="0" err="1"/>
              <a:t>processResponse</a:t>
            </a:r>
            <a:r>
              <a:rPr lang="en-US" sz="1400" dirty="0"/>
              <a:t>(</a:t>
            </a:r>
            <a:r>
              <a:rPr lang="en-US" sz="1400" dirty="0" err="1"/>
              <a:t>responseData</a:t>
            </a:r>
            <a:r>
              <a:rPr lang="en-US" sz="1400" dirty="0"/>
              <a:t>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</a:t>
            </a:r>
            <a:r>
              <a:rPr lang="en-US" sz="1400" dirty="0" err="1"/>
              <a:t>var</a:t>
            </a:r>
            <a:r>
              <a:rPr lang="en-US" sz="1400" dirty="0"/>
              <a:t> el = </a:t>
            </a:r>
            <a:r>
              <a:rPr lang="en-US" sz="1400" dirty="0" err="1"/>
              <a:t>document.getElementById</a:t>
            </a:r>
            <a:r>
              <a:rPr lang="en-US" sz="1400" dirty="0"/>
              <a:t>("suggestion");</a:t>
            </a:r>
          </a:p>
          <a:p>
            <a:r>
              <a:rPr lang="en-US" sz="1400" dirty="0"/>
              <a:t> </a:t>
            </a:r>
            <a:r>
              <a:rPr lang="en-US" sz="1400" dirty="0" err="1"/>
              <a:t>el.innerHTML</a:t>
            </a:r>
            <a:r>
              <a:rPr lang="en-US" sz="1400" dirty="0"/>
              <a:t> = "&lt;B&gt;" + </a:t>
            </a:r>
            <a:r>
              <a:rPr lang="en-US" sz="1400" dirty="0" err="1"/>
              <a:t>responseData</a:t>
            </a:r>
            <a:r>
              <a:rPr lang="en-US" sz="1400" dirty="0"/>
              <a:t> + "&lt;/B&gt;";</a:t>
            </a:r>
          </a:p>
          <a:p>
            <a:r>
              <a:rPr lang="en-US" sz="1400" dirty="0"/>
              <a:t>}</a:t>
            </a:r>
          </a:p>
          <a:p>
            <a:r>
              <a:rPr lang="en-US" sz="1400" dirty="0"/>
              <a:t>&lt;/script&gt;</a:t>
            </a:r>
          </a:p>
        </p:txBody>
      </p:sp>
    </p:spTree>
    <p:extLst>
      <p:ext uri="{BB962C8B-B14F-4D97-AF65-F5344CB8AC3E}">
        <p14:creationId xmlns:p14="http://schemas.microsoft.com/office/powerpoint/2010/main" val="170734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Ajax Server Side PHP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655806" y="1595021"/>
            <a:ext cx="6096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/>
              <a:t>&lt;?</a:t>
            </a:r>
            <a:r>
              <a:rPr lang="en-US" sz="1400" dirty="0" err="1"/>
              <a:t>php</a:t>
            </a:r>
            <a:endParaRPr lang="en-US" sz="1400" dirty="0"/>
          </a:p>
          <a:p>
            <a:r>
              <a:rPr lang="en-US" sz="1400" dirty="0"/>
              <a:t> if (</a:t>
            </a:r>
            <a:r>
              <a:rPr lang="en-US" sz="1400" dirty="0" err="1"/>
              <a:t>isset</a:t>
            </a:r>
            <a:r>
              <a:rPr lang="en-US" sz="1400" dirty="0"/>
              <a:t>($_REQUEST['</a:t>
            </a:r>
            <a:r>
              <a:rPr lang="en-US" sz="1400" dirty="0" err="1"/>
              <a:t>myTextBox</a:t>
            </a:r>
            <a:r>
              <a:rPr lang="en-US" sz="1400" dirty="0"/>
              <a:t>']))</a:t>
            </a:r>
          </a:p>
          <a:p>
            <a:r>
              <a:rPr lang="en-US" sz="1400" dirty="0"/>
              <a:t> {</a:t>
            </a:r>
          </a:p>
          <a:p>
            <a:r>
              <a:rPr lang="en-US" sz="1400" dirty="0"/>
              <a:t>        // </a:t>
            </a:r>
            <a:r>
              <a:rPr lang="en-US" sz="1400" dirty="0" smtClean="0"/>
              <a:t>Normally you </a:t>
            </a:r>
            <a:r>
              <a:rPr lang="en-US" sz="1400" dirty="0"/>
              <a:t>would do some more interesting lookup than this</a:t>
            </a:r>
          </a:p>
          <a:p>
            <a:r>
              <a:rPr lang="en-US" sz="1400" dirty="0"/>
              <a:t>        // canned example</a:t>
            </a:r>
          </a:p>
          <a:p>
            <a:r>
              <a:rPr lang="en-US" sz="1400" dirty="0"/>
              <a:t>        $txt= </a:t>
            </a:r>
            <a:r>
              <a:rPr lang="en-US" sz="1400" dirty="0" err="1"/>
              <a:t>strtolower</a:t>
            </a:r>
            <a:r>
              <a:rPr lang="en-US" sz="1400" dirty="0"/>
              <a:t>($_REQUEST['</a:t>
            </a:r>
            <a:r>
              <a:rPr lang="en-US" sz="1400" dirty="0" err="1"/>
              <a:t>myTextBox</a:t>
            </a:r>
            <a:r>
              <a:rPr lang="en-US" sz="1400" dirty="0"/>
              <a:t>']);</a:t>
            </a:r>
          </a:p>
          <a:p>
            <a:r>
              <a:rPr lang="en-US" sz="1400" dirty="0"/>
              <a:t>        if (</a:t>
            </a:r>
            <a:r>
              <a:rPr lang="en-US" sz="1400" dirty="0" err="1"/>
              <a:t>strlen</a:t>
            </a:r>
            <a:r>
              <a:rPr lang="en-US" sz="1400" dirty="0"/>
              <a:t>($txt)&gt;0)</a:t>
            </a:r>
          </a:p>
          <a:p>
            <a:r>
              <a:rPr lang="en-US" sz="1400" dirty="0"/>
              <a:t>        {</a:t>
            </a:r>
          </a:p>
          <a:p>
            <a:r>
              <a:rPr lang="en-US" sz="1400" dirty="0"/>
              <a:t>         $</a:t>
            </a:r>
            <a:r>
              <a:rPr lang="en-US" sz="1400" dirty="0" err="1"/>
              <a:t>firstLetter</a:t>
            </a:r>
            <a:r>
              <a:rPr lang="en-US" sz="1400" dirty="0"/>
              <a:t> = $txt[0];</a:t>
            </a:r>
          </a:p>
          <a:p>
            <a:r>
              <a:rPr lang="en-US" sz="1400" dirty="0"/>
              <a:t>         if ($</a:t>
            </a:r>
            <a:r>
              <a:rPr lang="en-US" sz="1400" dirty="0" err="1"/>
              <a:t>firstLetter</a:t>
            </a:r>
            <a:r>
              <a:rPr lang="en-US" sz="1400" dirty="0"/>
              <a:t> == 'a')</a:t>
            </a:r>
          </a:p>
          <a:p>
            <a:r>
              <a:rPr lang="en-US" sz="1400" dirty="0"/>
              <a:t>                print "Alfred";</a:t>
            </a:r>
          </a:p>
          <a:p>
            <a:r>
              <a:rPr lang="en-US" sz="1400" dirty="0"/>
              <a:t>         else if ($</a:t>
            </a:r>
            <a:r>
              <a:rPr lang="en-US" sz="1400" dirty="0" err="1"/>
              <a:t>firstLetter</a:t>
            </a:r>
            <a:r>
              <a:rPr lang="en-US" sz="1400" dirty="0"/>
              <a:t> == 'k')</a:t>
            </a:r>
          </a:p>
          <a:p>
            <a:r>
              <a:rPr lang="en-US" sz="1400" dirty="0"/>
              <a:t>                print "Kenrick";</a:t>
            </a:r>
          </a:p>
          <a:p>
            <a:r>
              <a:rPr lang="en-US" sz="1400" dirty="0"/>
              <a:t>         else if ($</a:t>
            </a:r>
            <a:r>
              <a:rPr lang="en-US" sz="1400" dirty="0" err="1"/>
              <a:t>firstLetter</a:t>
            </a:r>
            <a:r>
              <a:rPr lang="en-US" sz="1400" dirty="0"/>
              <a:t> == 'b')</a:t>
            </a:r>
          </a:p>
          <a:p>
            <a:r>
              <a:rPr lang="en-US" sz="1400" dirty="0"/>
              <a:t>                print "Bob";</a:t>
            </a:r>
          </a:p>
          <a:p>
            <a:r>
              <a:rPr lang="en-US" sz="1400" dirty="0"/>
              <a:t>         else if ($</a:t>
            </a:r>
            <a:r>
              <a:rPr lang="en-US" sz="1400" dirty="0" err="1"/>
              <a:t>firstLetter</a:t>
            </a:r>
            <a:r>
              <a:rPr lang="en-US" sz="1400" dirty="0"/>
              <a:t> == 'j')</a:t>
            </a:r>
          </a:p>
          <a:p>
            <a:r>
              <a:rPr lang="en-US" sz="1400" dirty="0"/>
              <a:t>                print "Jose";</a:t>
            </a:r>
          </a:p>
          <a:p>
            <a:r>
              <a:rPr lang="en-US" sz="1400" dirty="0"/>
              <a:t>        }</a:t>
            </a:r>
          </a:p>
          <a:p>
            <a:r>
              <a:rPr lang="en-US" sz="1400" dirty="0"/>
              <a:t>        else</a:t>
            </a:r>
          </a:p>
          <a:p>
            <a:r>
              <a:rPr lang="en-US" sz="1400" dirty="0"/>
              <a:t>                print "";</a:t>
            </a:r>
          </a:p>
          <a:p>
            <a:r>
              <a:rPr lang="en-US" sz="1400" dirty="0"/>
              <a:t> }</a:t>
            </a:r>
          </a:p>
          <a:p>
            <a:r>
              <a:rPr lang="en-US" sz="1400" dirty="0"/>
              <a:t> else</a:t>
            </a:r>
          </a:p>
          <a:p>
            <a:r>
              <a:rPr lang="en-US" sz="1400" dirty="0"/>
              <a:t>   print </a:t>
            </a:r>
            <a:r>
              <a:rPr lang="en-US" sz="1400" dirty="0" smtClean="0"/>
              <a:t>"";</a:t>
            </a:r>
          </a:p>
          <a:p>
            <a:r>
              <a:rPr lang="en-US" sz="1400" dirty="0" smtClean="0"/>
              <a:t>?&gt;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3409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jQuery is a popular JavaScript library that makes it easier to navigate the document, handle events, animations, etc. </a:t>
            </a:r>
          </a:p>
          <a:p>
            <a:pPr lvl="1"/>
            <a:r>
              <a:rPr lang="en-US" dirty="0" smtClean="0">
                <a:hlinkClick r:id="rId2"/>
              </a:rPr>
              <a:t>https://jquery.com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There are a variety of UI libraries built on jQuery as well, e.g. </a:t>
            </a:r>
            <a:r>
              <a:rPr lang="en-US" dirty="0" smtClean="0">
                <a:hlinkClick r:id="rId3"/>
              </a:rPr>
              <a:t>https://jqueryui.com</a:t>
            </a:r>
            <a:r>
              <a:rPr lang="en-US" dirty="0" smtClean="0"/>
              <a:t> </a:t>
            </a:r>
          </a:p>
          <a:p>
            <a:r>
              <a:rPr lang="en-US" dirty="0" smtClean="0"/>
              <a:t>Example: Serious Fun Score Tracker built in jQuery Mobile</a:t>
            </a:r>
          </a:p>
          <a:p>
            <a:pPr lvl="1"/>
            <a:r>
              <a:rPr lang="en-US" dirty="0" smtClean="0">
                <a:hlinkClick r:id="rId4"/>
              </a:rPr>
              <a:t>http://www.cse.uaa.alaska.edu/~afkjm/fun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63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jQuery Taste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5155" y="1500408"/>
            <a:ext cx="819096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&lt;html&gt;</a:t>
            </a:r>
          </a:p>
          <a:p>
            <a:r>
              <a:rPr lang="en-US" sz="1600" dirty="0"/>
              <a:t>&lt;head&gt;</a:t>
            </a:r>
          </a:p>
          <a:p>
            <a:r>
              <a:rPr lang="en-US" sz="1600" dirty="0"/>
              <a:t>&lt;script </a:t>
            </a:r>
            <a:r>
              <a:rPr lang="en-US" sz="1600" dirty="0" err="1"/>
              <a:t>src</a:t>
            </a:r>
            <a:r>
              <a:rPr lang="en-US" sz="1600" dirty="0"/>
              <a:t>="https://code.jquery.com/jquery-1.10.2.js"&gt;&lt;/script&gt;</a:t>
            </a:r>
          </a:p>
          <a:p>
            <a:r>
              <a:rPr lang="en-US" sz="1600" dirty="0"/>
              <a:t>&lt;script&gt;</a:t>
            </a:r>
          </a:p>
          <a:p>
            <a:r>
              <a:rPr lang="en-US" sz="1600" dirty="0"/>
              <a:t>  function </a:t>
            </a:r>
            <a:r>
              <a:rPr lang="en-US" sz="1600" dirty="0" err="1"/>
              <a:t>handleButton</a:t>
            </a:r>
            <a:r>
              <a:rPr lang="en-US" sz="1600" dirty="0"/>
              <a:t>()</a:t>
            </a:r>
          </a:p>
          <a:p>
            <a:r>
              <a:rPr lang="en-US" sz="1600" dirty="0"/>
              <a:t>  {</a:t>
            </a:r>
          </a:p>
          <a:p>
            <a:r>
              <a:rPr lang="en-US" sz="1600" dirty="0"/>
              <a:t>     txt = $('#text1').</a:t>
            </a:r>
            <a:r>
              <a:rPr lang="en-US" sz="1600" dirty="0" err="1"/>
              <a:t>val</a:t>
            </a:r>
            <a:r>
              <a:rPr lang="en-US" sz="1600" dirty="0"/>
              <a:t>();</a:t>
            </a:r>
          </a:p>
          <a:p>
            <a:r>
              <a:rPr lang="en-US" sz="1600" dirty="0"/>
              <a:t>     if (txt == "")</a:t>
            </a:r>
          </a:p>
          <a:p>
            <a:r>
              <a:rPr lang="en-US" sz="1600" dirty="0"/>
              <a:t>       $('#suggestion').html("&lt;B&gt;The value may not be empty!&lt;/B&gt;");</a:t>
            </a:r>
          </a:p>
          <a:p>
            <a:r>
              <a:rPr lang="en-US" sz="1600" dirty="0"/>
              <a:t>  }</a:t>
            </a:r>
          </a:p>
          <a:p>
            <a:r>
              <a:rPr lang="en-US" sz="1600" dirty="0"/>
              <a:t>&lt;/script&gt;</a:t>
            </a:r>
          </a:p>
          <a:p>
            <a:r>
              <a:rPr lang="en-US" sz="1600" dirty="0"/>
              <a:t>&lt;/head&gt;</a:t>
            </a:r>
          </a:p>
          <a:p>
            <a:endParaRPr lang="en-US" sz="1600" dirty="0"/>
          </a:p>
          <a:p>
            <a:r>
              <a:rPr lang="en-US" sz="1600" dirty="0"/>
              <a:t>&lt;body&gt;</a:t>
            </a:r>
          </a:p>
          <a:p>
            <a:endParaRPr lang="en-US" sz="1600" dirty="0"/>
          </a:p>
          <a:p>
            <a:r>
              <a:rPr lang="en-US" sz="1600" dirty="0"/>
              <a:t>&lt;form name="</a:t>
            </a:r>
            <a:r>
              <a:rPr lang="en-US" sz="1600" dirty="0" err="1"/>
              <a:t>theForm</a:t>
            </a:r>
            <a:r>
              <a:rPr lang="en-US" sz="1600" dirty="0"/>
              <a:t>" action=""&gt;</a:t>
            </a:r>
          </a:p>
          <a:p>
            <a:r>
              <a:rPr lang="en-US" sz="1600" dirty="0"/>
              <a:t>&lt;input type=text name="</a:t>
            </a:r>
            <a:r>
              <a:rPr lang="en-US" sz="1600" dirty="0" err="1"/>
              <a:t>myTextBox</a:t>
            </a:r>
            <a:r>
              <a:rPr lang="en-US" sz="1600" dirty="0"/>
              <a:t>" id="text1" value=""&gt;</a:t>
            </a:r>
          </a:p>
          <a:p>
            <a:r>
              <a:rPr lang="en-US" sz="1600" dirty="0"/>
              <a:t>&lt;input type="button" name="</a:t>
            </a:r>
            <a:r>
              <a:rPr lang="en-US" sz="1600" dirty="0" err="1"/>
              <a:t>myButton</a:t>
            </a:r>
            <a:r>
              <a:rPr lang="en-US" sz="1600" dirty="0"/>
              <a:t>" id="button1" value="Click"</a:t>
            </a:r>
          </a:p>
          <a:p>
            <a:r>
              <a:rPr lang="en-US" sz="1600" dirty="0"/>
              <a:t>       </a:t>
            </a:r>
            <a:r>
              <a:rPr lang="en-US" sz="1600" dirty="0" err="1"/>
              <a:t>onClick</a:t>
            </a:r>
            <a:r>
              <a:rPr lang="en-US" sz="1600" dirty="0"/>
              <a:t> = "</a:t>
            </a:r>
            <a:r>
              <a:rPr lang="en-US" sz="1600" dirty="0" err="1"/>
              <a:t>handleButton</a:t>
            </a:r>
            <a:r>
              <a:rPr lang="en-US" sz="1600" dirty="0"/>
              <a:t>()"&gt;&lt;</a:t>
            </a:r>
            <a:r>
              <a:rPr lang="en-US" sz="1600" dirty="0" err="1"/>
              <a:t>br</a:t>
            </a:r>
            <a:r>
              <a:rPr lang="en-US" sz="1600" dirty="0"/>
              <a:t>/&gt;</a:t>
            </a:r>
          </a:p>
          <a:p>
            <a:r>
              <a:rPr lang="en-US" sz="1600" dirty="0"/>
              <a:t>&lt;div id="suggestion"&gt;&lt;/div&gt;</a:t>
            </a:r>
          </a:p>
          <a:p>
            <a:r>
              <a:rPr lang="en-US" sz="1600" dirty="0"/>
              <a:t>&lt;/form&gt;</a:t>
            </a:r>
          </a:p>
          <a:p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7714445" y="2408349"/>
            <a:ext cx="336496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Instead of</a:t>
            </a:r>
          </a:p>
          <a:p>
            <a:r>
              <a:rPr lang="en-US" sz="2400" b="1" dirty="0"/>
              <a:t> </a:t>
            </a:r>
            <a:r>
              <a:rPr lang="en-US" sz="2400" b="1" dirty="0" smtClean="0"/>
              <a:t>  </a:t>
            </a:r>
            <a:r>
              <a:rPr lang="en-US" sz="2400" b="1" dirty="0" err="1" smtClean="0"/>
              <a:t>getElementByID</a:t>
            </a:r>
            <a:endParaRPr lang="en-US" sz="2400" b="1" dirty="0" smtClean="0"/>
          </a:p>
          <a:p>
            <a:endParaRPr lang="en-US" sz="2400" b="1" dirty="0"/>
          </a:p>
          <a:p>
            <a:r>
              <a:rPr lang="en-US" sz="2400" b="1" dirty="0" smtClean="0"/>
              <a:t>if () then read, otherwise</a:t>
            </a:r>
          </a:p>
          <a:p>
            <a:r>
              <a:rPr lang="en-US" sz="2400" b="1" dirty="0" smtClean="0"/>
              <a:t>if contents then write</a:t>
            </a:r>
            <a:endParaRPr lang="en-US" sz="2400" b="1" dirty="0"/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flipH="1" flipV="1">
            <a:off x="2691685" y="3065173"/>
            <a:ext cx="5022760" cy="3126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5203065" y="3786389"/>
            <a:ext cx="2343955" cy="3606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914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jQuery Server Submission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5155" y="1500408"/>
            <a:ext cx="819096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&lt;html&gt;</a:t>
            </a:r>
          </a:p>
          <a:p>
            <a:r>
              <a:rPr lang="en-US" sz="1600" dirty="0"/>
              <a:t>&lt;head&gt;</a:t>
            </a:r>
          </a:p>
          <a:p>
            <a:r>
              <a:rPr lang="en-US" sz="1600" dirty="0"/>
              <a:t>&lt;script </a:t>
            </a:r>
            <a:r>
              <a:rPr lang="en-US" sz="1600" dirty="0" err="1"/>
              <a:t>src</a:t>
            </a:r>
            <a:r>
              <a:rPr lang="en-US" sz="1600" dirty="0"/>
              <a:t>="https://code.jquery.com/jquery-1.10.2.js"&gt;&lt;/script&gt;</a:t>
            </a:r>
          </a:p>
          <a:p>
            <a:r>
              <a:rPr lang="en-US" sz="1600" dirty="0"/>
              <a:t>&lt;script&gt;</a:t>
            </a:r>
          </a:p>
          <a:p>
            <a:r>
              <a:rPr lang="en-US" sz="1600" dirty="0"/>
              <a:t>  function </a:t>
            </a:r>
            <a:r>
              <a:rPr lang="en-US" sz="1600" dirty="0" err="1"/>
              <a:t>handleButton</a:t>
            </a:r>
            <a:r>
              <a:rPr lang="en-US" sz="1600" dirty="0"/>
              <a:t>()</a:t>
            </a:r>
          </a:p>
          <a:p>
            <a:r>
              <a:rPr lang="en-US" sz="1600" dirty="0"/>
              <a:t>  {</a:t>
            </a:r>
          </a:p>
          <a:p>
            <a:r>
              <a:rPr lang="en-US" sz="1600" dirty="0"/>
              <a:t>     txt = $('#text1').</a:t>
            </a:r>
            <a:r>
              <a:rPr lang="en-US" sz="1600" dirty="0" err="1"/>
              <a:t>val</a:t>
            </a:r>
            <a:r>
              <a:rPr lang="en-US" sz="1600" dirty="0"/>
              <a:t>();</a:t>
            </a:r>
          </a:p>
          <a:p>
            <a:r>
              <a:rPr lang="en-US" sz="1600" dirty="0"/>
              <a:t>     if (txt == "")</a:t>
            </a:r>
          </a:p>
          <a:p>
            <a:r>
              <a:rPr lang="en-US" sz="1600" dirty="0"/>
              <a:t>       $('#suggestion').html("&lt;B&gt;The value may not be empty!&lt;/B</a:t>
            </a:r>
            <a:r>
              <a:rPr lang="en-US" sz="1600" dirty="0" smtClean="0"/>
              <a:t>&gt;");    </a:t>
            </a:r>
            <a:endParaRPr lang="en-US" sz="1600" dirty="0"/>
          </a:p>
          <a:p>
            <a:r>
              <a:rPr lang="en-US" b="1" dirty="0"/>
              <a:t>     else</a:t>
            </a:r>
          </a:p>
          <a:p>
            <a:r>
              <a:rPr lang="en-US" b="1" dirty="0"/>
              <a:t>     {</a:t>
            </a:r>
          </a:p>
          <a:p>
            <a:r>
              <a:rPr lang="en-US" b="1" dirty="0"/>
              <a:t>        $.get('</a:t>
            </a:r>
            <a:r>
              <a:rPr lang="en-US" b="1" dirty="0" err="1"/>
              <a:t>jquery-submit.php</a:t>
            </a:r>
            <a:r>
              <a:rPr lang="en-US" b="1" dirty="0"/>
              <a:t>', { user: txt}) .done(function(data) {</a:t>
            </a:r>
          </a:p>
          <a:p>
            <a:r>
              <a:rPr lang="en-US" b="1" dirty="0"/>
              <a:t>          $('#suggestion').html(data);</a:t>
            </a:r>
          </a:p>
          <a:p>
            <a:r>
              <a:rPr lang="en-US" b="1" dirty="0"/>
              <a:t>        });</a:t>
            </a:r>
          </a:p>
          <a:p>
            <a:r>
              <a:rPr lang="en-US" b="1" dirty="0"/>
              <a:t>     </a:t>
            </a:r>
            <a:r>
              <a:rPr lang="en-US" b="1" dirty="0" smtClean="0"/>
              <a:t>}</a:t>
            </a:r>
            <a:endParaRPr lang="en-US" b="1" dirty="0"/>
          </a:p>
          <a:p>
            <a:r>
              <a:rPr lang="en-US" sz="1600" dirty="0"/>
              <a:t>  }</a:t>
            </a:r>
          </a:p>
          <a:p>
            <a:r>
              <a:rPr lang="en-US" sz="1600" dirty="0"/>
              <a:t>&lt;/script&gt;</a:t>
            </a:r>
          </a:p>
          <a:p>
            <a:r>
              <a:rPr lang="en-US" sz="1600" dirty="0"/>
              <a:t>&lt;/head&gt;</a:t>
            </a:r>
          </a:p>
          <a:p>
            <a:endParaRPr lang="en-US" sz="1600" dirty="0"/>
          </a:p>
          <a:p>
            <a:r>
              <a:rPr lang="en-US" sz="1600" dirty="0"/>
              <a:t>&lt;body&gt;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3" name="Rectangle 2"/>
          <p:cNvSpPr/>
          <p:nvPr/>
        </p:nvSpPr>
        <p:spPr>
          <a:xfrm>
            <a:off x="6641205" y="1690688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&lt;form name="</a:t>
            </a:r>
            <a:r>
              <a:rPr lang="en-US" dirty="0" err="1"/>
              <a:t>theForm</a:t>
            </a:r>
            <a:r>
              <a:rPr lang="en-US" dirty="0"/>
              <a:t>" action=""&gt;</a:t>
            </a:r>
          </a:p>
          <a:p>
            <a:r>
              <a:rPr lang="en-US" dirty="0"/>
              <a:t>&lt;input type=text name="</a:t>
            </a:r>
            <a:r>
              <a:rPr lang="en-US" dirty="0" err="1"/>
              <a:t>myTextBox</a:t>
            </a:r>
            <a:r>
              <a:rPr lang="en-US" dirty="0"/>
              <a:t>" id="text1" value=""&gt;</a:t>
            </a:r>
          </a:p>
          <a:p>
            <a:r>
              <a:rPr lang="en-US" dirty="0"/>
              <a:t>&lt;input type="button" name="</a:t>
            </a:r>
            <a:r>
              <a:rPr lang="en-US" dirty="0" err="1"/>
              <a:t>myButton</a:t>
            </a:r>
            <a:r>
              <a:rPr lang="en-US" dirty="0"/>
              <a:t>" id="button1" value="Click"</a:t>
            </a:r>
          </a:p>
          <a:p>
            <a:r>
              <a:rPr lang="en-US" dirty="0"/>
              <a:t>       </a:t>
            </a:r>
            <a:r>
              <a:rPr lang="en-US" dirty="0" err="1"/>
              <a:t>onClick</a:t>
            </a:r>
            <a:r>
              <a:rPr lang="en-US" dirty="0"/>
              <a:t> = "</a:t>
            </a:r>
            <a:r>
              <a:rPr lang="en-US" dirty="0" err="1"/>
              <a:t>handleButton</a:t>
            </a:r>
            <a:r>
              <a:rPr lang="en-US" dirty="0"/>
              <a:t>()"&gt;&lt;</a:t>
            </a:r>
            <a:r>
              <a:rPr lang="en-US" dirty="0" err="1"/>
              <a:t>br</a:t>
            </a:r>
            <a:r>
              <a:rPr lang="en-US" dirty="0"/>
              <a:t>/&gt;</a:t>
            </a:r>
          </a:p>
          <a:p>
            <a:r>
              <a:rPr lang="en-US" dirty="0"/>
              <a:t>&lt;div id="suggestion"&gt;&lt;/div&gt;</a:t>
            </a:r>
          </a:p>
          <a:p>
            <a:r>
              <a:rPr lang="en-US" dirty="0"/>
              <a:t>&lt;/form&gt;</a:t>
            </a:r>
          </a:p>
        </p:txBody>
      </p:sp>
    </p:spTree>
    <p:extLst>
      <p:ext uri="{BB962C8B-B14F-4D97-AF65-F5344CB8AC3E}">
        <p14:creationId xmlns:p14="http://schemas.microsoft.com/office/powerpoint/2010/main" val="382956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PHP Server Code for jQuery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3944" y="1536141"/>
            <a:ext cx="6023252" cy="55707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&lt;?</a:t>
            </a:r>
            <a:r>
              <a:rPr lang="en-US" sz="1600" dirty="0" err="1"/>
              <a:t>php</a:t>
            </a:r>
            <a:endParaRPr lang="en-US" sz="1600" dirty="0"/>
          </a:p>
          <a:p>
            <a:r>
              <a:rPr lang="en-US" sz="1600" dirty="0"/>
              <a:t> if (</a:t>
            </a:r>
            <a:r>
              <a:rPr lang="en-US" sz="1600" dirty="0" err="1"/>
              <a:t>isset</a:t>
            </a:r>
            <a:r>
              <a:rPr lang="en-US" sz="1600" dirty="0"/>
              <a:t>($_REQUEST['user']))</a:t>
            </a:r>
          </a:p>
          <a:p>
            <a:r>
              <a:rPr lang="en-US" sz="1600" dirty="0"/>
              <a:t> {</a:t>
            </a:r>
          </a:p>
          <a:p>
            <a:r>
              <a:rPr lang="en-US" sz="1600" dirty="0"/>
              <a:t>        // Normally you would do some more interesting lookup than this</a:t>
            </a:r>
          </a:p>
          <a:p>
            <a:r>
              <a:rPr lang="en-US" sz="1600" dirty="0"/>
              <a:t>        // canned example</a:t>
            </a:r>
          </a:p>
          <a:p>
            <a:r>
              <a:rPr lang="en-US" sz="1600" dirty="0"/>
              <a:t>        $txt= </a:t>
            </a:r>
            <a:r>
              <a:rPr lang="en-US" sz="1600" dirty="0" err="1"/>
              <a:t>strtolower</a:t>
            </a:r>
            <a:r>
              <a:rPr lang="en-US" sz="1600" dirty="0"/>
              <a:t>($_REQUEST['user']);</a:t>
            </a:r>
          </a:p>
          <a:p>
            <a:r>
              <a:rPr lang="en-US" sz="1600" dirty="0"/>
              <a:t>        if (</a:t>
            </a:r>
            <a:r>
              <a:rPr lang="en-US" sz="1600" dirty="0" err="1"/>
              <a:t>strlen</a:t>
            </a:r>
            <a:r>
              <a:rPr lang="en-US" sz="1600" dirty="0"/>
              <a:t>($txt)&gt;0)</a:t>
            </a:r>
          </a:p>
          <a:p>
            <a:r>
              <a:rPr lang="en-US" sz="1600" dirty="0"/>
              <a:t>        {</a:t>
            </a:r>
          </a:p>
          <a:p>
            <a:r>
              <a:rPr lang="en-US" sz="1600" dirty="0"/>
              <a:t>         if ($txt== </a:t>
            </a:r>
            <a:r>
              <a:rPr lang="en-US" sz="1600" dirty="0" err="1"/>
              <a:t>'kenrick</a:t>
            </a:r>
            <a:r>
              <a:rPr lang="en-US" sz="1600" dirty="0"/>
              <a:t>')</a:t>
            </a:r>
          </a:p>
          <a:p>
            <a:r>
              <a:rPr lang="en-US" sz="1600" dirty="0"/>
              <a:t>                print "30240421";</a:t>
            </a:r>
          </a:p>
          <a:p>
            <a:r>
              <a:rPr lang="en-US" sz="1600" dirty="0"/>
              <a:t>         else if ($txt== </a:t>
            </a:r>
            <a:r>
              <a:rPr lang="en-US" sz="1600" dirty="0" err="1"/>
              <a:t>'bob</a:t>
            </a:r>
            <a:r>
              <a:rPr lang="en-US" sz="1600" dirty="0"/>
              <a:t>')</a:t>
            </a:r>
          </a:p>
          <a:p>
            <a:r>
              <a:rPr lang="en-US" sz="1600" dirty="0"/>
              <a:t>                print "30150523";</a:t>
            </a:r>
          </a:p>
          <a:p>
            <a:r>
              <a:rPr lang="en-US" sz="1600" dirty="0"/>
              <a:t>         else if ($txt== '</a:t>
            </a:r>
            <a:r>
              <a:rPr lang="en-US" sz="1600" dirty="0" err="1"/>
              <a:t>jose</a:t>
            </a:r>
            <a:r>
              <a:rPr lang="en-US" sz="1600" dirty="0"/>
              <a:t>')</a:t>
            </a:r>
          </a:p>
          <a:p>
            <a:r>
              <a:rPr lang="en-US" sz="1600" dirty="0"/>
              <a:t>                print "30429382";</a:t>
            </a:r>
          </a:p>
          <a:p>
            <a:r>
              <a:rPr lang="en-US" sz="1600" dirty="0"/>
              <a:t>        }</a:t>
            </a:r>
          </a:p>
          <a:p>
            <a:r>
              <a:rPr lang="en-US" sz="1600" dirty="0"/>
              <a:t>        else</a:t>
            </a:r>
          </a:p>
          <a:p>
            <a:r>
              <a:rPr lang="en-US" sz="1600" dirty="0"/>
              <a:t>                print "";</a:t>
            </a:r>
          </a:p>
          <a:p>
            <a:r>
              <a:rPr lang="en-US" sz="1600" dirty="0"/>
              <a:t> }</a:t>
            </a:r>
          </a:p>
          <a:p>
            <a:r>
              <a:rPr lang="en-US" sz="1600" dirty="0"/>
              <a:t> else</a:t>
            </a:r>
          </a:p>
          <a:p>
            <a:r>
              <a:rPr lang="en-US" sz="1600" dirty="0"/>
              <a:t>   print "";</a:t>
            </a:r>
          </a:p>
          <a:p>
            <a:r>
              <a:rPr lang="en-US" sz="1600" dirty="0"/>
              <a:t>?&gt;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320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Events in JavaScript let a web page react to some type of input</a:t>
            </a:r>
          </a:p>
          <a:p>
            <a:r>
              <a:rPr lang="en-US" dirty="0" smtClean="0"/>
              <a:t>Many different ways to handle events due to history/vendor differences but we have a generally standard way now</a:t>
            </a:r>
          </a:p>
          <a:p>
            <a:pPr lvl="1"/>
            <a:r>
              <a:rPr lang="en-US" dirty="0" smtClean="0"/>
              <a:t>Will not cover all event levels</a:t>
            </a:r>
          </a:p>
          <a:p>
            <a:r>
              <a:rPr lang="en-US" dirty="0" smtClean="0"/>
              <a:t>Events</a:t>
            </a:r>
          </a:p>
          <a:p>
            <a:pPr lvl="1"/>
            <a:r>
              <a:rPr lang="en-US" dirty="0" smtClean="0"/>
              <a:t>W3C DOM Standard; attach to HTML elements</a:t>
            </a:r>
          </a:p>
          <a:p>
            <a:pPr lvl="1"/>
            <a:r>
              <a:rPr lang="en-US" dirty="0" smtClean="0"/>
              <a:t>DOM Levels 0 to 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89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Handlers to HTML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add an event handler to a HTML element</a:t>
            </a:r>
          </a:p>
          <a:p>
            <a:pPr lvl="1"/>
            <a:r>
              <a:rPr lang="en-US" dirty="0" err="1" smtClean="0"/>
              <a:t>onkeydown</a:t>
            </a:r>
            <a:r>
              <a:rPr lang="en-US" dirty="0" smtClean="0"/>
              <a:t>, </a:t>
            </a:r>
            <a:r>
              <a:rPr lang="en-US" dirty="0" err="1" smtClean="0"/>
              <a:t>onkeyup</a:t>
            </a:r>
            <a:r>
              <a:rPr lang="en-US" dirty="0" smtClean="0"/>
              <a:t>, </a:t>
            </a:r>
            <a:r>
              <a:rPr lang="en-US" dirty="0" err="1" smtClean="0"/>
              <a:t>onkeypress</a:t>
            </a:r>
            <a:endParaRPr lang="en-US" dirty="0" smtClean="0"/>
          </a:p>
          <a:p>
            <a:pPr lvl="1"/>
            <a:r>
              <a:rPr lang="en-US" dirty="0" err="1" smtClean="0"/>
              <a:t>onclick</a:t>
            </a:r>
            <a:r>
              <a:rPr lang="en-US" dirty="0" smtClean="0"/>
              <a:t>, </a:t>
            </a:r>
            <a:r>
              <a:rPr lang="en-US" dirty="0" err="1" smtClean="0"/>
              <a:t>onmouseover</a:t>
            </a:r>
            <a:r>
              <a:rPr lang="en-US" dirty="0" smtClean="0"/>
              <a:t>, </a:t>
            </a:r>
            <a:r>
              <a:rPr lang="en-US" dirty="0" err="1" smtClean="0"/>
              <a:t>onmouseout</a:t>
            </a:r>
            <a:r>
              <a:rPr lang="en-US" dirty="0" smtClean="0"/>
              <a:t>, </a:t>
            </a:r>
            <a:r>
              <a:rPr lang="en-US" dirty="0" err="1" smtClean="0"/>
              <a:t>onmousedown</a:t>
            </a:r>
            <a:r>
              <a:rPr lang="en-US" dirty="0" smtClean="0"/>
              <a:t>, </a:t>
            </a:r>
            <a:r>
              <a:rPr lang="en-US" dirty="0" err="1" smtClean="0"/>
              <a:t>onmouseup</a:t>
            </a:r>
            <a:endParaRPr lang="en-US" dirty="0" smtClean="0"/>
          </a:p>
          <a:p>
            <a:pPr lvl="1"/>
            <a:r>
              <a:rPr lang="en-US" dirty="0" smtClean="0"/>
              <a:t>Others… 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59027" y="4001294"/>
            <a:ext cx="671383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&lt;form name="</a:t>
            </a:r>
            <a:r>
              <a:rPr lang="en-US" sz="1400" dirty="0" err="1"/>
              <a:t>theForm</a:t>
            </a:r>
            <a:r>
              <a:rPr lang="en-US" sz="1400" dirty="0"/>
              <a:t>" action=""&gt;</a:t>
            </a:r>
          </a:p>
          <a:p>
            <a:r>
              <a:rPr lang="en-US" sz="1400" dirty="0"/>
              <a:t>&lt;input type=text name="</a:t>
            </a:r>
            <a:r>
              <a:rPr lang="en-US" sz="1400" dirty="0" err="1"/>
              <a:t>myTextBox</a:t>
            </a:r>
            <a:r>
              <a:rPr lang="en-US" sz="1400" dirty="0"/>
              <a:t>" id="text1" value="1" </a:t>
            </a:r>
            <a:r>
              <a:rPr lang="en-US" sz="1400" dirty="0" err="1"/>
              <a:t>onclick</a:t>
            </a:r>
            <a:r>
              <a:rPr lang="en-US" sz="1400" dirty="0"/>
              <a:t>="</a:t>
            </a:r>
            <a:r>
              <a:rPr lang="en-US" sz="1400" dirty="0" err="1"/>
              <a:t>addOne</a:t>
            </a:r>
            <a:r>
              <a:rPr lang="en-US" sz="1400" dirty="0"/>
              <a:t>();"&gt;</a:t>
            </a:r>
          </a:p>
          <a:p>
            <a:r>
              <a:rPr lang="en-US" sz="1400" dirty="0"/>
              <a:t>&lt;/form&gt;</a:t>
            </a:r>
          </a:p>
          <a:p>
            <a:endParaRPr lang="en-US" sz="1400" dirty="0"/>
          </a:p>
          <a:p>
            <a:r>
              <a:rPr lang="en-US" sz="1400" dirty="0"/>
              <a:t>&lt;div id="</a:t>
            </a:r>
            <a:r>
              <a:rPr lang="en-US" sz="1400" dirty="0" err="1"/>
              <a:t>myDiv</a:t>
            </a:r>
            <a:r>
              <a:rPr lang="en-US" sz="1400" dirty="0"/>
              <a:t>" </a:t>
            </a:r>
            <a:r>
              <a:rPr lang="en-US" sz="1400" dirty="0" err="1"/>
              <a:t>onmouseover</a:t>
            </a:r>
            <a:r>
              <a:rPr lang="en-US" sz="1400" dirty="0"/>
              <a:t>="</a:t>
            </a:r>
            <a:r>
              <a:rPr lang="en-US" sz="1400" dirty="0" err="1"/>
              <a:t>changeColor</a:t>
            </a:r>
            <a:r>
              <a:rPr lang="en-US" sz="1400" dirty="0"/>
              <a:t>(</a:t>
            </a:r>
            <a:r>
              <a:rPr lang="en-US" sz="1400" dirty="0" err="1"/>
              <a:t>this,'red</a:t>
            </a:r>
            <a:r>
              <a:rPr lang="en-US" sz="1400" dirty="0"/>
              <a:t>');"</a:t>
            </a:r>
          </a:p>
          <a:p>
            <a:r>
              <a:rPr lang="en-US" sz="1400" dirty="0"/>
              <a:t>                </a:t>
            </a:r>
            <a:r>
              <a:rPr lang="en-US" sz="1400" dirty="0" err="1"/>
              <a:t>onmouseout</a:t>
            </a:r>
            <a:r>
              <a:rPr lang="en-US" sz="1400" dirty="0"/>
              <a:t>="</a:t>
            </a:r>
            <a:r>
              <a:rPr lang="en-US" sz="1400" dirty="0" err="1"/>
              <a:t>changeColor</a:t>
            </a:r>
            <a:r>
              <a:rPr lang="en-US" sz="1400" dirty="0"/>
              <a:t>(</a:t>
            </a:r>
            <a:r>
              <a:rPr lang="en-US" sz="1400" dirty="0" err="1"/>
              <a:t>this,'black</a:t>
            </a:r>
            <a:r>
              <a:rPr lang="en-US" sz="1400" dirty="0"/>
              <a:t>');"&gt;</a:t>
            </a:r>
          </a:p>
          <a:p>
            <a:r>
              <a:rPr lang="en-US" sz="1400" dirty="0"/>
              <a:t>Hello there</a:t>
            </a:r>
          </a:p>
          <a:p>
            <a:r>
              <a:rPr lang="en-US" sz="1400" dirty="0"/>
              <a:t>&lt;/div&gt;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7438768" y="3785850"/>
            <a:ext cx="420129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&lt;script type="text/</a:t>
            </a:r>
            <a:r>
              <a:rPr lang="en-US" sz="1400" dirty="0" err="1"/>
              <a:t>javascript</a:t>
            </a:r>
            <a:r>
              <a:rPr lang="en-US" sz="1400" dirty="0"/>
              <a:t>"&gt;</a:t>
            </a:r>
          </a:p>
          <a:p>
            <a:r>
              <a:rPr lang="en-US" sz="1400" dirty="0"/>
              <a:t>function </a:t>
            </a:r>
            <a:r>
              <a:rPr lang="en-US" sz="1400" dirty="0" err="1"/>
              <a:t>addOne</a:t>
            </a:r>
            <a:r>
              <a:rPr lang="en-US" sz="1400" dirty="0"/>
              <a:t>()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	</a:t>
            </a:r>
            <a:r>
              <a:rPr lang="en-US" sz="1400" dirty="0" err="1"/>
              <a:t>var</a:t>
            </a:r>
            <a:r>
              <a:rPr lang="en-US" sz="1400" dirty="0"/>
              <a:t> el = </a:t>
            </a:r>
            <a:r>
              <a:rPr lang="en-US" sz="1400" dirty="0" err="1"/>
              <a:t>document.theForm.myTextBox</a:t>
            </a:r>
            <a:r>
              <a:rPr lang="en-US" sz="1400" dirty="0"/>
              <a:t>;</a:t>
            </a:r>
          </a:p>
          <a:p>
            <a:r>
              <a:rPr lang="en-US" sz="1400" dirty="0"/>
              <a:t>	</a:t>
            </a:r>
            <a:r>
              <a:rPr lang="en-US" sz="1400" dirty="0" err="1"/>
              <a:t>el.value</a:t>
            </a:r>
            <a:r>
              <a:rPr lang="en-US" sz="1400" dirty="0"/>
              <a:t> = </a:t>
            </a:r>
            <a:r>
              <a:rPr lang="en-US" sz="1400" dirty="0" err="1"/>
              <a:t>parseInt</a:t>
            </a:r>
            <a:r>
              <a:rPr lang="en-US" sz="1400" dirty="0"/>
              <a:t>(</a:t>
            </a:r>
            <a:r>
              <a:rPr lang="en-US" sz="1400" dirty="0" err="1"/>
              <a:t>el.value</a:t>
            </a:r>
            <a:r>
              <a:rPr lang="en-US" sz="1400" dirty="0"/>
              <a:t>) + 1;</a:t>
            </a:r>
          </a:p>
          <a:p>
            <a:r>
              <a:rPr lang="en-US" sz="1400" dirty="0"/>
              <a:t>}</a:t>
            </a:r>
          </a:p>
          <a:p>
            <a:endParaRPr lang="en-US" sz="1400" dirty="0"/>
          </a:p>
          <a:p>
            <a:r>
              <a:rPr lang="en-US" sz="1400" dirty="0"/>
              <a:t>function </a:t>
            </a:r>
            <a:r>
              <a:rPr lang="en-US" sz="1400" dirty="0" err="1"/>
              <a:t>changeColor</a:t>
            </a:r>
            <a:r>
              <a:rPr lang="en-US" sz="1400" dirty="0"/>
              <a:t>(el, col)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  </a:t>
            </a:r>
            <a:r>
              <a:rPr lang="en-US" sz="1400" dirty="0" err="1"/>
              <a:t>el.style.color</a:t>
            </a:r>
            <a:r>
              <a:rPr lang="en-US" sz="1400" dirty="0"/>
              <a:t> = col;</a:t>
            </a:r>
          </a:p>
          <a:p>
            <a:r>
              <a:rPr lang="en-US" sz="1400" dirty="0"/>
              <a:t>}</a:t>
            </a:r>
          </a:p>
          <a:p>
            <a:r>
              <a:rPr lang="en-US" sz="1400" dirty="0"/>
              <a:t>&lt;/script&gt;</a:t>
            </a:r>
          </a:p>
        </p:txBody>
      </p:sp>
    </p:spTree>
    <p:extLst>
      <p:ext uri="{BB962C8B-B14F-4D97-AF65-F5344CB8AC3E}">
        <p14:creationId xmlns:p14="http://schemas.microsoft.com/office/powerpoint/2010/main" val="214094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 Event Handlers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877" y="1454922"/>
            <a:ext cx="10803923" cy="4351338"/>
          </a:xfrm>
        </p:spPr>
        <p:txBody>
          <a:bodyPr/>
          <a:lstStyle/>
          <a:p>
            <a:r>
              <a:rPr lang="en-US" dirty="0" smtClean="0"/>
              <a:t>HTML element event handlers fine for elements, not good for the entire webpage if it means adding handlers to every single element</a:t>
            </a:r>
          </a:p>
          <a:p>
            <a:r>
              <a:rPr lang="en-US" dirty="0" smtClean="0"/>
              <a:t>Various DOM Event Handlers</a:t>
            </a:r>
          </a:p>
          <a:p>
            <a:pPr lvl="1"/>
            <a:r>
              <a:rPr lang="en-US" dirty="0" smtClean="0"/>
              <a:t>Complicated by different methods for different browsers and different versions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3888" y="4160108"/>
            <a:ext cx="55543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&lt;form name="</a:t>
            </a:r>
            <a:r>
              <a:rPr lang="en-US" sz="1400" dirty="0" err="1"/>
              <a:t>theForm</a:t>
            </a:r>
            <a:r>
              <a:rPr lang="en-US" sz="1400" dirty="0"/>
              <a:t>" action=""&gt;</a:t>
            </a:r>
          </a:p>
          <a:p>
            <a:r>
              <a:rPr lang="en-US" sz="1400" dirty="0"/>
              <a:t>&lt;input type=button name="</a:t>
            </a:r>
            <a:r>
              <a:rPr lang="en-US" sz="1400" dirty="0" err="1"/>
              <a:t>myButton</a:t>
            </a:r>
            <a:r>
              <a:rPr lang="en-US" sz="1400" dirty="0"/>
              <a:t>" id="</a:t>
            </a:r>
            <a:r>
              <a:rPr lang="en-US" sz="1400" dirty="0" err="1"/>
              <a:t>theButton</a:t>
            </a:r>
            <a:r>
              <a:rPr lang="en-US" sz="1400" dirty="0"/>
              <a:t>" value="Click Me"&gt;</a:t>
            </a:r>
          </a:p>
          <a:p>
            <a:r>
              <a:rPr lang="en-US" sz="1400" dirty="0"/>
              <a:t>&lt;input type=text name="</a:t>
            </a:r>
            <a:r>
              <a:rPr lang="en-US" sz="1400" dirty="0" err="1"/>
              <a:t>myTextBox</a:t>
            </a:r>
            <a:r>
              <a:rPr lang="en-US" sz="1400" dirty="0"/>
              <a:t>" id="text1" value="1"&gt;</a:t>
            </a:r>
          </a:p>
          <a:p>
            <a:r>
              <a:rPr lang="en-US" sz="1400" dirty="0"/>
              <a:t>&lt;/form&gt;</a:t>
            </a:r>
          </a:p>
          <a:p>
            <a:endParaRPr lang="en-US" sz="1400" dirty="0"/>
          </a:p>
          <a:p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5951838" y="3141183"/>
            <a:ext cx="6096000" cy="375487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/>
              <a:t>&lt;script type="text/</a:t>
            </a:r>
            <a:r>
              <a:rPr lang="en-US" sz="1400" dirty="0" err="1"/>
              <a:t>javascript</a:t>
            </a:r>
            <a:r>
              <a:rPr lang="en-US" sz="1400" dirty="0"/>
              <a:t>"&gt;</a:t>
            </a:r>
          </a:p>
          <a:p>
            <a:r>
              <a:rPr lang="en-US" sz="1400" dirty="0" err="1"/>
              <a:t>var</a:t>
            </a:r>
            <a:r>
              <a:rPr lang="en-US" sz="1400" dirty="0"/>
              <a:t> </a:t>
            </a:r>
            <a:r>
              <a:rPr lang="en-US" sz="1400" dirty="0" err="1"/>
              <a:t>btn</a:t>
            </a:r>
            <a:r>
              <a:rPr lang="en-US" sz="1400" dirty="0"/>
              <a:t> = </a:t>
            </a:r>
            <a:r>
              <a:rPr lang="en-US" sz="1400" dirty="0" err="1"/>
              <a:t>document.theForm.myButton</a:t>
            </a:r>
            <a:r>
              <a:rPr lang="en-US" sz="1400" dirty="0"/>
              <a:t>;</a:t>
            </a:r>
          </a:p>
          <a:p>
            <a:r>
              <a:rPr lang="en-US" sz="1400" dirty="0"/>
              <a:t>if (</a:t>
            </a:r>
            <a:r>
              <a:rPr lang="en-US" sz="1400" dirty="0" err="1"/>
              <a:t>typeof</a:t>
            </a:r>
            <a:r>
              <a:rPr lang="en-US" sz="1400" dirty="0"/>
              <a:t> </a:t>
            </a:r>
            <a:r>
              <a:rPr lang="en-US" sz="1400" dirty="0" err="1"/>
              <a:t>addEventListener</a:t>
            </a:r>
            <a:r>
              <a:rPr lang="en-US" sz="1400" dirty="0"/>
              <a:t> === "function")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	</a:t>
            </a:r>
            <a:r>
              <a:rPr lang="en-US" sz="1400" dirty="0" err="1"/>
              <a:t>btn.addEventListener</a:t>
            </a:r>
            <a:r>
              <a:rPr lang="en-US" sz="1400" dirty="0"/>
              <a:t>("click", </a:t>
            </a:r>
            <a:r>
              <a:rPr lang="en-US" sz="1400" dirty="0" err="1"/>
              <a:t>addOne</a:t>
            </a:r>
            <a:r>
              <a:rPr lang="en-US" sz="1400" dirty="0"/>
              <a:t>, false); // Compliant browsers</a:t>
            </a:r>
          </a:p>
          <a:p>
            <a:r>
              <a:rPr lang="en-US" sz="1400" dirty="0"/>
              <a:t>}</a:t>
            </a:r>
          </a:p>
          <a:p>
            <a:r>
              <a:rPr lang="en-US" sz="1400" dirty="0"/>
              <a:t>else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	</a:t>
            </a:r>
            <a:r>
              <a:rPr lang="en-US" sz="1400" dirty="0" err="1"/>
              <a:t>btn.attachEvent</a:t>
            </a:r>
            <a:r>
              <a:rPr lang="en-US" sz="1400" dirty="0"/>
              <a:t>("</a:t>
            </a:r>
            <a:r>
              <a:rPr lang="en-US" sz="1400" dirty="0" err="1"/>
              <a:t>onclick</a:t>
            </a:r>
            <a:r>
              <a:rPr lang="en-US" sz="1400" dirty="0"/>
              <a:t>", </a:t>
            </a:r>
            <a:r>
              <a:rPr lang="en-US" sz="1400" dirty="0" err="1"/>
              <a:t>addOne</a:t>
            </a:r>
            <a:r>
              <a:rPr lang="en-US" sz="1400" dirty="0"/>
              <a:t>);	// IE8 and lower</a:t>
            </a:r>
          </a:p>
          <a:p>
            <a:r>
              <a:rPr lang="en-US" sz="1400" dirty="0"/>
              <a:t>}</a:t>
            </a:r>
          </a:p>
          <a:p>
            <a:endParaRPr lang="en-US" sz="1400" dirty="0"/>
          </a:p>
          <a:p>
            <a:r>
              <a:rPr lang="en-US" sz="1400" dirty="0"/>
              <a:t>function </a:t>
            </a:r>
            <a:r>
              <a:rPr lang="en-US" sz="1400" dirty="0" err="1"/>
              <a:t>addOne</a:t>
            </a:r>
            <a:r>
              <a:rPr lang="en-US" sz="1400" dirty="0"/>
              <a:t>()</a:t>
            </a:r>
          </a:p>
          <a:p>
            <a:r>
              <a:rPr lang="en-US" sz="1400" dirty="0"/>
              <a:t>{</a:t>
            </a:r>
          </a:p>
          <a:p>
            <a:r>
              <a:rPr lang="en-US" sz="1400" dirty="0"/>
              <a:t>	</a:t>
            </a:r>
            <a:r>
              <a:rPr lang="en-US" sz="1400" dirty="0" err="1"/>
              <a:t>var</a:t>
            </a:r>
            <a:r>
              <a:rPr lang="en-US" sz="1400" dirty="0"/>
              <a:t> el = </a:t>
            </a:r>
            <a:r>
              <a:rPr lang="en-US" sz="1400" dirty="0" err="1"/>
              <a:t>document.theForm.myTextBox</a:t>
            </a:r>
            <a:r>
              <a:rPr lang="en-US" sz="1400" dirty="0"/>
              <a:t>;</a:t>
            </a:r>
          </a:p>
          <a:p>
            <a:r>
              <a:rPr lang="en-US" sz="1400" dirty="0"/>
              <a:t>	</a:t>
            </a:r>
            <a:r>
              <a:rPr lang="en-US" sz="1400" dirty="0" err="1"/>
              <a:t>el.value</a:t>
            </a:r>
            <a:r>
              <a:rPr lang="en-US" sz="1400" dirty="0"/>
              <a:t> = </a:t>
            </a:r>
            <a:r>
              <a:rPr lang="en-US" sz="1400" dirty="0" err="1"/>
              <a:t>parseInt</a:t>
            </a:r>
            <a:r>
              <a:rPr lang="en-US" sz="1400" dirty="0"/>
              <a:t>(</a:t>
            </a:r>
            <a:r>
              <a:rPr lang="en-US" sz="1400" dirty="0" err="1"/>
              <a:t>el.value</a:t>
            </a:r>
            <a:r>
              <a:rPr lang="en-US" sz="1400" dirty="0"/>
              <a:t>) + 1;</a:t>
            </a:r>
          </a:p>
          <a:p>
            <a:r>
              <a:rPr lang="en-US" sz="1400" dirty="0"/>
              <a:t>}</a:t>
            </a:r>
          </a:p>
          <a:p>
            <a:r>
              <a:rPr lang="en-US" sz="1400" dirty="0"/>
              <a:t>&lt;/script&gt;</a:t>
            </a:r>
          </a:p>
        </p:txBody>
      </p:sp>
    </p:spTree>
    <p:extLst>
      <p:ext uri="{BB962C8B-B14F-4D97-AF65-F5344CB8AC3E}">
        <p14:creationId xmlns:p14="http://schemas.microsoft.com/office/powerpoint/2010/main" val="2746067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Evolution – Make a event utility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690688"/>
            <a:ext cx="1076891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In file eventutility.js:</a:t>
            </a:r>
          </a:p>
          <a:p>
            <a:endParaRPr lang="en-US" sz="1200" dirty="0" smtClean="0"/>
          </a:p>
          <a:p>
            <a:r>
              <a:rPr lang="en-US" sz="1200" dirty="0" err="1" smtClean="0"/>
              <a:t>var</a:t>
            </a:r>
            <a:r>
              <a:rPr lang="en-US" sz="1200" dirty="0" smtClean="0"/>
              <a:t> </a:t>
            </a:r>
            <a:r>
              <a:rPr lang="en-US" sz="1200" dirty="0" err="1"/>
              <a:t>eventUtility</a:t>
            </a:r>
            <a:r>
              <a:rPr lang="en-US" sz="1200" dirty="0"/>
              <a:t> = {</a:t>
            </a:r>
          </a:p>
          <a:p>
            <a:r>
              <a:rPr lang="en-US" sz="1200" dirty="0"/>
              <a:t>	</a:t>
            </a:r>
            <a:r>
              <a:rPr lang="en-US" sz="1200" dirty="0" err="1"/>
              <a:t>addEvent</a:t>
            </a:r>
            <a:r>
              <a:rPr lang="en-US" sz="1200" dirty="0"/>
              <a:t> : (function() {</a:t>
            </a:r>
          </a:p>
          <a:p>
            <a:r>
              <a:rPr lang="en-US" sz="1200" dirty="0"/>
              <a:t>		if (</a:t>
            </a:r>
            <a:r>
              <a:rPr lang="en-US" sz="1200" dirty="0" err="1"/>
              <a:t>typeof</a:t>
            </a:r>
            <a:r>
              <a:rPr lang="en-US" sz="1200" dirty="0"/>
              <a:t> </a:t>
            </a:r>
            <a:r>
              <a:rPr lang="en-US" sz="1200" dirty="0" err="1"/>
              <a:t>addEventListener</a:t>
            </a:r>
            <a:r>
              <a:rPr lang="en-US" sz="1200" dirty="0"/>
              <a:t> === "function") {</a:t>
            </a:r>
          </a:p>
          <a:p>
            <a:r>
              <a:rPr lang="en-US" sz="1200" dirty="0"/>
              <a:t>			return function(</a:t>
            </a:r>
            <a:r>
              <a:rPr lang="en-US" sz="1200" dirty="0" err="1"/>
              <a:t>obj</a:t>
            </a:r>
            <a:r>
              <a:rPr lang="en-US" sz="1200" dirty="0"/>
              <a:t>, </a:t>
            </a:r>
            <a:r>
              <a:rPr lang="en-US" sz="1200" dirty="0" err="1"/>
              <a:t>evt</a:t>
            </a:r>
            <a:r>
              <a:rPr lang="en-US" sz="1200" dirty="0"/>
              <a:t>, </a:t>
            </a:r>
            <a:r>
              <a:rPr lang="en-US" sz="1200" dirty="0" err="1"/>
              <a:t>fn</a:t>
            </a:r>
            <a:r>
              <a:rPr lang="en-US" sz="1200" dirty="0"/>
              <a:t>) {</a:t>
            </a:r>
          </a:p>
          <a:p>
            <a:r>
              <a:rPr lang="en-US" sz="1200" dirty="0"/>
              <a:t>				</a:t>
            </a:r>
            <a:r>
              <a:rPr lang="en-US" sz="1200" dirty="0" err="1"/>
              <a:t>obj.addEventListener</a:t>
            </a:r>
            <a:r>
              <a:rPr lang="en-US" sz="1200" dirty="0"/>
              <a:t>(</a:t>
            </a:r>
            <a:r>
              <a:rPr lang="en-US" sz="1200" dirty="0" err="1"/>
              <a:t>evt</a:t>
            </a:r>
            <a:r>
              <a:rPr lang="en-US" sz="1200" dirty="0"/>
              <a:t>, </a:t>
            </a:r>
            <a:r>
              <a:rPr lang="en-US" sz="1200" dirty="0" err="1"/>
              <a:t>fn</a:t>
            </a:r>
            <a:r>
              <a:rPr lang="en-US" sz="1200" dirty="0"/>
              <a:t>, false);</a:t>
            </a:r>
          </a:p>
          <a:p>
            <a:r>
              <a:rPr lang="en-US" sz="1200" dirty="0"/>
              <a:t>			};</a:t>
            </a:r>
          </a:p>
          <a:p>
            <a:r>
              <a:rPr lang="en-US" sz="1200" dirty="0"/>
              <a:t>		} else {</a:t>
            </a:r>
          </a:p>
          <a:p>
            <a:r>
              <a:rPr lang="en-US" sz="1200" dirty="0"/>
              <a:t>			return function(</a:t>
            </a:r>
            <a:r>
              <a:rPr lang="en-US" sz="1200" dirty="0" err="1"/>
              <a:t>obj</a:t>
            </a:r>
            <a:r>
              <a:rPr lang="en-US" sz="1200" dirty="0"/>
              <a:t>, </a:t>
            </a:r>
            <a:r>
              <a:rPr lang="en-US" sz="1200" dirty="0" err="1"/>
              <a:t>evt</a:t>
            </a:r>
            <a:r>
              <a:rPr lang="en-US" sz="1200" dirty="0"/>
              <a:t>, </a:t>
            </a:r>
            <a:r>
              <a:rPr lang="en-US" sz="1200" dirty="0" err="1"/>
              <a:t>fn</a:t>
            </a:r>
            <a:r>
              <a:rPr lang="en-US" sz="1200" dirty="0"/>
              <a:t>) {</a:t>
            </a:r>
          </a:p>
          <a:p>
            <a:r>
              <a:rPr lang="en-US" sz="1200" dirty="0"/>
              <a:t>				</a:t>
            </a:r>
            <a:r>
              <a:rPr lang="en-US" sz="1200" dirty="0" err="1"/>
              <a:t>obj.attachEvent</a:t>
            </a:r>
            <a:r>
              <a:rPr lang="en-US" sz="1200" dirty="0"/>
              <a:t>("on" + </a:t>
            </a:r>
            <a:r>
              <a:rPr lang="en-US" sz="1200" dirty="0" err="1"/>
              <a:t>evt</a:t>
            </a:r>
            <a:r>
              <a:rPr lang="en-US" sz="1200" dirty="0"/>
              <a:t>, </a:t>
            </a:r>
            <a:r>
              <a:rPr lang="en-US" sz="1200" dirty="0" err="1"/>
              <a:t>fn</a:t>
            </a:r>
            <a:r>
              <a:rPr lang="en-US" sz="1200" dirty="0"/>
              <a:t>);</a:t>
            </a:r>
          </a:p>
          <a:p>
            <a:r>
              <a:rPr lang="en-US" sz="1200" dirty="0"/>
              <a:t>			};</a:t>
            </a:r>
          </a:p>
          <a:p>
            <a:r>
              <a:rPr lang="en-US" sz="1200" dirty="0"/>
              <a:t>		}</a:t>
            </a:r>
          </a:p>
          <a:p>
            <a:r>
              <a:rPr lang="en-US" sz="1200" dirty="0"/>
              <a:t>	}()),</a:t>
            </a:r>
          </a:p>
          <a:p>
            <a:r>
              <a:rPr lang="en-US" sz="1200" dirty="0"/>
              <a:t>	</a:t>
            </a:r>
            <a:r>
              <a:rPr lang="en-US" sz="1200" dirty="0" err="1"/>
              <a:t>removeEvent</a:t>
            </a:r>
            <a:r>
              <a:rPr lang="en-US" sz="1200" dirty="0"/>
              <a:t> : (function() {</a:t>
            </a:r>
          </a:p>
          <a:p>
            <a:r>
              <a:rPr lang="en-US" sz="1200" dirty="0"/>
              <a:t>		if (</a:t>
            </a:r>
            <a:r>
              <a:rPr lang="en-US" sz="1200" dirty="0" err="1"/>
              <a:t>typeof</a:t>
            </a:r>
            <a:r>
              <a:rPr lang="en-US" sz="1200" dirty="0"/>
              <a:t> </a:t>
            </a:r>
            <a:r>
              <a:rPr lang="en-US" sz="1200" dirty="0" err="1"/>
              <a:t>addEventListener</a:t>
            </a:r>
            <a:r>
              <a:rPr lang="en-US" sz="1200" dirty="0"/>
              <a:t> === "function") {</a:t>
            </a:r>
          </a:p>
          <a:p>
            <a:r>
              <a:rPr lang="en-US" sz="1200" dirty="0"/>
              <a:t>			return function(</a:t>
            </a:r>
            <a:r>
              <a:rPr lang="en-US" sz="1200" dirty="0" err="1"/>
              <a:t>obj</a:t>
            </a:r>
            <a:r>
              <a:rPr lang="en-US" sz="1200" dirty="0"/>
              <a:t>, </a:t>
            </a:r>
            <a:r>
              <a:rPr lang="en-US" sz="1200" dirty="0" err="1"/>
              <a:t>evt</a:t>
            </a:r>
            <a:r>
              <a:rPr lang="en-US" sz="1200" dirty="0"/>
              <a:t>, </a:t>
            </a:r>
            <a:r>
              <a:rPr lang="en-US" sz="1200" dirty="0" err="1"/>
              <a:t>fn</a:t>
            </a:r>
            <a:r>
              <a:rPr lang="en-US" sz="1200" dirty="0"/>
              <a:t>) {</a:t>
            </a:r>
          </a:p>
          <a:p>
            <a:r>
              <a:rPr lang="en-US" sz="1200" dirty="0"/>
              <a:t>				</a:t>
            </a:r>
            <a:r>
              <a:rPr lang="en-US" sz="1200" dirty="0" err="1"/>
              <a:t>obj.removeEventListener</a:t>
            </a:r>
            <a:r>
              <a:rPr lang="en-US" sz="1200" dirty="0"/>
              <a:t>(</a:t>
            </a:r>
            <a:r>
              <a:rPr lang="en-US" sz="1200" dirty="0" err="1"/>
              <a:t>evt</a:t>
            </a:r>
            <a:r>
              <a:rPr lang="en-US" sz="1200" dirty="0"/>
              <a:t>, </a:t>
            </a:r>
            <a:r>
              <a:rPr lang="en-US" sz="1200" dirty="0" err="1"/>
              <a:t>fn</a:t>
            </a:r>
            <a:r>
              <a:rPr lang="en-US" sz="1200" dirty="0"/>
              <a:t>, false);</a:t>
            </a:r>
          </a:p>
          <a:p>
            <a:r>
              <a:rPr lang="en-US" sz="1200" dirty="0"/>
              <a:t>			};</a:t>
            </a:r>
          </a:p>
          <a:p>
            <a:r>
              <a:rPr lang="en-US" sz="1200" dirty="0"/>
              <a:t>		} else {</a:t>
            </a:r>
          </a:p>
          <a:p>
            <a:r>
              <a:rPr lang="en-US" sz="1200" dirty="0"/>
              <a:t>			return function(</a:t>
            </a:r>
            <a:r>
              <a:rPr lang="en-US" sz="1200" dirty="0" err="1"/>
              <a:t>obj</a:t>
            </a:r>
            <a:r>
              <a:rPr lang="en-US" sz="1200" dirty="0"/>
              <a:t>, </a:t>
            </a:r>
            <a:r>
              <a:rPr lang="en-US" sz="1200" dirty="0" err="1"/>
              <a:t>evt</a:t>
            </a:r>
            <a:r>
              <a:rPr lang="en-US" sz="1200" dirty="0"/>
              <a:t>, </a:t>
            </a:r>
            <a:r>
              <a:rPr lang="en-US" sz="1200" dirty="0" err="1"/>
              <a:t>fn</a:t>
            </a:r>
            <a:r>
              <a:rPr lang="en-US" sz="1200" dirty="0"/>
              <a:t>) {</a:t>
            </a:r>
          </a:p>
          <a:p>
            <a:r>
              <a:rPr lang="en-US" sz="1200" dirty="0"/>
              <a:t>				</a:t>
            </a:r>
            <a:r>
              <a:rPr lang="en-US" sz="1200" dirty="0" err="1"/>
              <a:t>obj.detachEvent</a:t>
            </a:r>
            <a:r>
              <a:rPr lang="en-US" sz="1200" dirty="0"/>
              <a:t>("on" + </a:t>
            </a:r>
            <a:r>
              <a:rPr lang="en-US" sz="1200" dirty="0" err="1"/>
              <a:t>evt</a:t>
            </a:r>
            <a:r>
              <a:rPr lang="en-US" sz="1200" dirty="0"/>
              <a:t>, </a:t>
            </a:r>
            <a:r>
              <a:rPr lang="en-US" sz="1200" dirty="0" err="1"/>
              <a:t>fn</a:t>
            </a:r>
            <a:r>
              <a:rPr lang="en-US" sz="1200" dirty="0"/>
              <a:t>);</a:t>
            </a:r>
          </a:p>
          <a:p>
            <a:r>
              <a:rPr lang="en-US" sz="1200" dirty="0"/>
              <a:t>			};</a:t>
            </a:r>
          </a:p>
          <a:p>
            <a:r>
              <a:rPr lang="en-US" sz="1200" dirty="0"/>
              <a:t>		}</a:t>
            </a:r>
          </a:p>
          <a:p>
            <a:r>
              <a:rPr lang="en-US" sz="1200" dirty="0"/>
              <a:t>	}())</a:t>
            </a:r>
          </a:p>
          <a:p>
            <a:r>
              <a:rPr lang="en-US" sz="1200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99746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/ JavaScript Code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05016" y="1606536"/>
            <a:ext cx="9753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&lt;form name="</a:t>
            </a:r>
            <a:r>
              <a:rPr lang="en-US" dirty="0" err="1"/>
              <a:t>theForm</a:t>
            </a:r>
            <a:r>
              <a:rPr lang="en-US" dirty="0"/>
              <a:t>" action=""&gt;</a:t>
            </a:r>
          </a:p>
          <a:p>
            <a:r>
              <a:rPr lang="en-US" dirty="0"/>
              <a:t>&lt;input type=button name="</a:t>
            </a:r>
            <a:r>
              <a:rPr lang="en-US" dirty="0" err="1"/>
              <a:t>myButton</a:t>
            </a:r>
            <a:r>
              <a:rPr lang="en-US" dirty="0"/>
              <a:t>" id="</a:t>
            </a:r>
            <a:r>
              <a:rPr lang="en-US" dirty="0" err="1"/>
              <a:t>theButton</a:t>
            </a:r>
            <a:r>
              <a:rPr lang="en-US" dirty="0"/>
              <a:t>" value="Click Me"&gt;</a:t>
            </a:r>
          </a:p>
          <a:p>
            <a:r>
              <a:rPr lang="en-US" dirty="0"/>
              <a:t>&lt;input type=text name="</a:t>
            </a:r>
            <a:r>
              <a:rPr lang="en-US" dirty="0" err="1"/>
              <a:t>myTextBox</a:t>
            </a:r>
            <a:r>
              <a:rPr lang="en-US" dirty="0"/>
              <a:t>" id="text1" value="1"&gt;</a:t>
            </a:r>
          </a:p>
          <a:p>
            <a:r>
              <a:rPr lang="en-US" dirty="0"/>
              <a:t>&lt;/form&gt;</a:t>
            </a:r>
          </a:p>
          <a:p>
            <a:endParaRPr lang="en-US" dirty="0"/>
          </a:p>
          <a:p>
            <a:r>
              <a:rPr lang="en-US" dirty="0" smtClean="0"/>
              <a:t>&lt;</a:t>
            </a:r>
            <a:r>
              <a:rPr lang="en-US" dirty="0"/>
              <a:t>script type="text/</a:t>
            </a:r>
            <a:r>
              <a:rPr lang="en-US" dirty="0" err="1"/>
              <a:t>javascript</a:t>
            </a:r>
            <a:r>
              <a:rPr lang="en-US" dirty="0"/>
              <a:t>" </a:t>
            </a:r>
            <a:r>
              <a:rPr lang="en-US" dirty="0" err="1"/>
              <a:t>src</a:t>
            </a:r>
            <a:r>
              <a:rPr lang="en-US" dirty="0"/>
              <a:t>="eventutility.js"&gt;&lt;/script&gt;</a:t>
            </a:r>
          </a:p>
          <a:p>
            <a:r>
              <a:rPr lang="en-US" dirty="0"/>
              <a:t>&lt;script type="text/</a:t>
            </a:r>
            <a:r>
              <a:rPr lang="en-US" dirty="0" err="1"/>
              <a:t>javascript</a:t>
            </a:r>
            <a:r>
              <a:rPr lang="en-US" dirty="0"/>
              <a:t>"&gt;</a:t>
            </a:r>
          </a:p>
          <a:p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btn</a:t>
            </a:r>
            <a:r>
              <a:rPr lang="en-US" dirty="0"/>
              <a:t> = </a:t>
            </a:r>
            <a:r>
              <a:rPr lang="en-US" dirty="0" err="1"/>
              <a:t>document.theForm.myButton</a:t>
            </a:r>
            <a:r>
              <a:rPr lang="en-US" dirty="0"/>
              <a:t>;</a:t>
            </a:r>
          </a:p>
          <a:p>
            <a:r>
              <a:rPr lang="en-US" dirty="0" err="1"/>
              <a:t>eventUtility.addEvent</a:t>
            </a:r>
            <a:r>
              <a:rPr lang="en-US" dirty="0"/>
              <a:t>(</a:t>
            </a:r>
            <a:r>
              <a:rPr lang="en-US" dirty="0" err="1"/>
              <a:t>btn</a:t>
            </a:r>
            <a:r>
              <a:rPr lang="en-US" dirty="0"/>
              <a:t>, "click", </a:t>
            </a:r>
            <a:r>
              <a:rPr lang="en-US" dirty="0" err="1"/>
              <a:t>addOne</a:t>
            </a:r>
            <a:r>
              <a:rPr lang="en-US" dirty="0"/>
              <a:t>);</a:t>
            </a:r>
          </a:p>
          <a:p>
            <a:endParaRPr lang="en-US" dirty="0"/>
          </a:p>
          <a:p>
            <a:r>
              <a:rPr lang="en-US" dirty="0"/>
              <a:t>function </a:t>
            </a:r>
            <a:r>
              <a:rPr lang="en-US" dirty="0" err="1"/>
              <a:t>addOne</a:t>
            </a:r>
            <a:r>
              <a:rPr lang="en-US" dirty="0"/>
              <a:t>()</a:t>
            </a:r>
          </a:p>
          <a:p>
            <a:r>
              <a:rPr lang="en-US" dirty="0"/>
              <a:t>{</a:t>
            </a:r>
          </a:p>
          <a:p>
            <a:r>
              <a:rPr lang="en-US" dirty="0"/>
              <a:t>	</a:t>
            </a:r>
            <a:r>
              <a:rPr lang="en-US" dirty="0" err="1"/>
              <a:t>var</a:t>
            </a:r>
            <a:r>
              <a:rPr lang="en-US" dirty="0"/>
              <a:t> el = </a:t>
            </a:r>
            <a:r>
              <a:rPr lang="en-US" dirty="0" err="1"/>
              <a:t>document.theForm.myTextBox</a:t>
            </a:r>
            <a:r>
              <a:rPr lang="en-US" dirty="0"/>
              <a:t>;</a:t>
            </a:r>
          </a:p>
          <a:p>
            <a:r>
              <a:rPr lang="en-US" dirty="0"/>
              <a:t>	</a:t>
            </a:r>
            <a:r>
              <a:rPr lang="en-US" dirty="0" err="1"/>
              <a:t>el.value</a:t>
            </a:r>
            <a:r>
              <a:rPr lang="en-US" dirty="0"/>
              <a:t> = </a:t>
            </a:r>
            <a:r>
              <a:rPr lang="en-US" dirty="0" err="1"/>
              <a:t>parseInt</a:t>
            </a:r>
            <a:r>
              <a:rPr lang="en-US" dirty="0"/>
              <a:t>(</a:t>
            </a:r>
            <a:r>
              <a:rPr lang="en-US" dirty="0" err="1"/>
              <a:t>el.value</a:t>
            </a:r>
            <a:r>
              <a:rPr lang="en-US" dirty="0"/>
              <a:t>) + 1;</a:t>
            </a:r>
          </a:p>
          <a:p>
            <a:r>
              <a:rPr lang="en-US" dirty="0"/>
              <a:t>}</a:t>
            </a:r>
          </a:p>
          <a:p>
            <a:r>
              <a:rPr lang="en-US" dirty="0"/>
              <a:t>&lt;/script&gt;</a:t>
            </a:r>
          </a:p>
        </p:txBody>
      </p:sp>
    </p:spTree>
    <p:extLst>
      <p:ext uri="{BB962C8B-B14F-4D97-AF65-F5344CB8AC3E}">
        <p14:creationId xmlns:p14="http://schemas.microsoft.com/office/powerpoint/2010/main" val="310186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the Event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2587"/>
            <a:ext cx="10515600" cy="4351338"/>
          </a:xfrm>
        </p:spPr>
        <p:txBody>
          <a:bodyPr/>
          <a:lstStyle/>
          <a:p>
            <a:r>
              <a:rPr lang="en-US" dirty="0" smtClean="0"/>
              <a:t>Use </a:t>
            </a:r>
            <a:r>
              <a:rPr lang="en-US" dirty="0" err="1" smtClean="0"/>
              <a:t>event.type</a:t>
            </a:r>
            <a:r>
              <a:rPr lang="en-US" dirty="0" smtClean="0"/>
              <a:t> and </a:t>
            </a:r>
            <a:r>
              <a:rPr lang="en-US" dirty="0" err="1" smtClean="0"/>
              <a:t>event.target</a:t>
            </a:r>
            <a:r>
              <a:rPr lang="en-US" dirty="0" smtClean="0"/>
              <a:t> to determine the event and target of the event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2579404"/>
            <a:ext cx="821312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&lt;form name="</a:t>
            </a:r>
            <a:r>
              <a:rPr lang="en-US" sz="1600" dirty="0" err="1"/>
              <a:t>theForm</a:t>
            </a:r>
            <a:r>
              <a:rPr lang="en-US" sz="1600" dirty="0"/>
              <a:t>" action=""&gt;</a:t>
            </a:r>
          </a:p>
          <a:p>
            <a:r>
              <a:rPr lang="en-US" sz="1600" dirty="0"/>
              <a:t>&lt;input type=button name="</a:t>
            </a:r>
            <a:r>
              <a:rPr lang="en-US" sz="1600" dirty="0" err="1"/>
              <a:t>myButton</a:t>
            </a:r>
            <a:r>
              <a:rPr lang="en-US" sz="1600" dirty="0"/>
              <a:t>" id="</a:t>
            </a:r>
            <a:r>
              <a:rPr lang="en-US" sz="1600" dirty="0" err="1"/>
              <a:t>theButton</a:t>
            </a:r>
            <a:r>
              <a:rPr lang="en-US" sz="1600" dirty="0"/>
              <a:t>" value="Click Me"&gt;</a:t>
            </a:r>
          </a:p>
          <a:p>
            <a:r>
              <a:rPr lang="en-US" sz="1600" dirty="0"/>
              <a:t>&lt;input type=text name="</a:t>
            </a:r>
            <a:r>
              <a:rPr lang="en-US" sz="1600" dirty="0" err="1"/>
              <a:t>myTextBox</a:t>
            </a:r>
            <a:r>
              <a:rPr lang="en-US" sz="1600" dirty="0"/>
              <a:t>" id="text1" value="1"&gt;</a:t>
            </a:r>
          </a:p>
          <a:p>
            <a:r>
              <a:rPr lang="en-US" sz="1600" dirty="0"/>
              <a:t>&lt;/form&gt;</a:t>
            </a:r>
          </a:p>
          <a:p>
            <a:endParaRPr lang="en-US" sz="1600" dirty="0"/>
          </a:p>
          <a:p>
            <a:r>
              <a:rPr lang="en-US" sz="1600" dirty="0"/>
              <a:t>&lt;script type="text/</a:t>
            </a:r>
            <a:r>
              <a:rPr lang="en-US" sz="1600" dirty="0" err="1"/>
              <a:t>javascript</a:t>
            </a:r>
            <a:r>
              <a:rPr lang="en-US" sz="1600" dirty="0"/>
              <a:t>" </a:t>
            </a:r>
            <a:r>
              <a:rPr lang="en-US" sz="1600" dirty="0" err="1"/>
              <a:t>src</a:t>
            </a:r>
            <a:r>
              <a:rPr lang="en-US" sz="1600" dirty="0"/>
              <a:t>="eventutility.js"&gt;&lt;/script&gt;</a:t>
            </a:r>
          </a:p>
          <a:p>
            <a:r>
              <a:rPr lang="en-US" sz="1600" dirty="0"/>
              <a:t>&lt;script type="text/</a:t>
            </a:r>
            <a:r>
              <a:rPr lang="en-US" sz="1600" dirty="0" err="1"/>
              <a:t>javascript</a:t>
            </a:r>
            <a:r>
              <a:rPr lang="en-US" sz="1600" dirty="0"/>
              <a:t>"&gt;</a:t>
            </a:r>
          </a:p>
          <a:p>
            <a:r>
              <a:rPr lang="en-US" sz="1600" dirty="0" err="1"/>
              <a:t>var</a:t>
            </a:r>
            <a:r>
              <a:rPr lang="en-US" sz="1600" dirty="0"/>
              <a:t> </a:t>
            </a:r>
            <a:r>
              <a:rPr lang="en-US" sz="1600" dirty="0" err="1"/>
              <a:t>btn</a:t>
            </a:r>
            <a:r>
              <a:rPr lang="en-US" sz="1600" dirty="0"/>
              <a:t> = </a:t>
            </a:r>
            <a:r>
              <a:rPr lang="en-US" sz="1600" dirty="0" err="1"/>
              <a:t>document.theForm.myButton</a:t>
            </a:r>
            <a:r>
              <a:rPr lang="en-US" sz="1600" dirty="0"/>
              <a:t>;</a:t>
            </a:r>
          </a:p>
          <a:p>
            <a:r>
              <a:rPr lang="en-US" sz="1600" dirty="0" err="1"/>
              <a:t>eventUtility.addEvent</a:t>
            </a:r>
            <a:r>
              <a:rPr lang="en-US" sz="1600" dirty="0"/>
              <a:t>(</a:t>
            </a:r>
            <a:r>
              <a:rPr lang="en-US" sz="1600" dirty="0" err="1"/>
              <a:t>btn</a:t>
            </a:r>
            <a:r>
              <a:rPr lang="en-US" sz="1600" dirty="0"/>
              <a:t>, "click", </a:t>
            </a:r>
            <a:r>
              <a:rPr lang="en-US" sz="1600" dirty="0" err="1"/>
              <a:t>eventHandler</a:t>
            </a:r>
            <a:r>
              <a:rPr lang="en-US" sz="1600" dirty="0"/>
              <a:t>);</a:t>
            </a:r>
          </a:p>
          <a:p>
            <a:endParaRPr lang="en-US" sz="1600" dirty="0"/>
          </a:p>
          <a:p>
            <a:r>
              <a:rPr lang="en-US" sz="1600" dirty="0"/>
              <a:t>function </a:t>
            </a:r>
            <a:r>
              <a:rPr lang="en-US" sz="1600" dirty="0" err="1"/>
              <a:t>eventHandler</a:t>
            </a:r>
            <a:r>
              <a:rPr lang="en-US" sz="1600" dirty="0"/>
              <a:t>(event)</a:t>
            </a:r>
          </a:p>
          <a:p>
            <a:r>
              <a:rPr lang="en-US" sz="1600" dirty="0"/>
              <a:t>{</a:t>
            </a:r>
          </a:p>
          <a:p>
            <a:r>
              <a:rPr lang="en-US" sz="1600" dirty="0"/>
              <a:t>	alert(</a:t>
            </a:r>
            <a:r>
              <a:rPr lang="en-US" sz="1600" dirty="0" err="1"/>
              <a:t>event.type</a:t>
            </a:r>
            <a:r>
              <a:rPr lang="en-US" sz="1600" dirty="0"/>
              <a:t>);</a:t>
            </a:r>
          </a:p>
          <a:p>
            <a:r>
              <a:rPr lang="en-US" sz="1600" dirty="0"/>
              <a:t>	</a:t>
            </a:r>
            <a:r>
              <a:rPr lang="en-US" sz="1600" dirty="0" err="1"/>
              <a:t>event.target.style.backgroundColor</a:t>
            </a:r>
            <a:r>
              <a:rPr lang="en-US" sz="1600" dirty="0"/>
              <a:t> = "green";</a:t>
            </a:r>
          </a:p>
          <a:p>
            <a:r>
              <a:rPr lang="en-US" sz="1600" dirty="0"/>
              <a:t>}</a:t>
            </a:r>
          </a:p>
          <a:p>
            <a:r>
              <a:rPr lang="en-US" sz="1600" dirty="0"/>
              <a:t>&lt;/script&gt;</a:t>
            </a:r>
          </a:p>
        </p:txBody>
      </p:sp>
    </p:spTree>
    <p:extLst>
      <p:ext uri="{BB962C8B-B14F-4D97-AF65-F5344CB8AC3E}">
        <p14:creationId xmlns:p14="http://schemas.microsoft.com/office/powerpoint/2010/main" val="46231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4965"/>
            <a:ext cx="10515600" cy="4351338"/>
          </a:xfrm>
        </p:spPr>
        <p:txBody>
          <a:bodyPr/>
          <a:lstStyle/>
          <a:p>
            <a:r>
              <a:rPr lang="en-US" dirty="0" smtClean="0"/>
              <a:t>Can use the same event handler for multiple targets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06627" y="2149019"/>
            <a:ext cx="1104694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12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form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theForm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action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=""&gt;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12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input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type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=button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myButton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id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theButton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value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="Click Me"&gt;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12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input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type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=text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mainTextBox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id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="text0"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value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=""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width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=20&gt;&lt;</a:t>
            </a:r>
            <a:r>
              <a:rPr lang="en-US" sz="1200" dirty="0" err="1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br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/&gt;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12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input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type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=text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name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myTextBox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id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="text1"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value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="1"&gt;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n-US" sz="12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form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12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script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type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="text/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javascript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src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="eventutility.js"&gt;&lt;/</a:t>
            </a:r>
            <a:r>
              <a:rPr lang="en-US" sz="12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script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</a:t>
            </a:r>
            <a:r>
              <a:rPr lang="en-US" sz="12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script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FF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type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="text/</a:t>
            </a:r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javascript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"&gt;</a:t>
            </a:r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btn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document.theForm.myButton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eventUtility.addEvent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btn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2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"click"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eventHandler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</a:t>
            </a:r>
          </a:p>
          <a:p>
            <a:r>
              <a:rPr lang="en-US" sz="1200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txt = document.theForm.text0;</a:t>
            </a:r>
          </a:p>
          <a:p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eventUtility.addEvent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(txt, </a:t>
            </a:r>
            <a:r>
              <a:rPr lang="en-US" sz="12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12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keypress</a:t>
            </a:r>
            <a:r>
              <a:rPr lang="en-US" sz="12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eventHandler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);</a:t>
            </a:r>
          </a:p>
          <a:p>
            <a:endParaRPr lang="en-US" sz="1200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function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eventHandler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(event)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event.type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== </a:t>
            </a:r>
            <a:r>
              <a:rPr lang="en-US" sz="12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1200" dirty="0" err="1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keypress</a:t>
            </a:r>
            <a:r>
              <a:rPr lang="en-US" sz="12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{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document.theForm.myTextBox.value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parseInt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document.theForm.myTextBox.value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+ 1;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}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else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sz="1200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event.type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== </a:t>
            </a:r>
            <a:r>
              <a:rPr lang="en-US" sz="12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"click"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{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    alert(</a:t>
            </a:r>
            <a:r>
              <a:rPr lang="en-US" sz="1200" dirty="0">
                <a:solidFill>
                  <a:srgbClr val="A31515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"You clicked on "</a:t>
            </a:r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+ event.target.id);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 }</a:t>
            </a:r>
          </a:p>
          <a:p>
            <a:r>
              <a:rPr lang="en-US" sz="1200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&lt;/</a:t>
            </a:r>
            <a:r>
              <a:rPr lang="en-US" sz="1200" dirty="0">
                <a:solidFill>
                  <a:srgbClr val="8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script</a:t>
            </a:r>
            <a:r>
              <a:rPr lang="en-US" sz="1200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3717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AJAX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Term invented by Jesse Garrett, 2005, “Ajax: A New Approach to Web Applications”</a:t>
            </a:r>
          </a:p>
          <a:p>
            <a:pPr lvl="1"/>
            <a:r>
              <a:rPr lang="en-US" dirty="0" smtClean="0"/>
              <a:t>Asynchronous JavaScript + XML</a:t>
            </a:r>
          </a:p>
          <a:p>
            <a:pPr lvl="1"/>
            <a:r>
              <a:rPr lang="en-US" dirty="0" smtClean="0"/>
              <a:t>Although XML still used, other formats also used as well</a:t>
            </a:r>
          </a:p>
          <a:p>
            <a:r>
              <a:rPr lang="en-US" dirty="0" smtClean="0"/>
              <a:t>In general, the use of JavaScript to send and receive data using HTTP without reloading the page</a:t>
            </a:r>
          </a:p>
          <a:p>
            <a:pPr lvl="1"/>
            <a:r>
              <a:rPr lang="en-US" dirty="0" smtClean="0"/>
              <a:t>Allows for dynamic pages without clunky submit/reload paradigm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94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1691</Words>
  <Application>Microsoft Office PowerPoint</Application>
  <PresentationFormat>Widescreen</PresentationFormat>
  <Paragraphs>347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Consolas</vt:lpstr>
      <vt:lpstr>Office Theme</vt:lpstr>
      <vt:lpstr>Intro to JavaScript Events</vt:lpstr>
      <vt:lpstr>JavaScript Events</vt:lpstr>
      <vt:lpstr>Event Handlers to HTML Attributes</vt:lpstr>
      <vt:lpstr>DOM Event Handlers</vt:lpstr>
      <vt:lpstr>Evolution – Make a event utility</vt:lpstr>
      <vt:lpstr>HTML / JavaScript Code</vt:lpstr>
      <vt:lpstr>Accessing the Event Target</vt:lpstr>
      <vt:lpstr>Event Target</vt:lpstr>
      <vt:lpstr>AJAX</vt:lpstr>
      <vt:lpstr>AJAX and the XHR Object</vt:lpstr>
      <vt:lpstr>XHR Object</vt:lpstr>
      <vt:lpstr>Sample XHR Code</vt:lpstr>
      <vt:lpstr>Ajax POST</vt:lpstr>
      <vt:lpstr>Ajax Server Side PHP</vt:lpstr>
      <vt:lpstr>jQuery</vt:lpstr>
      <vt:lpstr>jQuery Taste</vt:lpstr>
      <vt:lpstr>jQuery Server Submission</vt:lpstr>
      <vt:lpstr>PHP Server Code for jQuery example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JavaScript</dc:title>
  <dc:creator>Kenrick</dc:creator>
  <cp:lastModifiedBy>Kenrick Mock</cp:lastModifiedBy>
  <cp:revision>48</cp:revision>
  <dcterms:created xsi:type="dcterms:W3CDTF">2013-04-22T06:04:32Z</dcterms:created>
  <dcterms:modified xsi:type="dcterms:W3CDTF">2015-04-20T09:49:35Z</dcterms:modified>
</cp:coreProperties>
</file>