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0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8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0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7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1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7DC4-EC76-4166-9B3F-7B66D363F258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6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jqueryui.com/" TargetMode="External"/><Relationship Id="rId2" Type="http://schemas.openxmlformats.org/officeDocument/2006/relationships/hyperlink" Target="https://jquery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uaa.alaska.edu/~afkjm/fun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JavaScript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and the XHR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XHR = </a:t>
            </a:r>
            <a:r>
              <a:rPr lang="en-US" dirty="0" err="1" smtClean="0"/>
              <a:t>XMLHttpRequest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Originated as a component, </a:t>
            </a:r>
            <a:r>
              <a:rPr lang="en-US" dirty="0" err="1" smtClean="0"/>
              <a:t>XmlHttp</a:t>
            </a:r>
            <a:r>
              <a:rPr lang="en-US" dirty="0" smtClean="0"/>
              <a:t>, in Microsoft’s MSXML Library</a:t>
            </a:r>
          </a:p>
          <a:p>
            <a:pPr lvl="2"/>
            <a:r>
              <a:rPr lang="en-US" dirty="0" smtClean="0"/>
              <a:t>Still necessary if you’re programming for old versions of IE</a:t>
            </a:r>
          </a:p>
          <a:p>
            <a:pPr lvl="2"/>
            <a:r>
              <a:rPr lang="en-US" dirty="0" smtClean="0"/>
              <a:t>Built into modern browsers</a:t>
            </a:r>
          </a:p>
          <a:p>
            <a:pPr lvl="1"/>
            <a:r>
              <a:rPr lang="en-US" dirty="0" smtClean="0"/>
              <a:t>Despite the XML name you can retrieve more than XML and is commonly used with plaintext</a:t>
            </a:r>
          </a:p>
          <a:p>
            <a:pPr lvl="1"/>
            <a:r>
              <a:rPr lang="en-US" dirty="0" smtClean="0"/>
              <a:t>Must be used with a HTTP server</a:t>
            </a:r>
          </a:p>
          <a:p>
            <a:r>
              <a:rPr lang="en-US" dirty="0" smtClean="0"/>
              <a:t>Creating an XHR object: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xhr</a:t>
            </a:r>
            <a:r>
              <a:rPr lang="en-US" dirty="0" smtClean="0"/>
              <a:t>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XHR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Call the open method</a:t>
            </a:r>
          </a:p>
          <a:p>
            <a:pPr marL="457200" lvl="1" indent="0">
              <a:buNone/>
            </a:pPr>
            <a:r>
              <a:rPr lang="en-US" dirty="0" err="1"/>
              <a:t>xhr.open</a:t>
            </a:r>
            <a:r>
              <a:rPr lang="en-US" dirty="0"/>
              <a:t>("GET", "info.txt", true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Asynchronously retrieve “info.txt” from the same website/port, can also use POST</a:t>
            </a:r>
          </a:p>
          <a:p>
            <a:r>
              <a:rPr lang="en-US" dirty="0" smtClean="0"/>
              <a:t>Five ready states</a:t>
            </a:r>
          </a:p>
          <a:p>
            <a:pPr lvl="1"/>
            <a:r>
              <a:rPr lang="en-US" dirty="0" smtClean="0"/>
              <a:t>0: Object created but not initialized</a:t>
            </a:r>
          </a:p>
          <a:p>
            <a:pPr lvl="1"/>
            <a:r>
              <a:rPr lang="en-US" dirty="0" smtClean="0"/>
              <a:t>1: Object initialized but request not sent</a:t>
            </a:r>
          </a:p>
          <a:p>
            <a:pPr lvl="1"/>
            <a:r>
              <a:rPr lang="en-US" dirty="0" smtClean="0"/>
              <a:t>2: Request sent</a:t>
            </a:r>
          </a:p>
          <a:p>
            <a:pPr lvl="1"/>
            <a:r>
              <a:rPr lang="en-US" dirty="0" smtClean="0"/>
              <a:t>3: Response received from HTTP server</a:t>
            </a:r>
          </a:p>
          <a:p>
            <a:pPr lvl="1"/>
            <a:r>
              <a:rPr lang="en-US" dirty="0" smtClean="0"/>
              <a:t>4: Requested data fully received</a:t>
            </a:r>
          </a:p>
          <a:p>
            <a:r>
              <a:rPr lang="en-US" dirty="0" smtClean="0"/>
              <a:t>Same response codes as HTTP</a:t>
            </a:r>
          </a:p>
          <a:p>
            <a:pPr lvl="1"/>
            <a:r>
              <a:rPr lang="en-US" dirty="0" smtClean="0"/>
              <a:t>2xx  = Success, 4xx = Client Error, 5xx = Server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XHR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1043" y="1495319"/>
            <a:ext cx="1083275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&lt;</a:t>
            </a:r>
            <a:r>
              <a:rPr lang="en-US" sz="1400" dirty="0"/>
              <a:t>html&gt;</a:t>
            </a:r>
          </a:p>
          <a:p>
            <a:r>
              <a:rPr lang="en-US" sz="1400" dirty="0"/>
              <a:t>&lt;header&gt;</a:t>
            </a:r>
          </a:p>
          <a:p>
            <a:r>
              <a:rPr lang="en-US" sz="1400" dirty="0"/>
              <a:t>&lt;title&gt;This is a test&lt;/title&gt;</a:t>
            </a:r>
          </a:p>
          <a:p>
            <a:r>
              <a:rPr lang="en-US" sz="1400" dirty="0"/>
              <a:t>&lt;/header&gt;</a:t>
            </a:r>
          </a:p>
          <a:p>
            <a:endParaRPr lang="en-US" sz="1400" dirty="0"/>
          </a:p>
          <a:p>
            <a:r>
              <a:rPr lang="en-US" sz="1400" dirty="0"/>
              <a:t>&lt;body&gt;</a:t>
            </a:r>
          </a:p>
          <a:p>
            <a:r>
              <a:rPr lang="en-US" sz="1400" dirty="0"/>
              <a:t>&lt;H1&gt;Testing&lt;/H1&gt;</a:t>
            </a:r>
          </a:p>
          <a:p>
            <a:endParaRPr lang="en-US" sz="1400" dirty="0"/>
          </a:p>
          <a:p>
            <a:r>
              <a:rPr lang="en-US" sz="1400" dirty="0"/>
              <a:t>&lt;script&gt;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xhr</a:t>
            </a:r>
            <a:r>
              <a:rPr lang="en-US" sz="1400" dirty="0"/>
              <a:t> = new </a:t>
            </a:r>
            <a:r>
              <a:rPr lang="en-US" sz="1400" dirty="0" err="1"/>
              <a:t>XMLHttpRequest</a:t>
            </a:r>
            <a:r>
              <a:rPr lang="en-US" sz="1400" dirty="0"/>
              <a:t>();</a:t>
            </a:r>
          </a:p>
          <a:p>
            <a:r>
              <a:rPr lang="en-US" sz="1400" dirty="0" err="1"/>
              <a:t>xhr.open</a:t>
            </a:r>
            <a:r>
              <a:rPr lang="en-US" sz="1400" dirty="0"/>
              <a:t>("GET", "info.txt", true);</a:t>
            </a:r>
          </a:p>
          <a:p>
            <a:endParaRPr lang="en-US" sz="1400" dirty="0"/>
          </a:p>
          <a:p>
            <a:r>
              <a:rPr lang="en-US" sz="1400" dirty="0" err="1"/>
              <a:t>xhr.onreadystatechange</a:t>
            </a:r>
            <a:r>
              <a:rPr lang="en-US" sz="1400" dirty="0"/>
              <a:t> = function() {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xhr.readyState</a:t>
            </a:r>
            <a:r>
              <a:rPr lang="en-US" sz="1400" dirty="0"/>
              <a:t> == 4) {</a:t>
            </a:r>
          </a:p>
          <a:p>
            <a:r>
              <a:rPr lang="en-US" sz="1400" dirty="0"/>
              <a:t>                alert("</a:t>
            </a:r>
            <a:r>
              <a:rPr lang="en-US" sz="1400" dirty="0" smtClean="0"/>
              <a:t>response received: " + </a:t>
            </a:r>
            <a:r>
              <a:rPr lang="en-US" sz="1400" dirty="0" err="1" smtClean="0"/>
              <a:t>xhr.responseText</a:t>
            </a:r>
            <a:r>
              <a:rPr lang="en-US" sz="1400" dirty="0" smtClean="0"/>
              <a:t>);</a:t>
            </a:r>
            <a:endParaRPr lang="en-US" sz="1400" dirty="0"/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 err="1"/>
              <a:t>xhr.send</a:t>
            </a:r>
            <a:r>
              <a:rPr lang="en-US" sz="1400" dirty="0"/>
              <a:t>(null);</a:t>
            </a:r>
          </a:p>
          <a:p>
            <a:endParaRPr lang="en-US" sz="1400" dirty="0"/>
          </a:p>
          <a:p>
            <a:r>
              <a:rPr lang="en-US" sz="1400" dirty="0"/>
              <a:t>&lt;/script&gt;</a:t>
            </a:r>
          </a:p>
          <a:p>
            <a:endParaRPr lang="en-US" sz="1400" dirty="0"/>
          </a:p>
          <a:p>
            <a:r>
              <a:rPr lang="en-US" sz="1400" dirty="0"/>
              <a:t>&lt;/body&gt;</a:t>
            </a:r>
          </a:p>
          <a:p>
            <a:r>
              <a:rPr lang="en-US" sz="14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8693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495"/>
            <a:ext cx="10515600" cy="4351338"/>
          </a:xfrm>
        </p:spPr>
        <p:txBody>
          <a:bodyPr/>
          <a:lstStyle/>
          <a:p>
            <a:r>
              <a:rPr lang="en-US" dirty="0" smtClean="0"/>
              <a:t>Use POST requests to send data and receive a response; couple with events for dynamic page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1275" y="2892141"/>
            <a:ext cx="514041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value=""&gt;&lt;</a:t>
            </a:r>
            <a:r>
              <a:rPr lang="en-US" sz="1400" dirty="0" err="1"/>
              <a:t>br</a:t>
            </a:r>
            <a:r>
              <a:rPr lang="en-US" sz="1400" dirty="0"/>
              <a:t>/&gt;</a:t>
            </a:r>
          </a:p>
          <a:p>
            <a:r>
              <a:rPr lang="en-US" sz="1400" dirty="0"/>
              <a:t>&lt;div id="suggestion"&gt;Suggestion goes here from server&lt;/div&gt;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r>
              <a:rPr lang="en-US" sz="1400" dirty="0" smtClean="0"/>
              <a:t>&lt;script type="text/</a:t>
            </a:r>
            <a:r>
              <a:rPr lang="en-US" sz="1400" dirty="0" err="1" smtClean="0"/>
              <a:t>javascript</a:t>
            </a:r>
            <a:r>
              <a:rPr lang="en-US" sz="1400" dirty="0" smtClean="0"/>
              <a:t>" </a:t>
            </a:r>
            <a:r>
              <a:rPr lang="en-US" sz="1400" dirty="0" err="1" smtClean="0"/>
              <a:t>src</a:t>
            </a:r>
            <a:r>
              <a:rPr lang="en-US" sz="1400" dirty="0" smtClean="0"/>
              <a:t>="eventutility.js"&gt;&lt;/script&gt;</a:t>
            </a:r>
          </a:p>
          <a:p>
            <a:r>
              <a:rPr lang="en-US" sz="1400" dirty="0" smtClean="0"/>
              <a:t>&lt;</a:t>
            </a:r>
            <a:r>
              <a:rPr lang="en-US" sz="1400" dirty="0"/>
              <a:t>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xhr</a:t>
            </a:r>
            <a:r>
              <a:rPr lang="en-US" sz="1400" dirty="0"/>
              <a:t> = new </a:t>
            </a:r>
            <a:r>
              <a:rPr lang="en-US" sz="1400" dirty="0" err="1"/>
              <a:t>XMLHttpRequest</a:t>
            </a:r>
            <a:r>
              <a:rPr lang="en-US" sz="1400" dirty="0"/>
              <a:t>();</a:t>
            </a:r>
          </a:p>
          <a:p>
            <a:r>
              <a:rPr lang="en-US" sz="1400" dirty="0" err="1"/>
              <a:t>xhr.onreadystatechange</a:t>
            </a:r>
            <a:r>
              <a:rPr lang="en-US" sz="1400" dirty="0"/>
              <a:t> = function() {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xhr.readyState</a:t>
            </a:r>
            <a:r>
              <a:rPr lang="en-US" sz="1400" dirty="0"/>
              <a:t> == 4) {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processResponse</a:t>
            </a:r>
            <a:r>
              <a:rPr lang="en-US" sz="1400" dirty="0"/>
              <a:t>(</a:t>
            </a:r>
            <a:r>
              <a:rPr lang="en-US" sz="1400" dirty="0" err="1"/>
              <a:t>xhr.responseText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8611" y="1965111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txt = document.theForm.text1;</a:t>
            </a:r>
          </a:p>
          <a:p>
            <a:r>
              <a:rPr lang="en-US" sz="1400" dirty="0" err="1"/>
              <a:t>eventUtility.addEvent</a:t>
            </a:r>
            <a:r>
              <a:rPr lang="en-US" sz="1400" dirty="0"/>
              <a:t>(txt, "</a:t>
            </a:r>
            <a:r>
              <a:rPr lang="en-US" sz="1400" dirty="0" err="1"/>
              <a:t>keyup</a:t>
            </a:r>
            <a:r>
              <a:rPr lang="en-US" sz="1400" dirty="0"/>
              <a:t>", </a:t>
            </a:r>
            <a:r>
              <a:rPr lang="en-US" sz="1400" dirty="0" err="1"/>
              <a:t>eventHandler</a:t>
            </a:r>
            <a:r>
              <a:rPr lang="en-US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// When we press a key send to the server like it is a &lt;form&gt;</a:t>
            </a:r>
          </a:p>
          <a:p>
            <a:r>
              <a:rPr lang="en-US" sz="1400" dirty="0"/>
              <a:t>// and wait for a response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eventHandler</a:t>
            </a:r>
            <a:r>
              <a:rPr lang="en-US" sz="1400" dirty="0"/>
              <a:t>(event)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var</a:t>
            </a:r>
            <a:r>
              <a:rPr lang="en-US" sz="1400" dirty="0"/>
              <a:t> data = "</a:t>
            </a:r>
            <a:r>
              <a:rPr lang="en-US" sz="1400" dirty="0" err="1"/>
              <a:t>myTextBox</a:t>
            </a:r>
            <a:r>
              <a:rPr lang="en-US" sz="1400" dirty="0"/>
              <a:t>=" +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encodeURIComponent</a:t>
            </a:r>
            <a:r>
              <a:rPr lang="en-US" sz="1400" dirty="0"/>
              <a:t>(</a:t>
            </a:r>
            <a:r>
              <a:rPr lang="en-US" sz="1400" dirty="0" err="1"/>
              <a:t>document.theForm.myTextBox.value</a:t>
            </a:r>
            <a:r>
              <a:rPr lang="en-US" sz="1400" dirty="0"/>
              <a:t>) +</a:t>
            </a:r>
          </a:p>
          <a:p>
            <a:r>
              <a:rPr lang="en-US" sz="1400" dirty="0"/>
              <a:t>            "&amp;</a:t>
            </a:r>
            <a:r>
              <a:rPr lang="en-US" sz="1400" dirty="0" err="1"/>
              <a:t>otherParameter</a:t>
            </a:r>
            <a:r>
              <a:rPr lang="en-US" sz="1400" dirty="0"/>
              <a:t>=</a:t>
            </a:r>
            <a:r>
              <a:rPr lang="en-US" sz="1400" dirty="0" err="1"/>
              <a:t>someValue</a:t>
            </a:r>
            <a:r>
              <a:rPr lang="en-US" sz="1400" dirty="0"/>
              <a:t>";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xhr.open</a:t>
            </a:r>
            <a:r>
              <a:rPr lang="en-US" sz="1400" dirty="0"/>
              <a:t>("POST", "</a:t>
            </a:r>
            <a:r>
              <a:rPr lang="en-US" sz="1400" dirty="0" err="1"/>
              <a:t>ajax_test.php</a:t>
            </a:r>
            <a:r>
              <a:rPr lang="en-US" sz="1400" dirty="0"/>
              <a:t>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xhr.setRequestHeader</a:t>
            </a:r>
            <a:r>
              <a:rPr lang="en-US" sz="1400" dirty="0"/>
              <a:t>("Content-Type", "application/x-www-form-</a:t>
            </a:r>
            <a:r>
              <a:rPr lang="en-US" sz="1400" dirty="0" err="1"/>
              <a:t>urlencoded</a:t>
            </a:r>
            <a:r>
              <a:rPr lang="en-US" sz="1400" dirty="0"/>
              <a:t>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xhr.send</a:t>
            </a:r>
            <a:r>
              <a:rPr lang="en-US" sz="1400" dirty="0"/>
              <a:t>(data);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// Display response from server in DIV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processResponse</a:t>
            </a:r>
            <a:r>
              <a:rPr lang="en-US" sz="1400" dirty="0"/>
              <a:t>(</a:t>
            </a:r>
            <a:r>
              <a:rPr lang="en-US" sz="1400" dirty="0" err="1"/>
              <a:t>responseData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document.getElementById</a:t>
            </a:r>
            <a:r>
              <a:rPr lang="en-US" sz="1400" dirty="0"/>
              <a:t>("suggestion");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el.innerHTML</a:t>
            </a:r>
            <a:r>
              <a:rPr lang="en-US" sz="1400" dirty="0"/>
              <a:t> = "&lt;B&gt;" + </a:t>
            </a:r>
            <a:r>
              <a:rPr lang="en-US" sz="1400" dirty="0" err="1"/>
              <a:t>responseData</a:t>
            </a:r>
            <a:r>
              <a:rPr lang="en-US" sz="1400" dirty="0"/>
              <a:t> + "&lt;/B&gt;";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70734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Server Side PHP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55806" y="1595021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&lt;?</a:t>
            </a:r>
            <a:r>
              <a:rPr lang="en-US" sz="1400" dirty="0" err="1"/>
              <a:t>php</a:t>
            </a:r>
            <a:endParaRPr lang="en-US" sz="1400" dirty="0"/>
          </a:p>
          <a:p>
            <a:r>
              <a:rPr lang="en-US" sz="1400" dirty="0"/>
              <a:t> if (</a:t>
            </a:r>
            <a:r>
              <a:rPr lang="en-US" sz="1400" dirty="0" err="1"/>
              <a:t>isset</a:t>
            </a:r>
            <a:r>
              <a:rPr lang="en-US" sz="1400" dirty="0"/>
              <a:t>($_REQUEST['</a:t>
            </a:r>
            <a:r>
              <a:rPr lang="en-US" sz="1400" dirty="0" err="1"/>
              <a:t>myTextBox</a:t>
            </a:r>
            <a:r>
              <a:rPr lang="en-US" sz="1400" dirty="0"/>
              <a:t>']))</a:t>
            </a:r>
          </a:p>
          <a:p>
            <a:r>
              <a:rPr lang="en-US" sz="1400" dirty="0"/>
              <a:t> {</a:t>
            </a:r>
          </a:p>
          <a:p>
            <a:r>
              <a:rPr lang="en-US" sz="1400" dirty="0"/>
              <a:t>        // </a:t>
            </a:r>
            <a:r>
              <a:rPr lang="en-US" sz="1400" dirty="0" smtClean="0"/>
              <a:t>Normally you </a:t>
            </a:r>
            <a:r>
              <a:rPr lang="en-US" sz="1400" dirty="0"/>
              <a:t>would do some more interesting lookup than this</a:t>
            </a:r>
          </a:p>
          <a:p>
            <a:r>
              <a:rPr lang="en-US" sz="1400" dirty="0"/>
              <a:t>        // canned example</a:t>
            </a:r>
          </a:p>
          <a:p>
            <a:r>
              <a:rPr lang="en-US" sz="1400" dirty="0"/>
              <a:t>        $txt= </a:t>
            </a:r>
            <a:r>
              <a:rPr lang="en-US" sz="1400" dirty="0" err="1"/>
              <a:t>strtolower</a:t>
            </a:r>
            <a:r>
              <a:rPr lang="en-US" sz="1400" dirty="0"/>
              <a:t>($_REQUEST['</a:t>
            </a:r>
            <a:r>
              <a:rPr lang="en-US" sz="1400" dirty="0" err="1"/>
              <a:t>myTextBox</a:t>
            </a:r>
            <a:r>
              <a:rPr lang="en-US" sz="1400" dirty="0"/>
              <a:t>']);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strlen</a:t>
            </a:r>
            <a:r>
              <a:rPr lang="en-US" sz="1400" dirty="0"/>
              <a:t>($txt)&gt;0)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$</a:t>
            </a:r>
            <a:r>
              <a:rPr lang="en-US" sz="1400" dirty="0" err="1"/>
              <a:t>firstLetter</a:t>
            </a:r>
            <a:r>
              <a:rPr lang="en-US" sz="1400" dirty="0"/>
              <a:t> = $txt[0];</a:t>
            </a:r>
          </a:p>
          <a:p>
            <a:r>
              <a:rPr lang="en-US" sz="1400" dirty="0"/>
              <a:t>         if ($</a:t>
            </a:r>
            <a:r>
              <a:rPr lang="en-US" sz="1400" dirty="0" err="1"/>
              <a:t>firstLetter</a:t>
            </a:r>
            <a:r>
              <a:rPr lang="en-US" sz="1400" dirty="0"/>
              <a:t> == 'a')</a:t>
            </a:r>
          </a:p>
          <a:p>
            <a:r>
              <a:rPr lang="en-US" sz="1400" dirty="0"/>
              <a:t>                print "Alfred";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'k')</a:t>
            </a:r>
          </a:p>
          <a:p>
            <a:r>
              <a:rPr lang="en-US" sz="1400" dirty="0"/>
              <a:t>                print "Kenrick";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'b')</a:t>
            </a:r>
          </a:p>
          <a:p>
            <a:r>
              <a:rPr lang="en-US" sz="1400" dirty="0"/>
              <a:t>                print "Bob";</a:t>
            </a:r>
          </a:p>
          <a:p>
            <a:r>
              <a:rPr lang="en-US" sz="1400" dirty="0"/>
              <a:t>         else if ($</a:t>
            </a:r>
            <a:r>
              <a:rPr lang="en-US" sz="1400" dirty="0" err="1"/>
              <a:t>firstLetter</a:t>
            </a:r>
            <a:r>
              <a:rPr lang="en-US" sz="1400" dirty="0"/>
              <a:t> == 'j')</a:t>
            </a:r>
          </a:p>
          <a:p>
            <a:r>
              <a:rPr lang="en-US" sz="1400" dirty="0"/>
              <a:t>                print "Jose";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        else</a:t>
            </a:r>
          </a:p>
          <a:p>
            <a:r>
              <a:rPr lang="en-US" sz="1400" dirty="0"/>
              <a:t>                print "";</a:t>
            </a:r>
          </a:p>
          <a:p>
            <a:r>
              <a:rPr lang="en-US" sz="1400" dirty="0"/>
              <a:t> }</a:t>
            </a:r>
          </a:p>
          <a:p>
            <a:r>
              <a:rPr lang="en-US" sz="1400" dirty="0"/>
              <a:t> else</a:t>
            </a:r>
          </a:p>
          <a:p>
            <a:r>
              <a:rPr lang="en-US" sz="1400" dirty="0"/>
              <a:t>   print </a:t>
            </a:r>
            <a:r>
              <a:rPr lang="en-US" sz="1400" dirty="0" smtClean="0"/>
              <a:t>"";</a:t>
            </a:r>
          </a:p>
          <a:p>
            <a:r>
              <a:rPr lang="en-US" sz="1400" dirty="0" smtClean="0"/>
              <a:t>?&gt;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40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jQuery is a popular JavaScript library that makes it easier to navigate the document, handle events, animations, etc. </a:t>
            </a:r>
          </a:p>
          <a:p>
            <a:pPr lvl="1"/>
            <a:r>
              <a:rPr lang="en-US" dirty="0" smtClean="0">
                <a:hlinkClick r:id="rId2"/>
              </a:rPr>
              <a:t>https://jquery.com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There are a variety of UI libraries built on jQuery as well, e.g. </a:t>
            </a:r>
            <a:r>
              <a:rPr lang="en-US" dirty="0" smtClean="0">
                <a:hlinkClick r:id="rId3"/>
              </a:rPr>
              <a:t>https://jqueryui.com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Example: Serious Fun Score Tracker built in jQuery Mobile</a:t>
            </a:r>
          </a:p>
          <a:p>
            <a:pPr lvl="1"/>
            <a:r>
              <a:rPr lang="en-US" dirty="0" smtClean="0">
                <a:hlinkClick r:id="rId4"/>
              </a:rPr>
              <a:t>http://www.cse.uaa.alaska.edu/~afkjm/fun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Taste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5155" y="1500408"/>
            <a:ext cx="81909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&lt;html&gt;</a:t>
            </a:r>
          </a:p>
          <a:p>
            <a:r>
              <a:rPr lang="en-US" sz="1600" dirty="0"/>
              <a:t>&lt;head&gt;</a:t>
            </a:r>
          </a:p>
          <a:p>
            <a:r>
              <a:rPr lang="en-US" sz="1600" dirty="0"/>
              <a:t>&lt;script </a:t>
            </a:r>
            <a:r>
              <a:rPr lang="en-US" sz="1600" dirty="0" err="1"/>
              <a:t>src</a:t>
            </a:r>
            <a:r>
              <a:rPr lang="en-US" sz="1600" dirty="0"/>
              <a:t>="https://code.jquery.com/jquery-1.10.2.js"&gt;&lt;/script&gt;</a:t>
            </a:r>
          </a:p>
          <a:p>
            <a:r>
              <a:rPr lang="en-US" sz="1600" dirty="0"/>
              <a:t>&lt;script&gt;</a:t>
            </a:r>
          </a:p>
          <a:p>
            <a:r>
              <a:rPr lang="en-US" sz="1600" dirty="0"/>
              <a:t>  function </a:t>
            </a:r>
            <a:r>
              <a:rPr lang="en-US" sz="1600" dirty="0" err="1"/>
              <a:t>handleButton</a:t>
            </a:r>
            <a:r>
              <a:rPr lang="en-US" sz="1600" dirty="0"/>
              <a:t>()</a:t>
            </a:r>
          </a:p>
          <a:p>
            <a:r>
              <a:rPr lang="en-US" sz="1600" dirty="0"/>
              <a:t>  {</a:t>
            </a:r>
          </a:p>
          <a:p>
            <a:r>
              <a:rPr lang="en-US" sz="1600" dirty="0"/>
              <a:t>     txt = $('#text1').</a:t>
            </a:r>
            <a:r>
              <a:rPr lang="en-US" sz="1600" dirty="0" err="1"/>
              <a:t>val</a:t>
            </a:r>
            <a:r>
              <a:rPr lang="en-US" sz="1600" dirty="0"/>
              <a:t>();</a:t>
            </a:r>
          </a:p>
          <a:p>
            <a:r>
              <a:rPr lang="en-US" sz="1600" dirty="0"/>
              <a:t>     if (txt == "")</a:t>
            </a:r>
          </a:p>
          <a:p>
            <a:r>
              <a:rPr lang="en-US" sz="1600" dirty="0"/>
              <a:t>       $('#suggestion').html("&lt;B&gt;The value may not be empty!&lt;/B&gt;");</a:t>
            </a:r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&lt;/script&gt;</a:t>
            </a:r>
          </a:p>
          <a:p>
            <a:r>
              <a:rPr lang="en-US" sz="1600" dirty="0"/>
              <a:t>&lt;/head&gt;</a:t>
            </a:r>
          </a:p>
          <a:p>
            <a:endParaRPr lang="en-US" sz="1600" dirty="0"/>
          </a:p>
          <a:p>
            <a:r>
              <a:rPr lang="en-US" sz="1600" dirty="0"/>
              <a:t>&lt;body&gt;</a:t>
            </a:r>
          </a:p>
          <a:p>
            <a:endParaRPr lang="en-US" sz="1600" dirty="0"/>
          </a:p>
          <a:p>
            <a:r>
              <a:rPr lang="en-US" sz="1600" dirty="0"/>
              <a:t>&lt;form name="</a:t>
            </a:r>
            <a:r>
              <a:rPr lang="en-US" sz="1600" dirty="0" err="1"/>
              <a:t>theForm</a:t>
            </a:r>
            <a:r>
              <a:rPr lang="en-US" sz="1600" dirty="0"/>
              <a:t>" action=""&gt;</a:t>
            </a:r>
          </a:p>
          <a:p>
            <a:r>
              <a:rPr lang="en-US" sz="1600" dirty="0"/>
              <a:t>&lt;input type=text name="</a:t>
            </a:r>
            <a:r>
              <a:rPr lang="en-US" sz="1600" dirty="0" err="1"/>
              <a:t>myTextBox</a:t>
            </a:r>
            <a:r>
              <a:rPr lang="en-US" sz="1600" dirty="0"/>
              <a:t>" id="text1" value=""&gt;</a:t>
            </a:r>
          </a:p>
          <a:p>
            <a:r>
              <a:rPr lang="en-US" sz="1600" dirty="0"/>
              <a:t>&lt;input type="button" name="</a:t>
            </a:r>
            <a:r>
              <a:rPr lang="en-US" sz="1600" dirty="0" err="1"/>
              <a:t>myButton</a:t>
            </a:r>
            <a:r>
              <a:rPr lang="en-US" sz="1600" dirty="0"/>
              <a:t>" id="button1" value="Click"</a:t>
            </a:r>
          </a:p>
          <a:p>
            <a:r>
              <a:rPr lang="en-US" sz="1600" dirty="0"/>
              <a:t>       </a:t>
            </a:r>
            <a:r>
              <a:rPr lang="en-US" sz="1600" dirty="0" err="1"/>
              <a:t>onClick</a:t>
            </a:r>
            <a:r>
              <a:rPr lang="en-US" sz="1600" dirty="0"/>
              <a:t> = "</a:t>
            </a:r>
            <a:r>
              <a:rPr lang="en-US" sz="1600" dirty="0" err="1"/>
              <a:t>handleButton</a:t>
            </a:r>
            <a:r>
              <a:rPr lang="en-US" sz="1600" dirty="0"/>
              <a:t>()"&gt;&lt;</a:t>
            </a:r>
            <a:r>
              <a:rPr lang="en-US" sz="1600" dirty="0" err="1"/>
              <a:t>br</a:t>
            </a:r>
            <a:r>
              <a:rPr lang="en-US" sz="1600" dirty="0"/>
              <a:t>/&gt;</a:t>
            </a:r>
          </a:p>
          <a:p>
            <a:r>
              <a:rPr lang="en-US" sz="1600" dirty="0"/>
              <a:t>&lt;div id="suggestion"&gt;&lt;/div&gt;</a:t>
            </a:r>
          </a:p>
          <a:p>
            <a:r>
              <a:rPr lang="en-US" sz="1600" dirty="0"/>
              <a:t>&lt;/form&gt;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714445" y="2408349"/>
            <a:ext cx="33649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Instead of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getElementByID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if () then read, otherwise</a:t>
            </a:r>
          </a:p>
          <a:p>
            <a:r>
              <a:rPr lang="en-US" sz="2400" b="1" dirty="0" smtClean="0"/>
              <a:t>if contents then write</a:t>
            </a:r>
            <a:endParaRPr lang="en-US" sz="2400" b="1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2691685" y="3065173"/>
            <a:ext cx="5022760" cy="31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203065" y="3786389"/>
            <a:ext cx="2343955" cy="360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14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Server Submission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5155" y="1500408"/>
            <a:ext cx="81909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&lt;html&gt;</a:t>
            </a:r>
          </a:p>
          <a:p>
            <a:r>
              <a:rPr lang="en-US" sz="1600" dirty="0"/>
              <a:t>&lt;head&gt;</a:t>
            </a:r>
          </a:p>
          <a:p>
            <a:r>
              <a:rPr lang="en-US" sz="1600" dirty="0"/>
              <a:t>&lt;script </a:t>
            </a:r>
            <a:r>
              <a:rPr lang="en-US" sz="1600" dirty="0" err="1"/>
              <a:t>src</a:t>
            </a:r>
            <a:r>
              <a:rPr lang="en-US" sz="1600" dirty="0"/>
              <a:t>="https://code.jquery.com/jquery-1.10.2.js"&gt;&lt;/script&gt;</a:t>
            </a:r>
          </a:p>
          <a:p>
            <a:r>
              <a:rPr lang="en-US" sz="1600" dirty="0"/>
              <a:t>&lt;script&gt;</a:t>
            </a:r>
          </a:p>
          <a:p>
            <a:r>
              <a:rPr lang="en-US" sz="1600" dirty="0"/>
              <a:t>  function </a:t>
            </a:r>
            <a:r>
              <a:rPr lang="en-US" sz="1600" dirty="0" err="1"/>
              <a:t>handleButton</a:t>
            </a:r>
            <a:r>
              <a:rPr lang="en-US" sz="1600" dirty="0"/>
              <a:t>()</a:t>
            </a:r>
          </a:p>
          <a:p>
            <a:r>
              <a:rPr lang="en-US" sz="1600" dirty="0"/>
              <a:t>  {</a:t>
            </a:r>
          </a:p>
          <a:p>
            <a:r>
              <a:rPr lang="en-US" sz="1600" dirty="0"/>
              <a:t>     txt = $('#text1').</a:t>
            </a:r>
            <a:r>
              <a:rPr lang="en-US" sz="1600" dirty="0" err="1"/>
              <a:t>val</a:t>
            </a:r>
            <a:r>
              <a:rPr lang="en-US" sz="1600" dirty="0"/>
              <a:t>();</a:t>
            </a:r>
          </a:p>
          <a:p>
            <a:r>
              <a:rPr lang="en-US" sz="1600" dirty="0"/>
              <a:t>     if (txt == "")</a:t>
            </a:r>
          </a:p>
          <a:p>
            <a:r>
              <a:rPr lang="en-US" sz="1600" dirty="0"/>
              <a:t>       $('#suggestion').html("&lt;B&gt;The value may not be empty!&lt;/B</a:t>
            </a:r>
            <a:r>
              <a:rPr lang="en-US" sz="1600" dirty="0" smtClean="0"/>
              <a:t>&gt;");    </a:t>
            </a:r>
            <a:endParaRPr lang="en-US" sz="1600" dirty="0"/>
          </a:p>
          <a:p>
            <a:r>
              <a:rPr lang="en-US" b="1" dirty="0"/>
              <a:t>     else</a:t>
            </a:r>
          </a:p>
          <a:p>
            <a:r>
              <a:rPr lang="en-US" b="1" dirty="0"/>
              <a:t>     {</a:t>
            </a:r>
          </a:p>
          <a:p>
            <a:r>
              <a:rPr lang="en-US" b="1" dirty="0"/>
              <a:t>        $.get('</a:t>
            </a:r>
            <a:r>
              <a:rPr lang="en-US" b="1" dirty="0" err="1"/>
              <a:t>jquery-submit.php</a:t>
            </a:r>
            <a:r>
              <a:rPr lang="en-US" b="1" dirty="0"/>
              <a:t>', { user: txt}) .done(function(data) {</a:t>
            </a:r>
          </a:p>
          <a:p>
            <a:r>
              <a:rPr lang="en-US" b="1" dirty="0"/>
              <a:t>          $('#suggestion').html(data);</a:t>
            </a:r>
          </a:p>
          <a:p>
            <a:r>
              <a:rPr lang="en-US" b="1" dirty="0"/>
              <a:t>        });</a:t>
            </a:r>
          </a:p>
          <a:p>
            <a:r>
              <a:rPr lang="en-US" b="1" dirty="0"/>
              <a:t>     </a:t>
            </a:r>
            <a:r>
              <a:rPr lang="en-US" b="1" dirty="0" smtClean="0"/>
              <a:t>}</a:t>
            </a:r>
            <a:endParaRPr lang="en-US" b="1" dirty="0"/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&lt;/script&gt;</a:t>
            </a:r>
          </a:p>
          <a:p>
            <a:r>
              <a:rPr lang="en-US" sz="1600" dirty="0"/>
              <a:t>&lt;/head&gt;</a:t>
            </a:r>
          </a:p>
          <a:p>
            <a:endParaRPr lang="en-US" sz="1600" dirty="0"/>
          </a:p>
          <a:p>
            <a:r>
              <a:rPr lang="en-US" sz="1600" dirty="0"/>
              <a:t>&lt;body&gt;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6641205" y="169068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&lt;form name="</a:t>
            </a:r>
            <a:r>
              <a:rPr lang="en-US" dirty="0" err="1"/>
              <a:t>theForm</a:t>
            </a:r>
            <a:r>
              <a:rPr lang="en-US" dirty="0"/>
              <a:t>" action=""&gt;</a:t>
            </a:r>
          </a:p>
          <a:p>
            <a:r>
              <a:rPr lang="en-US" dirty="0"/>
              <a:t>&lt;input type=text name="</a:t>
            </a:r>
            <a:r>
              <a:rPr lang="en-US" dirty="0" err="1"/>
              <a:t>myTextBox</a:t>
            </a:r>
            <a:r>
              <a:rPr lang="en-US" dirty="0"/>
              <a:t>" id="text1" value=""&gt;</a:t>
            </a:r>
          </a:p>
          <a:p>
            <a:r>
              <a:rPr lang="en-US" dirty="0"/>
              <a:t>&lt;input type="button" name="</a:t>
            </a:r>
            <a:r>
              <a:rPr lang="en-US" dirty="0" err="1"/>
              <a:t>myButton</a:t>
            </a:r>
            <a:r>
              <a:rPr lang="en-US" dirty="0"/>
              <a:t>" id="button1" value="Click"</a:t>
            </a:r>
          </a:p>
          <a:p>
            <a:r>
              <a:rPr lang="en-US" dirty="0"/>
              <a:t>       </a:t>
            </a:r>
            <a:r>
              <a:rPr lang="en-US" dirty="0" err="1"/>
              <a:t>onClick</a:t>
            </a:r>
            <a:r>
              <a:rPr lang="en-US" dirty="0"/>
              <a:t> = "</a:t>
            </a:r>
            <a:r>
              <a:rPr lang="en-US" dirty="0" err="1"/>
              <a:t>handleButton</a:t>
            </a:r>
            <a:r>
              <a:rPr lang="en-US" dirty="0"/>
              <a:t>()"&gt;&lt;</a:t>
            </a:r>
            <a:r>
              <a:rPr lang="en-US" dirty="0" err="1"/>
              <a:t>br</a:t>
            </a:r>
            <a:r>
              <a:rPr lang="en-US" dirty="0"/>
              <a:t>/&gt;</a:t>
            </a:r>
          </a:p>
          <a:p>
            <a:r>
              <a:rPr lang="en-US" dirty="0"/>
              <a:t>&lt;div id="suggestion"&gt;&lt;/div&gt;</a:t>
            </a:r>
          </a:p>
          <a:p>
            <a:r>
              <a:rPr lang="en-US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8295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Server Code for jQuery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3944" y="1536141"/>
            <a:ext cx="6023252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&lt;?</a:t>
            </a:r>
            <a:r>
              <a:rPr lang="en-US" sz="1600" dirty="0" err="1"/>
              <a:t>php</a:t>
            </a:r>
            <a:endParaRPr lang="en-US" sz="1600" dirty="0"/>
          </a:p>
          <a:p>
            <a:r>
              <a:rPr lang="en-US" sz="1600" dirty="0"/>
              <a:t> if (</a:t>
            </a:r>
            <a:r>
              <a:rPr lang="en-US" sz="1600" dirty="0" err="1"/>
              <a:t>isset</a:t>
            </a:r>
            <a:r>
              <a:rPr lang="en-US" sz="1600" dirty="0"/>
              <a:t>($_REQUEST['user']))</a:t>
            </a:r>
          </a:p>
          <a:p>
            <a:r>
              <a:rPr lang="en-US" sz="1600" dirty="0"/>
              <a:t> {</a:t>
            </a:r>
          </a:p>
          <a:p>
            <a:r>
              <a:rPr lang="en-US" sz="1600" dirty="0"/>
              <a:t>        // Normally you would do some more interesting lookup than this</a:t>
            </a:r>
          </a:p>
          <a:p>
            <a:r>
              <a:rPr lang="en-US" sz="1600" dirty="0"/>
              <a:t>        // canned example</a:t>
            </a:r>
          </a:p>
          <a:p>
            <a:r>
              <a:rPr lang="en-US" sz="1600" dirty="0"/>
              <a:t>        $txt= </a:t>
            </a:r>
            <a:r>
              <a:rPr lang="en-US" sz="1600" dirty="0" err="1"/>
              <a:t>strtolower</a:t>
            </a:r>
            <a:r>
              <a:rPr lang="en-US" sz="1600" dirty="0"/>
              <a:t>($_REQUEST['user']);</a:t>
            </a:r>
          </a:p>
          <a:p>
            <a:r>
              <a:rPr lang="en-US" sz="1600" dirty="0"/>
              <a:t>        if (</a:t>
            </a:r>
            <a:r>
              <a:rPr lang="en-US" sz="1600" dirty="0" err="1"/>
              <a:t>strlen</a:t>
            </a:r>
            <a:r>
              <a:rPr lang="en-US" sz="1600" dirty="0"/>
              <a:t>($txt)&gt;0)</a:t>
            </a:r>
          </a:p>
          <a:p>
            <a:r>
              <a:rPr lang="en-US" sz="1600" dirty="0"/>
              <a:t>        {</a:t>
            </a:r>
          </a:p>
          <a:p>
            <a:r>
              <a:rPr lang="en-US" sz="1600" dirty="0"/>
              <a:t>         if ($txt== </a:t>
            </a:r>
            <a:r>
              <a:rPr lang="en-US" sz="1600" dirty="0" err="1"/>
              <a:t>'kenrick</a:t>
            </a:r>
            <a:r>
              <a:rPr lang="en-US" sz="1600" dirty="0"/>
              <a:t>')</a:t>
            </a:r>
          </a:p>
          <a:p>
            <a:r>
              <a:rPr lang="en-US" sz="1600" dirty="0"/>
              <a:t>                print "30240421";</a:t>
            </a:r>
          </a:p>
          <a:p>
            <a:r>
              <a:rPr lang="en-US" sz="1600" dirty="0"/>
              <a:t>         else if ($txt== </a:t>
            </a:r>
            <a:r>
              <a:rPr lang="en-US" sz="1600" dirty="0" err="1"/>
              <a:t>'bob</a:t>
            </a:r>
            <a:r>
              <a:rPr lang="en-US" sz="1600" dirty="0"/>
              <a:t>')</a:t>
            </a:r>
          </a:p>
          <a:p>
            <a:r>
              <a:rPr lang="en-US" sz="1600" dirty="0"/>
              <a:t>                print "30150523";</a:t>
            </a:r>
          </a:p>
          <a:p>
            <a:r>
              <a:rPr lang="en-US" sz="1600" dirty="0"/>
              <a:t>         else if ($txt== '</a:t>
            </a:r>
            <a:r>
              <a:rPr lang="en-US" sz="1600" dirty="0" err="1"/>
              <a:t>jose</a:t>
            </a:r>
            <a:r>
              <a:rPr lang="en-US" sz="1600" dirty="0"/>
              <a:t>')</a:t>
            </a:r>
          </a:p>
          <a:p>
            <a:r>
              <a:rPr lang="en-US" sz="1600" dirty="0"/>
              <a:t>                print "30429382";</a:t>
            </a:r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    else</a:t>
            </a:r>
          </a:p>
          <a:p>
            <a:r>
              <a:rPr lang="en-US" sz="1600" dirty="0"/>
              <a:t>                print "";</a:t>
            </a:r>
          </a:p>
          <a:p>
            <a:r>
              <a:rPr lang="en-US" sz="1600" dirty="0"/>
              <a:t> }</a:t>
            </a:r>
          </a:p>
          <a:p>
            <a:r>
              <a:rPr lang="en-US" sz="1600" dirty="0"/>
              <a:t> else</a:t>
            </a:r>
          </a:p>
          <a:p>
            <a:r>
              <a:rPr lang="en-US" sz="1600" dirty="0"/>
              <a:t>   print "";</a:t>
            </a:r>
          </a:p>
          <a:p>
            <a:r>
              <a:rPr lang="en-US" sz="1600" dirty="0"/>
              <a:t>?&gt;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20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in JavaScript let a web page react to some type of input</a:t>
            </a:r>
          </a:p>
          <a:p>
            <a:r>
              <a:rPr lang="en-US" dirty="0" smtClean="0"/>
              <a:t>Many different ways to handle events due to history/vendor differences but we have a generally standard way now</a:t>
            </a:r>
          </a:p>
          <a:p>
            <a:pPr lvl="1"/>
            <a:r>
              <a:rPr lang="en-US" dirty="0" smtClean="0"/>
              <a:t>Will not cover all event levels</a:t>
            </a:r>
          </a:p>
          <a:p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W3C DOM Standard; attach to HTML elements</a:t>
            </a:r>
          </a:p>
          <a:p>
            <a:pPr lvl="1"/>
            <a:r>
              <a:rPr lang="en-US" dirty="0" smtClean="0"/>
              <a:t>DOM Levels 0 to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9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Handlers to HTML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add an event handler to a HTML element</a:t>
            </a:r>
          </a:p>
          <a:p>
            <a:pPr lvl="1"/>
            <a:r>
              <a:rPr lang="en-US" dirty="0" err="1" smtClean="0"/>
              <a:t>onkeydown</a:t>
            </a:r>
            <a:r>
              <a:rPr lang="en-US" dirty="0" smtClean="0"/>
              <a:t>, </a:t>
            </a:r>
            <a:r>
              <a:rPr lang="en-US" dirty="0" err="1" smtClean="0"/>
              <a:t>onkeyup</a:t>
            </a:r>
            <a:r>
              <a:rPr lang="en-US" dirty="0" smtClean="0"/>
              <a:t>, </a:t>
            </a:r>
            <a:r>
              <a:rPr lang="en-US" dirty="0" err="1" smtClean="0"/>
              <a:t>onkeypress</a:t>
            </a:r>
            <a:endParaRPr lang="en-US" dirty="0" smtClean="0"/>
          </a:p>
          <a:p>
            <a:pPr lvl="1"/>
            <a:r>
              <a:rPr lang="en-US" dirty="0" err="1" smtClean="0"/>
              <a:t>onclick</a:t>
            </a:r>
            <a:r>
              <a:rPr lang="en-US" dirty="0" smtClean="0"/>
              <a:t>, </a:t>
            </a:r>
            <a:r>
              <a:rPr lang="en-US" dirty="0" err="1" smtClean="0"/>
              <a:t>onmouseover</a:t>
            </a:r>
            <a:r>
              <a:rPr lang="en-US" dirty="0" smtClean="0"/>
              <a:t>, </a:t>
            </a:r>
            <a:r>
              <a:rPr lang="en-US" dirty="0" err="1" smtClean="0"/>
              <a:t>onmouseout</a:t>
            </a:r>
            <a:r>
              <a:rPr lang="en-US" dirty="0" smtClean="0"/>
              <a:t>, </a:t>
            </a:r>
            <a:r>
              <a:rPr lang="en-US" dirty="0" err="1" smtClean="0"/>
              <a:t>onmousedown</a:t>
            </a:r>
            <a:r>
              <a:rPr lang="en-US" dirty="0" smtClean="0"/>
              <a:t>, </a:t>
            </a:r>
            <a:r>
              <a:rPr lang="en-US" dirty="0" err="1" smtClean="0"/>
              <a:t>onmouseup</a:t>
            </a:r>
            <a:endParaRPr lang="en-US" dirty="0" smtClean="0"/>
          </a:p>
          <a:p>
            <a:pPr lvl="1"/>
            <a:r>
              <a:rPr lang="en-US" dirty="0" smtClean="0"/>
              <a:t>Others…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9027" y="4001294"/>
            <a:ext cx="6713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value="1" </a:t>
            </a:r>
            <a:r>
              <a:rPr lang="en-US" sz="1400" dirty="0" err="1"/>
              <a:t>onclick</a:t>
            </a:r>
            <a:r>
              <a:rPr lang="en-US" sz="1400" dirty="0"/>
              <a:t>="</a:t>
            </a:r>
            <a:r>
              <a:rPr lang="en-US" sz="1400" dirty="0" err="1"/>
              <a:t>addOne</a:t>
            </a:r>
            <a:r>
              <a:rPr lang="en-US" sz="1400" dirty="0"/>
              <a:t>();"&gt;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r>
              <a:rPr lang="en-US" sz="1400" dirty="0"/>
              <a:t>&lt;div id="</a:t>
            </a:r>
            <a:r>
              <a:rPr lang="en-US" sz="1400" dirty="0" err="1"/>
              <a:t>myDiv</a:t>
            </a:r>
            <a:r>
              <a:rPr lang="en-US" sz="1400" dirty="0"/>
              <a:t>" </a:t>
            </a:r>
            <a:r>
              <a:rPr lang="en-US" sz="1400" dirty="0" err="1"/>
              <a:t>onmouseover</a:t>
            </a:r>
            <a:r>
              <a:rPr lang="en-US" sz="1400" dirty="0"/>
              <a:t>="</a:t>
            </a:r>
            <a:r>
              <a:rPr lang="en-US" sz="1400" dirty="0" err="1"/>
              <a:t>changeColor</a:t>
            </a:r>
            <a:r>
              <a:rPr lang="en-US" sz="1400" dirty="0"/>
              <a:t>(</a:t>
            </a:r>
            <a:r>
              <a:rPr lang="en-US" sz="1400" dirty="0" err="1"/>
              <a:t>this,'red</a:t>
            </a:r>
            <a:r>
              <a:rPr lang="en-US" sz="1400" dirty="0"/>
              <a:t>');"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onmouseout</a:t>
            </a:r>
            <a:r>
              <a:rPr lang="en-US" sz="1400" dirty="0"/>
              <a:t>="</a:t>
            </a:r>
            <a:r>
              <a:rPr lang="en-US" sz="1400" dirty="0" err="1"/>
              <a:t>changeColor</a:t>
            </a:r>
            <a:r>
              <a:rPr lang="en-US" sz="1400" dirty="0"/>
              <a:t>(</a:t>
            </a:r>
            <a:r>
              <a:rPr lang="en-US" sz="1400" dirty="0" err="1"/>
              <a:t>this,'black</a:t>
            </a:r>
            <a:r>
              <a:rPr lang="en-US" sz="1400" dirty="0"/>
              <a:t>');"&gt;</a:t>
            </a:r>
          </a:p>
          <a:p>
            <a:r>
              <a:rPr lang="en-US" sz="1400" dirty="0"/>
              <a:t>Hello there</a:t>
            </a:r>
          </a:p>
          <a:p>
            <a:r>
              <a:rPr lang="en-US" sz="1400" dirty="0"/>
              <a:t>&lt;/div&gt;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7438768" y="3785850"/>
            <a:ext cx="420129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/>
              <a:t>function </a:t>
            </a:r>
            <a:r>
              <a:rPr lang="en-US" sz="1400" dirty="0" err="1"/>
              <a:t>addOne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document.theForm.myTextBox</a:t>
            </a:r>
            <a:r>
              <a:rPr lang="en-US" sz="1400" dirty="0"/>
              <a:t>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el.value</a:t>
            </a:r>
            <a:r>
              <a:rPr lang="en-US" sz="1400" dirty="0"/>
              <a:t> = </a:t>
            </a:r>
            <a:r>
              <a:rPr lang="en-US" sz="1400" dirty="0" err="1"/>
              <a:t>parseInt</a:t>
            </a:r>
            <a:r>
              <a:rPr lang="en-US" sz="1400" dirty="0"/>
              <a:t>(</a:t>
            </a:r>
            <a:r>
              <a:rPr lang="en-US" sz="1400" dirty="0" err="1"/>
              <a:t>el.value</a:t>
            </a:r>
            <a:r>
              <a:rPr lang="en-US" sz="1400" dirty="0"/>
              <a:t>) + 1;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function </a:t>
            </a:r>
            <a:r>
              <a:rPr lang="en-US" sz="1400" dirty="0" err="1"/>
              <a:t>changeColor</a:t>
            </a:r>
            <a:r>
              <a:rPr lang="en-US" sz="1400" dirty="0"/>
              <a:t>(el, col)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el.style.color</a:t>
            </a:r>
            <a:r>
              <a:rPr lang="en-US" sz="1400" dirty="0"/>
              <a:t> = col;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1409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 Event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77" y="1454922"/>
            <a:ext cx="10803923" cy="4351338"/>
          </a:xfrm>
        </p:spPr>
        <p:txBody>
          <a:bodyPr/>
          <a:lstStyle/>
          <a:p>
            <a:r>
              <a:rPr lang="en-US" dirty="0" smtClean="0"/>
              <a:t>HTML element event handlers fine for elements, not good for the entire webpage if it means adding handlers to every single element</a:t>
            </a:r>
          </a:p>
          <a:p>
            <a:r>
              <a:rPr lang="en-US" dirty="0" smtClean="0"/>
              <a:t>Various DOM Event Handlers</a:t>
            </a:r>
          </a:p>
          <a:p>
            <a:pPr lvl="1"/>
            <a:r>
              <a:rPr lang="en-US" dirty="0" smtClean="0"/>
              <a:t>Complicated by different methods for different browsers and different versions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3888" y="4160108"/>
            <a:ext cx="5554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&lt;form name="</a:t>
            </a:r>
            <a:r>
              <a:rPr lang="en-US" sz="1400" dirty="0" err="1"/>
              <a:t>theForm</a:t>
            </a:r>
            <a:r>
              <a:rPr lang="en-US" sz="1400" dirty="0"/>
              <a:t>" action=""&gt;</a:t>
            </a:r>
          </a:p>
          <a:p>
            <a:r>
              <a:rPr lang="en-US" sz="1400" dirty="0"/>
              <a:t>&lt;input type=button name="</a:t>
            </a:r>
            <a:r>
              <a:rPr lang="en-US" sz="1400" dirty="0" err="1"/>
              <a:t>myButton</a:t>
            </a:r>
            <a:r>
              <a:rPr lang="en-US" sz="1400" dirty="0"/>
              <a:t>" id="</a:t>
            </a:r>
            <a:r>
              <a:rPr lang="en-US" sz="1400" dirty="0" err="1"/>
              <a:t>theButton</a:t>
            </a:r>
            <a:r>
              <a:rPr lang="en-US" sz="1400" dirty="0"/>
              <a:t>" value="Click Me"&gt;</a:t>
            </a:r>
          </a:p>
          <a:p>
            <a:r>
              <a:rPr lang="en-US" sz="1400" dirty="0"/>
              <a:t>&lt;input type=text name="</a:t>
            </a:r>
            <a:r>
              <a:rPr lang="en-US" sz="1400" dirty="0" err="1"/>
              <a:t>myTextBox</a:t>
            </a:r>
            <a:r>
              <a:rPr lang="en-US" sz="1400" dirty="0"/>
              <a:t>" id="text1" value="1"&gt;</a:t>
            </a:r>
          </a:p>
          <a:p>
            <a:r>
              <a:rPr lang="en-US" sz="1400" dirty="0"/>
              <a:t>&lt;/form&gt;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951838" y="3141183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&lt;script type="text/</a:t>
            </a:r>
            <a:r>
              <a:rPr lang="en-US" sz="1400" dirty="0" err="1"/>
              <a:t>javascript</a:t>
            </a:r>
            <a:r>
              <a:rPr lang="en-US" sz="1400" dirty="0"/>
              <a:t>"&gt;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btn</a:t>
            </a:r>
            <a:r>
              <a:rPr lang="en-US" sz="1400" dirty="0"/>
              <a:t> = </a:t>
            </a:r>
            <a:r>
              <a:rPr lang="en-US" sz="1400" dirty="0" err="1"/>
              <a:t>document.theForm.myButton</a:t>
            </a:r>
            <a:r>
              <a:rPr lang="en-US" sz="1400" dirty="0"/>
              <a:t>;</a:t>
            </a:r>
          </a:p>
          <a:p>
            <a:r>
              <a:rPr lang="en-US" sz="1400" dirty="0"/>
              <a:t>if (</a:t>
            </a:r>
            <a:r>
              <a:rPr lang="en-US" sz="1400" dirty="0" err="1"/>
              <a:t>typeof</a:t>
            </a:r>
            <a:r>
              <a:rPr lang="en-US" sz="1400" dirty="0"/>
              <a:t> </a:t>
            </a:r>
            <a:r>
              <a:rPr lang="en-US" sz="1400" dirty="0" err="1"/>
              <a:t>addEventListener</a:t>
            </a:r>
            <a:r>
              <a:rPr lang="en-US" sz="1400" dirty="0"/>
              <a:t> === "function")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btn.addEventListener</a:t>
            </a:r>
            <a:r>
              <a:rPr lang="en-US" sz="1400" dirty="0"/>
              <a:t>("click", </a:t>
            </a:r>
            <a:r>
              <a:rPr lang="en-US" sz="1400" dirty="0" err="1"/>
              <a:t>addOne</a:t>
            </a:r>
            <a:r>
              <a:rPr lang="en-US" sz="1400" dirty="0"/>
              <a:t>, false); // Compliant browsers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else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btn.attachEvent</a:t>
            </a:r>
            <a:r>
              <a:rPr lang="en-US" sz="1400" dirty="0"/>
              <a:t>("</a:t>
            </a:r>
            <a:r>
              <a:rPr lang="en-US" sz="1400" dirty="0" err="1"/>
              <a:t>onclick</a:t>
            </a:r>
            <a:r>
              <a:rPr lang="en-US" sz="1400" dirty="0"/>
              <a:t>", </a:t>
            </a:r>
            <a:r>
              <a:rPr lang="en-US" sz="1400" dirty="0" err="1"/>
              <a:t>addOne</a:t>
            </a:r>
            <a:r>
              <a:rPr lang="en-US" sz="1400" dirty="0"/>
              <a:t>);	// IE8 and lower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function </a:t>
            </a:r>
            <a:r>
              <a:rPr lang="en-US" sz="1400" dirty="0" err="1"/>
              <a:t>addOne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el = </a:t>
            </a:r>
            <a:r>
              <a:rPr lang="en-US" sz="1400" dirty="0" err="1"/>
              <a:t>document.theForm.myTextBox</a:t>
            </a:r>
            <a:r>
              <a:rPr lang="en-US" sz="1400" dirty="0"/>
              <a:t>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el.value</a:t>
            </a:r>
            <a:r>
              <a:rPr lang="en-US" sz="1400" dirty="0"/>
              <a:t> = </a:t>
            </a:r>
            <a:r>
              <a:rPr lang="en-US" sz="1400" dirty="0" err="1"/>
              <a:t>parseInt</a:t>
            </a:r>
            <a:r>
              <a:rPr lang="en-US" sz="1400" dirty="0"/>
              <a:t>(</a:t>
            </a:r>
            <a:r>
              <a:rPr lang="en-US" sz="1400" dirty="0" err="1"/>
              <a:t>el.value</a:t>
            </a:r>
            <a:r>
              <a:rPr lang="en-US" sz="1400" dirty="0"/>
              <a:t>) + 1;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7460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– Make a event utility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107689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In file eventutility.js:</a:t>
            </a:r>
          </a:p>
          <a:p>
            <a:endParaRPr lang="en-US" sz="1200" dirty="0" smtClean="0"/>
          </a:p>
          <a:p>
            <a:r>
              <a:rPr lang="en-US" sz="1200" dirty="0" err="1" smtClean="0"/>
              <a:t>var</a:t>
            </a:r>
            <a:r>
              <a:rPr lang="en-US" sz="1200" dirty="0" smtClean="0"/>
              <a:t> </a:t>
            </a:r>
            <a:r>
              <a:rPr lang="en-US" sz="1200" dirty="0" err="1"/>
              <a:t>eventUtility</a:t>
            </a:r>
            <a:r>
              <a:rPr lang="en-US" sz="1200" dirty="0"/>
              <a:t> = 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addEvent</a:t>
            </a:r>
            <a:r>
              <a:rPr lang="en-US" sz="1200" dirty="0"/>
              <a:t> : (function() {</a:t>
            </a:r>
          </a:p>
          <a:p>
            <a:r>
              <a:rPr lang="en-US" sz="1200" dirty="0"/>
              <a:t>		if (</a:t>
            </a:r>
            <a:r>
              <a:rPr lang="en-US" sz="1200" dirty="0" err="1"/>
              <a:t>typeof</a:t>
            </a:r>
            <a:r>
              <a:rPr lang="en-US" sz="1200" dirty="0"/>
              <a:t> </a:t>
            </a:r>
            <a:r>
              <a:rPr lang="en-US" sz="1200" dirty="0" err="1"/>
              <a:t>addEventListener</a:t>
            </a:r>
            <a:r>
              <a:rPr lang="en-US" sz="1200" dirty="0"/>
              <a:t> === "function")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obj.addEventListener</a:t>
            </a:r>
            <a:r>
              <a:rPr lang="en-US" sz="1200" dirty="0"/>
              <a:t>(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, false);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 else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obj.attachEvent</a:t>
            </a:r>
            <a:r>
              <a:rPr lang="en-US" sz="1200" dirty="0"/>
              <a:t>("on" +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</a:t>
            </a:r>
          </a:p>
          <a:p>
            <a:r>
              <a:rPr lang="en-US" sz="1200" dirty="0"/>
              <a:t>	}()),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removeEvent</a:t>
            </a:r>
            <a:r>
              <a:rPr lang="en-US" sz="1200" dirty="0"/>
              <a:t> : (function() {</a:t>
            </a:r>
          </a:p>
          <a:p>
            <a:r>
              <a:rPr lang="en-US" sz="1200" dirty="0"/>
              <a:t>		if (</a:t>
            </a:r>
            <a:r>
              <a:rPr lang="en-US" sz="1200" dirty="0" err="1"/>
              <a:t>typeof</a:t>
            </a:r>
            <a:r>
              <a:rPr lang="en-US" sz="1200" dirty="0"/>
              <a:t> </a:t>
            </a:r>
            <a:r>
              <a:rPr lang="en-US" sz="1200" dirty="0" err="1"/>
              <a:t>addEventListener</a:t>
            </a:r>
            <a:r>
              <a:rPr lang="en-US" sz="1200" dirty="0"/>
              <a:t> === "function")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obj.removeEventListener</a:t>
            </a:r>
            <a:r>
              <a:rPr lang="en-US" sz="1200" dirty="0"/>
              <a:t>(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, false);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 else {</a:t>
            </a:r>
          </a:p>
          <a:p>
            <a:r>
              <a:rPr lang="en-US" sz="1200" dirty="0"/>
              <a:t>			return function(</a:t>
            </a:r>
            <a:r>
              <a:rPr lang="en-US" sz="1200" dirty="0" err="1"/>
              <a:t>obj</a:t>
            </a:r>
            <a:r>
              <a:rPr lang="en-US" sz="1200" dirty="0"/>
              <a:t>,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 {</a:t>
            </a:r>
          </a:p>
          <a:p>
            <a:r>
              <a:rPr lang="en-US" sz="1200" dirty="0"/>
              <a:t>				</a:t>
            </a:r>
            <a:r>
              <a:rPr lang="en-US" sz="1200" dirty="0" err="1"/>
              <a:t>obj.detachEvent</a:t>
            </a:r>
            <a:r>
              <a:rPr lang="en-US" sz="1200" dirty="0"/>
              <a:t>("on" + </a:t>
            </a:r>
            <a:r>
              <a:rPr lang="en-US" sz="1200" dirty="0" err="1"/>
              <a:t>evt</a:t>
            </a:r>
            <a:r>
              <a:rPr lang="en-US" sz="1200" dirty="0"/>
              <a:t>, </a:t>
            </a:r>
            <a:r>
              <a:rPr lang="en-US" sz="1200" dirty="0" err="1"/>
              <a:t>fn</a:t>
            </a:r>
            <a:r>
              <a:rPr lang="en-US" sz="1200" dirty="0"/>
              <a:t>);</a:t>
            </a:r>
          </a:p>
          <a:p>
            <a:r>
              <a:rPr lang="en-US" sz="1200" dirty="0"/>
              <a:t>			};</a:t>
            </a:r>
          </a:p>
          <a:p>
            <a:r>
              <a:rPr lang="en-US" sz="1200" dirty="0"/>
              <a:t>		}</a:t>
            </a:r>
          </a:p>
          <a:p>
            <a:r>
              <a:rPr lang="en-US" sz="1200" dirty="0"/>
              <a:t>	}())</a:t>
            </a:r>
          </a:p>
          <a:p>
            <a:r>
              <a:rPr lang="en-US" sz="1200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974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/ JavaScript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5016" y="1606536"/>
            <a:ext cx="975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&lt;form name="</a:t>
            </a:r>
            <a:r>
              <a:rPr lang="en-US" dirty="0" err="1"/>
              <a:t>theForm</a:t>
            </a:r>
            <a:r>
              <a:rPr lang="en-US" dirty="0"/>
              <a:t>" action=""&gt;</a:t>
            </a:r>
          </a:p>
          <a:p>
            <a:r>
              <a:rPr lang="en-US" dirty="0"/>
              <a:t>&lt;input type=button name="</a:t>
            </a:r>
            <a:r>
              <a:rPr lang="en-US" dirty="0" err="1"/>
              <a:t>myButton</a:t>
            </a:r>
            <a:r>
              <a:rPr lang="en-US" dirty="0"/>
              <a:t>" id="</a:t>
            </a:r>
            <a:r>
              <a:rPr lang="en-US" dirty="0" err="1"/>
              <a:t>theButton</a:t>
            </a:r>
            <a:r>
              <a:rPr lang="en-US" dirty="0"/>
              <a:t>" value="Click Me"&gt;</a:t>
            </a:r>
          </a:p>
          <a:p>
            <a:r>
              <a:rPr lang="en-US" dirty="0"/>
              <a:t>&lt;input type=text name="</a:t>
            </a:r>
            <a:r>
              <a:rPr lang="en-US" dirty="0" err="1"/>
              <a:t>myTextBox</a:t>
            </a:r>
            <a:r>
              <a:rPr lang="en-US" dirty="0"/>
              <a:t>" id="text1" value="1"&gt;</a:t>
            </a:r>
          </a:p>
          <a:p>
            <a:r>
              <a:rPr lang="en-US" dirty="0"/>
              <a:t>&lt;/form&gt;</a:t>
            </a:r>
          </a:p>
          <a:p>
            <a:endParaRPr lang="en-US" dirty="0"/>
          </a:p>
          <a:p>
            <a:r>
              <a:rPr lang="en-US" dirty="0" smtClean="0"/>
              <a:t>&lt;</a:t>
            </a:r>
            <a:r>
              <a:rPr lang="en-US" dirty="0"/>
              <a:t>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="eventutility.js"&gt;&lt;/script&gt;</a:t>
            </a:r>
          </a:p>
          <a:p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"&gt;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 = </a:t>
            </a:r>
            <a:r>
              <a:rPr lang="en-US" dirty="0" err="1"/>
              <a:t>document.theForm.myButton</a:t>
            </a:r>
            <a:r>
              <a:rPr lang="en-US" dirty="0"/>
              <a:t>;</a:t>
            </a:r>
          </a:p>
          <a:p>
            <a:r>
              <a:rPr lang="en-US" dirty="0" err="1"/>
              <a:t>eventUtility.addEvent</a:t>
            </a:r>
            <a:r>
              <a:rPr lang="en-US" dirty="0"/>
              <a:t>(</a:t>
            </a:r>
            <a:r>
              <a:rPr lang="en-US" dirty="0" err="1"/>
              <a:t>btn</a:t>
            </a:r>
            <a:r>
              <a:rPr lang="en-US" dirty="0"/>
              <a:t>, "click", </a:t>
            </a:r>
            <a:r>
              <a:rPr lang="en-US" dirty="0" err="1"/>
              <a:t>addOne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addOne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 = </a:t>
            </a:r>
            <a:r>
              <a:rPr lang="en-US" dirty="0" err="1"/>
              <a:t>document.theForm.myTextBox</a:t>
            </a:r>
            <a:r>
              <a:rPr lang="en-US" dirty="0"/>
              <a:t>;</a:t>
            </a:r>
          </a:p>
          <a:p>
            <a:r>
              <a:rPr lang="en-US" dirty="0"/>
              <a:t>	</a:t>
            </a:r>
            <a:r>
              <a:rPr lang="en-US" dirty="0" err="1"/>
              <a:t>el.value</a:t>
            </a:r>
            <a:r>
              <a:rPr lang="en-US" dirty="0"/>
              <a:t> = </a:t>
            </a:r>
            <a:r>
              <a:rPr lang="en-US" dirty="0" err="1"/>
              <a:t>parseInt</a:t>
            </a:r>
            <a:r>
              <a:rPr lang="en-US" dirty="0"/>
              <a:t>(</a:t>
            </a:r>
            <a:r>
              <a:rPr lang="en-US" dirty="0" err="1"/>
              <a:t>el.value</a:t>
            </a:r>
            <a:r>
              <a:rPr lang="en-US" dirty="0"/>
              <a:t>) + 1;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31018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Event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587"/>
            <a:ext cx="10515600" cy="4351338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event.type</a:t>
            </a:r>
            <a:r>
              <a:rPr lang="en-US" dirty="0" smtClean="0"/>
              <a:t> and </a:t>
            </a:r>
            <a:r>
              <a:rPr lang="en-US" dirty="0" err="1" smtClean="0"/>
              <a:t>event.target</a:t>
            </a:r>
            <a:r>
              <a:rPr lang="en-US" dirty="0" smtClean="0"/>
              <a:t> to determine the event and target of the event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79404"/>
            <a:ext cx="82131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&lt;form name="</a:t>
            </a:r>
            <a:r>
              <a:rPr lang="en-US" sz="1600" dirty="0" err="1"/>
              <a:t>theForm</a:t>
            </a:r>
            <a:r>
              <a:rPr lang="en-US" sz="1600" dirty="0"/>
              <a:t>" action=""&gt;</a:t>
            </a:r>
          </a:p>
          <a:p>
            <a:r>
              <a:rPr lang="en-US" sz="1600" dirty="0"/>
              <a:t>&lt;input type=button name="</a:t>
            </a:r>
            <a:r>
              <a:rPr lang="en-US" sz="1600" dirty="0" err="1"/>
              <a:t>myButton</a:t>
            </a:r>
            <a:r>
              <a:rPr lang="en-US" sz="1600" dirty="0"/>
              <a:t>" id="</a:t>
            </a:r>
            <a:r>
              <a:rPr lang="en-US" sz="1600" dirty="0" err="1"/>
              <a:t>theButton</a:t>
            </a:r>
            <a:r>
              <a:rPr lang="en-US" sz="1600" dirty="0"/>
              <a:t>" value="Click Me"&gt;</a:t>
            </a:r>
          </a:p>
          <a:p>
            <a:r>
              <a:rPr lang="en-US" sz="1600" dirty="0"/>
              <a:t>&lt;input type=text name="</a:t>
            </a:r>
            <a:r>
              <a:rPr lang="en-US" sz="1600" dirty="0" err="1"/>
              <a:t>myTextBox</a:t>
            </a:r>
            <a:r>
              <a:rPr lang="en-US" sz="1600" dirty="0"/>
              <a:t>" id="text1" value="1"&gt;</a:t>
            </a:r>
          </a:p>
          <a:p>
            <a:r>
              <a:rPr lang="en-US" sz="1600" dirty="0"/>
              <a:t>&lt;/form&gt;</a:t>
            </a:r>
          </a:p>
          <a:p>
            <a:endParaRPr lang="en-US" sz="1600" dirty="0"/>
          </a:p>
          <a:p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 </a:t>
            </a:r>
            <a:r>
              <a:rPr lang="en-US" sz="1600" dirty="0" err="1"/>
              <a:t>src</a:t>
            </a:r>
            <a:r>
              <a:rPr lang="en-US" sz="1600" dirty="0"/>
              <a:t>="eventutility.js"&gt;&lt;/script&gt;</a:t>
            </a:r>
          </a:p>
          <a:p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"&gt;</a:t>
            </a:r>
          </a:p>
          <a:p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 = </a:t>
            </a:r>
            <a:r>
              <a:rPr lang="en-US" sz="1600" dirty="0" err="1"/>
              <a:t>document.theForm.myButton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eventUtility.addEvent</a:t>
            </a:r>
            <a:r>
              <a:rPr lang="en-US" sz="1600" dirty="0"/>
              <a:t>(</a:t>
            </a:r>
            <a:r>
              <a:rPr lang="en-US" sz="1600" dirty="0" err="1"/>
              <a:t>btn</a:t>
            </a:r>
            <a:r>
              <a:rPr lang="en-US" sz="1600" dirty="0"/>
              <a:t>, "click", </a:t>
            </a:r>
            <a:r>
              <a:rPr lang="en-US" sz="1600" dirty="0" err="1"/>
              <a:t>eventHandler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function </a:t>
            </a:r>
            <a:r>
              <a:rPr lang="en-US" sz="1600" dirty="0" err="1"/>
              <a:t>eventHandler</a:t>
            </a:r>
            <a:r>
              <a:rPr lang="en-US" sz="1600" dirty="0"/>
              <a:t>(event)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	alert(</a:t>
            </a:r>
            <a:r>
              <a:rPr lang="en-US" sz="1600" dirty="0" err="1"/>
              <a:t>event.type</a:t>
            </a:r>
            <a:r>
              <a:rPr lang="en-US" sz="1600" dirty="0"/>
              <a:t>);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event.target.style.backgroundColor</a:t>
            </a:r>
            <a:r>
              <a:rPr lang="en-US" sz="1600" dirty="0"/>
              <a:t> = "green";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4623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965"/>
            <a:ext cx="10515600" cy="4351338"/>
          </a:xfrm>
        </p:spPr>
        <p:txBody>
          <a:bodyPr/>
          <a:lstStyle/>
          <a:p>
            <a:r>
              <a:rPr lang="en-US" dirty="0" smtClean="0"/>
              <a:t>Can use the same event handler for multiple targets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6627" y="2149019"/>
            <a:ext cx="110469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theForm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=button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myButton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theButton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="Click Me"&gt;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=text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mainTextBox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="text0"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width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=20&gt;&lt;</a:t>
            </a:r>
            <a:r>
              <a:rPr lang="en-US" sz="1200" dirty="0" err="1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br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=text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myTextBox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id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="text1"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="1"&gt;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="text/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javascript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src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="eventutility.js"&gt;&lt;/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="text/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javascript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"&gt;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btn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document.theForm.myButton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eventUtility.addEvent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btn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"click"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</a:p>
          <a:p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txt = document.theForm.text0;</a:t>
            </a: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eventUtility.addEvent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(txt,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keypress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eventHandler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(event)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event.type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keypress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document.theForm.myTextBox.value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parseInt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document.theForm.myTextBox.value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+ 1;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event.type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"click"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alert(</a:t>
            </a:r>
            <a:r>
              <a:rPr lang="en-US" sz="12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"You clicked on 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event.target.id);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2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script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371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 invented by Jesse Garrett, 2005, “Ajax: A New Approach to Web Applications”</a:t>
            </a:r>
          </a:p>
          <a:p>
            <a:pPr lvl="1"/>
            <a:r>
              <a:rPr lang="en-US" dirty="0" smtClean="0"/>
              <a:t>Asynchronous JavaScript + XML</a:t>
            </a:r>
          </a:p>
          <a:p>
            <a:pPr lvl="1"/>
            <a:r>
              <a:rPr lang="en-US" dirty="0" smtClean="0"/>
              <a:t>Although XML still used, other formats also used as well</a:t>
            </a:r>
          </a:p>
          <a:p>
            <a:r>
              <a:rPr lang="en-US" dirty="0" smtClean="0"/>
              <a:t>In general, the use of JavaScript to send and receive data using HTTP without reloading the page</a:t>
            </a:r>
          </a:p>
          <a:p>
            <a:pPr lvl="1"/>
            <a:r>
              <a:rPr lang="en-US" dirty="0" smtClean="0"/>
              <a:t>Allows for dynamic pages without clunky submit/reload paradigm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1691</Words>
  <Application>Microsoft Office PowerPoint</Application>
  <PresentationFormat>Widescreen</PresentationFormat>
  <Paragraphs>347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Office Theme</vt:lpstr>
      <vt:lpstr>Intro to JavaScript Events</vt:lpstr>
      <vt:lpstr>JavaScript Events</vt:lpstr>
      <vt:lpstr>Event Handlers to HTML Attributes</vt:lpstr>
      <vt:lpstr>DOM Event Handlers</vt:lpstr>
      <vt:lpstr>Evolution – Make a event utility</vt:lpstr>
      <vt:lpstr>HTML / JavaScript Code</vt:lpstr>
      <vt:lpstr>Accessing the Event Target</vt:lpstr>
      <vt:lpstr>Event Target</vt:lpstr>
      <vt:lpstr>AJAX</vt:lpstr>
      <vt:lpstr>AJAX and the XHR Object</vt:lpstr>
      <vt:lpstr>XHR Object</vt:lpstr>
      <vt:lpstr>Sample XHR Code</vt:lpstr>
      <vt:lpstr>Ajax POST</vt:lpstr>
      <vt:lpstr>Ajax Server Side PHP</vt:lpstr>
      <vt:lpstr>jQuery</vt:lpstr>
      <vt:lpstr>jQuery Taste</vt:lpstr>
      <vt:lpstr>jQuery Server Submission</vt:lpstr>
      <vt:lpstr>PHP Server Code for jQuery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JavaScript</dc:title>
  <dc:creator>Kenrick</dc:creator>
  <cp:lastModifiedBy>Kenrick Mock</cp:lastModifiedBy>
  <cp:revision>48</cp:revision>
  <dcterms:created xsi:type="dcterms:W3CDTF">2013-04-22T06:04:32Z</dcterms:created>
  <dcterms:modified xsi:type="dcterms:W3CDTF">2015-04-20T09:49:35Z</dcterms:modified>
</cp:coreProperties>
</file>