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40" r:id="rId15"/>
    <p:sldId id="328" r:id="rId16"/>
    <p:sldId id="327" r:id="rId17"/>
    <p:sldId id="329" r:id="rId18"/>
    <p:sldId id="258" r:id="rId19"/>
    <p:sldId id="330" r:id="rId20"/>
    <p:sldId id="331" r:id="rId21"/>
    <p:sldId id="332" r:id="rId22"/>
    <p:sldId id="333" r:id="rId23"/>
    <p:sldId id="334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  <p:sldId id="280" r:id="rId42"/>
    <p:sldId id="341" r:id="rId43"/>
    <p:sldId id="281" r:id="rId44"/>
    <p:sldId id="282" r:id="rId45"/>
    <p:sldId id="284" r:id="rId46"/>
    <p:sldId id="335" r:id="rId47"/>
    <p:sldId id="336" r:id="rId48"/>
    <p:sldId id="337" r:id="rId49"/>
    <p:sldId id="338" r:id="rId50"/>
    <p:sldId id="285" r:id="rId51"/>
    <p:sldId id="286" r:id="rId52"/>
    <p:sldId id="287" r:id="rId53"/>
    <p:sldId id="288" r:id="rId54"/>
    <p:sldId id="289" r:id="rId55"/>
    <p:sldId id="290" r:id="rId56"/>
    <p:sldId id="291" r:id="rId57"/>
    <p:sldId id="29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33CC3-F13F-4AE1-931E-703A9FE10893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C9092-4F3F-4E6F-8A3B-E952614FC6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2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AE33B-8081-498B-8B64-31FE06132588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05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674D2-FFDE-4414-884E-28415434FBFA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3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67FB8-45E0-48A8-BC7B-2186F983552A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94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07365-85E7-478E-B6A8-C677CAC94B05}" type="slidenum">
              <a:rPr lang="en-US"/>
              <a:pPr/>
              <a:t>13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11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654F5-0A67-4598-801A-6602A04F5B3B}" type="slidenum">
              <a:rPr lang="en-US"/>
              <a:pPr/>
              <a:t>16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RegExpr</a:t>
            </a:r>
            <a:r>
              <a:rPr lang="en-US" dirty="0"/>
              <a:t> for CS A331,  MM/DD/YY or MM/DD/YYYY</a:t>
            </a:r>
          </a:p>
        </p:txBody>
      </p:sp>
    </p:spTree>
    <p:extLst>
      <p:ext uri="{BB962C8B-B14F-4D97-AF65-F5344CB8AC3E}">
        <p14:creationId xmlns:p14="http://schemas.microsoft.com/office/powerpoint/2010/main" val="403898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E3227-D806-4ACD-865B-6E75DFA7EC4A}" type="slidenum">
              <a:rPr lang="en-US"/>
              <a:pPr/>
              <a:t>17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97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19F58B-815C-4B11-9251-214BEA7B3362}" type="slidenum">
              <a:rPr lang="en-US"/>
              <a:pPr/>
              <a:t>19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0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BE188-0337-4A35-9B7C-2E4CB0BF1057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12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48961-A460-4751-91CC-1B793E96A444}" type="slidenum">
              <a:rPr lang="en-US"/>
              <a:pPr/>
              <a:t>22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41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A2B3D-8BD1-41E4-A0E3-3EAB5440A8D8}" type="slidenum">
              <a:rPr lang="en-US"/>
              <a:pPr/>
              <a:t>23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73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B5C29-5169-4887-9F26-56A1893C2D4F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07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D9C63-8C54-4CCB-AA12-3B38FFD44EA3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4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E7328-0F22-478A-906E-0746CFD8789E}" type="slidenum">
              <a:rPr lang="en-US"/>
              <a:pPr/>
              <a:t>5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08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E68FE-F7B0-4FBC-987E-3ACE364B6A48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9529-1575-410C-ABB7-85F16156264D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09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E0D3B-78F5-4133-86D2-37C85C0AE8A4}" type="slidenum">
              <a:rPr lang="en-US"/>
              <a:pPr/>
              <a:t>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01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14B5E-6FEF-4586-B0CA-3C8179872DDB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3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DF727-8865-4E41-B6A7-E547A8D98795}" type="slidenum">
              <a:rPr lang="en-US"/>
              <a:pPr/>
              <a:t>10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101600"/>
            <a:ext cx="7772400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7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2005 Elsevier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96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16697D-0A41-4492-9917-5AAFE23D505E}" type="slidenum">
              <a:rPr lang="en-US"/>
              <a:pPr/>
              <a:t>‹#›</a:t>
            </a:fld>
            <a:r>
              <a:rPr lang="en-US"/>
              <a:t>1-&lt;#&gt;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/>
              <a:t>Ambiguity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77200" cy="4114800"/>
          </a:xfrm>
        </p:spPr>
        <p:txBody>
          <a:bodyPr/>
          <a:lstStyle/>
          <a:p>
            <a:r>
              <a:rPr lang="en-US" sz="2800"/>
              <a:t>Example for</a:t>
            </a:r>
          </a:p>
          <a:p>
            <a:pPr lvl="1">
              <a:buFontTx/>
              <a:buNone/>
            </a:pPr>
            <a:r>
              <a:rPr lang="en-US" sz="2400"/>
              <a:t>	AmbExp </a:t>
            </a:r>
            <a:r>
              <a:rPr lang="en-US" sz="2400">
                <a:sym typeface="Wingdings" pitchFamily="2" charset="2"/>
              </a:rPr>
              <a:t> Integer | AmbExp – AmbExp</a:t>
            </a:r>
          </a:p>
          <a:p>
            <a:pPr lvl="1">
              <a:buFontTx/>
              <a:buNone/>
            </a:pPr>
            <a:r>
              <a:rPr lang="en-US" sz="2400">
                <a:sym typeface="Wingdings" pitchFamily="2" charset="2"/>
              </a:rPr>
              <a:t>	2-3-4</a:t>
            </a:r>
            <a:endParaRPr lang="en-US" sz="2400"/>
          </a:p>
        </p:txBody>
      </p:sp>
      <p:pic>
        <p:nvPicPr>
          <p:cNvPr id="29700" name="Picture 4" descr="02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143000" y="2782888"/>
            <a:ext cx="6858000" cy="3694112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Ambiguous IF Statement</a:t>
            </a:r>
          </a:p>
        </p:txBody>
      </p:sp>
      <p:pic>
        <p:nvPicPr>
          <p:cNvPr id="33796" name="Picture 4" descr="02_1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4968875"/>
            <a:ext cx="6858000" cy="1508125"/>
          </a:xfrm>
          <a:noFill/>
          <a:ln/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669925" y="2022475"/>
            <a:ext cx="5470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Dangling ELSE:</a:t>
            </a:r>
          </a:p>
          <a:p>
            <a:r>
              <a:rPr lang="en-US"/>
              <a:t>	</a:t>
            </a:r>
          </a:p>
          <a:p>
            <a:r>
              <a:rPr lang="en-US"/>
              <a:t>	if (x&lt;0)</a:t>
            </a:r>
          </a:p>
          <a:p>
            <a:r>
              <a:rPr lang="en-US"/>
              <a:t>	if (y&lt;0)  { y=y-1 }</a:t>
            </a:r>
          </a:p>
          <a:p>
            <a:r>
              <a:rPr lang="en-US"/>
              <a:t>	else { y=0 };</a:t>
            </a:r>
          </a:p>
          <a:p>
            <a:endParaRPr lang="en-US"/>
          </a:p>
          <a:p>
            <a:r>
              <a:rPr lang="en-US"/>
              <a:t>Does the else go with the first or second if?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Dangling Else Ambiguity</a:t>
            </a:r>
          </a:p>
        </p:txBody>
      </p:sp>
      <p:pic>
        <p:nvPicPr>
          <p:cNvPr id="35844" name="Picture 4" descr="02_1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1981200"/>
            <a:ext cx="8153400" cy="3314700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fix ambiguity?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 explicit grammar without ambiguity</a:t>
            </a:r>
          </a:p>
          <a:p>
            <a:pPr lvl="1"/>
            <a:r>
              <a:rPr lang="en-US" sz="2400" dirty="0"/>
              <a:t>E.g., add an “ENDIF” for every “IF</a:t>
            </a:r>
            <a:r>
              <a:rPr lang="en-US" sz="2400" dirty="0" smtClean="0"/>
              <a:t>”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2609850"/>
            <a:ext cx="8178800" cy="417195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problem with end markers is that they tend to bunch up. In Pascal you say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if A = B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C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D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E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...;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end markers this becomes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if A = B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C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D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E then …	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...;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end; end; end; 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Fixing Ambiguity</a:t>
            </a:r>
          </a:p>
          <a:p>
            <a:pPr lvl="1"/>
            <a:r>
              <a:rPr lang="en-US" dirty="0" smtClean="0"/>
              <a:t>Java makes a separate category for if-else vs. if:</a:t>
            </a:r>
          </a:p>
          <a:p>
            <a:pPr lvl="2">
              <a:buFontTx/>
              <a:buNone/>
            </a:pPr>
            <a:r>
              <a:rPr lang="en-US" sz="2000" b="1" dirty="0" err="1" smtClean="0"/>
              <a:t>IfThenStatement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If (</a:t>
            </a:r>
            <a:r>
              <a:rPr lang="en-US" sz="2000" b="1" dirty="0" err="1" smtClean="0">
                <a:sym typeface="Wingdings" pitchFamily="2" charset="2"/>
              </a:rPr>
              <a:t>Expr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Statement</a:t>
            </a:r>
          </a:p>
          <a:p>
            <a:pPr lvl="2">
              <a:buFontTx/>
              <a:buNone/>
            </a:pPr>
            <a:r>
              <a:rPr lang="en-US" sz="2000" b="1" dirty="0" err="1" smtClean="0"/>
              <a:t>IfThenElseStatement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If (</a:t>
            </a:r>
            <a:r>
              <a:rPr lang="en-US" sz="2000" b="1" dirty="0" err="1" smtClean="0">
                <a:sym typeface="Wingdings" pitchFamily="2" charset="2"/>
              </a:rPr>
              <a:t>Expr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err="1" smtClean="0">
                <a:sym typeface="Wingdings" pitchFamily="2" charset="2"/>
              </a:rPr>
              <a:t>StatementNoShortIf</a:t>
            </a:r>
            <a:r>
              <a:rPr lang="en-US" sz="2000" dirty="0" smtClean="0">
                <a:sym typeface="Wingdings" pitchFamily="2" charset="2"/>
              </a:rPr>
              <a:t> else </a:t>
            </a:r>
            <a:r>
              <a:rPr lang="en-US" sz="2000" b="1" dirty="0" smtClean="0">
                <a:sym typeface="Wingdings" pitchFamily="2" charset="2"/>
              </a:rPr>
              <a:t>Statement</a:t>
            </a:r>
          </a:p>
          <a:p>
            <a:pPr lvl="2">
              <a:buFontTx/>
              <a:buNone/>
            </a:pPr>
            <a:r>
              <a:rPr lang="en-US" sz="2000" b="1" dirty="0" err="1" smtClean="0">
                <a:sym typeface="Wingdings" pitchFamily="2" charset="2"/>
              </a:rPr>
              <a:t>StatementNoShortIf</a:t>
            </a:r>
            <a:r>
              <a:rPr lang="en-US" sz="2000" dirty="0" smtClean="0">
                <a:sym typeface="Wingdings" pitchFamily="2" charset="2"/>
              </a:rPr>
              <a:t> contains everything except </a:t>
            </a:r>
            <a:r>
              <a:rPr lang="en-US" sz="2000" b="1" dirty="0" err="1" smtClean="0">
                <a:sym typeface="Wingdings" pitchFamily="2" charset="2"/>
              </a:rPr>
              <a:t>IfThenStatement</a:t>
            </a:r>
            <a:r>
              <a:rPr lang="en-US" sz="2000" dirty="0" smtClean="0">
                <a:sym typeface="Wingdings" pitchFamily="2" charset="2"/>
              </a:rPr>
              <a:t>,   so the else always goes with the </a:t>
            </a:r>
            <a:r>
              <a:rPr lang="en-US" sz="2000" b="1" dirty="0" err="1" smtClean="0">
                <a:sym typeface="Wingdings" pitchFamily="2" charset="2"/>
              </a:rPr>
              <a:t>IfThenElse</a:t>
            </a:r>
            <a:r>
              <a:rPr lang="en-US" sz="2000" dirty="0" smtClean="0">
                <a:sym typeface="Wingdings" pitchFamily="2" charset="2"/>
              </a:rPr>
              <a:t> statement not the </a:t>
            </a:r>
            <a:r>
              <a:rPr lang="en-US" sz="2000" b="1" dirty="0" err="1" smtClean="0">
                <a:sym typeface="Wingdings" pitchFamily="2" charset="2"/>
              </a:rPr>
              <a:t>IfThenStatement</a:t>
            </a:r>
            <a:endParaRPr lang="en-US" sz="2000" b="1" dirty="0" smtClean="0"/>
          </a:p>
          <a:p>
            <a:r>
              <a:rPr lang="en-US" sz="2800" dirty="0" smtClean="0"/>
              <a:t>In general, we add new  grammar rules that enforce precedence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marL="342900" lvl="2" indent="-342900"/>
            <a:r>
              <a:rPr lang="en-US" sz="3200" dirty="0" smtClean="0"/>
              <a:t>Ambiguous</a:t>
            </a:r>
          </a:p>
          <a:p>
            <a:pPr marL="800100" lvl="3" indent="-342900"/>
            <a:r>
              <a:rPr lang="en-US" sz="2400" dirty="0" err="1" smtClean="0"/>
              <a:t>Expr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Identifier  |  Integer |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+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|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*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 | 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–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endParaRPr lang="en-US" sz="2400" dirty="0" smtClean="0">
              <a:sym typeface="Wingdings" pitchFamily="2" charset="2"/>
            </a:endParaRPr>
          </a:p>
          <a:p>
            <a:pPr marL="800100" lvl="3" indent="-342900"/>
            <a:endParaRPr lang="en-US" sz="2400" dirty="0" smtClean="0">
              <a:sym typeface="Wingdings" pitchFamily="2" charset="2"/>
            </a:endParaRPr>
          </a:p>
          <a:p>
            <a:pPr marL="342900" lvl="2" indent="-342900"/>
            <a:r>
              <a:rPr lang="en-US" sz="2800" dirty="0" smtClean="0">
                <a:sym typeface="Wingdings" pitchFamily="2" charset="2"/>
              </a:rPr>
              <a:t>Unambiguous</a:t>
            </a:r>
          </a:p>
          <a:p>
            <a:pPr marL="800100" lvl="3" indent="-342900"/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 Term   |  </a:t>
            </a:r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 +  Term  |  </a:t>
            </a:r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- Term</a:t>
            </a:r>
          </a:p>
          <a:p>
            <a:pPr marL="800100" lvl="3" indent="-342900"/>
            <a:r>
              <a:rPr lang="en-US" dirty="0" smtClean="0">
                <a:sym typeface="Wingdings" pitchFamily="2" charset="2"/>
              </a:rPr>
              <a:t>Term  Factor  |  Term  *  Factor</a:t>
            </a:r>
          </a:p>
          <a:p>
            <a:pPr marL="800100" lvl="3" indent="-342900"/>
            <a:r>
              <a:rPr lang="en-US" dirty="0" smtClean="0">
                <a:sym typeface="Wingdings" pitchFamily="2" charset="2"/>
              </a:rPr>
              <a:t>Factor   Integer   |  Identifier</a:t>
            </a:r>
          </a:p>
          <a:p>
            <a:pPr marL="800100" lvl="3" indent="-342900"/>
            <a:endParaRPr lang="en-US" sz="1800" dirty="0" smtClean="0">
              <a:sym typeface="Wingdings" pitchFamily="2" charset="2"/>
            </a:endParaRPr>
          </a:p>
          <a:p>
            <a:pPr marL="342900" lvl="2" indent="-342900"/>
            <a:r>
              <a:rPr lang="en-US" sz="2200" dirty="0" smtClean="0"/>
              <a:t>Parse:   3*4+1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 smtClean="0">
                <a:latin typeface="Courier New" pitchFamily="49" charset="0"/>
                <a:cs typeface="Times New Roman" charset="0"/>
              </a:rPr>
              <a:t> + Term  </a:t>
            </a: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   Term + Term    Term * Factor + Term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	  Integer * Factor + Term    3 * Factor + Term 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      3 * Integer + Term  3 * 4 + Term  3 * 4 + Factor 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	    3 * 4 + Integer   3 * 4 + 1</a:t>
            </a:r>
            <a:endParaRPr lang="en-US" sz="1600" dirty="0" smtClean="0">
              <a:latin typeface="Courier New" pitchFamily="49" charset="0"/>
              <a:cs typeface="Times New Roman" charset="0"/>
            </a:endParaRPr>
          </a:p>
          <a:p>
            <a:pPr marL="342900" lvl="2" indent="-342900"/>
            <a:endParaRPr lang="en-US" sz="3200" dirty="0" smtClean="0">
              <a:sym typeface="Wingdings" pitchFamily="2" charset="2"/>
            </a:endParaRPr>
          </a:p>
          <a:p>
            <a:pPr marL="342900" lvl="2" indent="-342900"/>
            <a:r>
              <a:rPr lang="en-US" dirty="0" smtClean="0">
                <a:sym typeface="Wingdings" pitchFamily="2" charset="2"/>
              </a:rPr>
              <a:t>What has precedence, + or *?</a:t>
            </a:r>
          </a:p>
          <a:p>
            <a:endParaRPr lang="en-US" sz="4800" dirty="0" smtClean="0"/>
          </a:p>
          <a:p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Alternative to BNF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543800" cy="4114800"/>
          </a:xfrm>
        </p:spPr>
        <p:txBody>
          <a:bodyPr/>
          <a:lstStyle/>
          <a:p>
            <a:r>
              <a:rPr lang="en-US" sz="2800" dirty="0"/>
              <a:t>The use of </a:t>
            </a:r>
            <a:r>
              <a:rPr lang="en-US" sz="2800" b="1" dirty="0"/>
              <a:t>regular expressions</a:t>
            </a:r>
            <a:r>
              <a:rPr lang="en-US" sz="2800" dirty="0"/>
              <a:t> is </a:t>
            </a:r>
            <a:r>
              <a:rPr lang="en-US" sz="2800" dirty="0" smtClean="0"/>
              <a:t>a common </a:t>
            </a:r>
            <a:r>
              <a:rPr lang="en-US" sz="2800" dirty="0"/>
              <a:t>alternate way to express a language </a:t>
            </a:r>
          </a:p>
        </p:txBody>
      </p:sp>
      <p:pic>
        <p:nvPicPr>
          <p:cNvPr id="122884" name="Picture 4" descr="02_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2286000"/>
            <a:ext cx="7391400" cy="4056063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1162144" y="624840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4800" y="6172200"/>
            <a:ext cx="228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empty string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886200"/>
            <a:ext cx="1131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Kleene</a:t>
            </a:r>
            <a:r>
              <a:rPr lang="en-US" sz="1600" dirty="0" smtClean="0"/>
              <a:t> Star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7" idx="2"/>
            <a:endCxn id="122884" idx="1"/>
          </p:cNvCxnSpPr>
          <p:nvPr/>
        </p:nvCxnSpPr>
        <p:spPr>
          <a:xfrm rot="16200000" flipH="1">
            <a:off x="771547" y="4018779"/>
            <a:ext cx="89278" cy="501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 to EBNF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Sometimes the following variations on “standard</a:t>
            </a:r>
            <a:r>
              <a:rPr lang="en-US" sz="2800" dirty="0"/>
              <a:t>” regular expressions </a:t>
            </a:r>
            <a:r>
              <a:rPr lang="en-US" sz="2800" dirty="0" smtClean="0"/>
              <a:t>are used:</a:t>
            </a:r>
            <a:endParaRPr lang="en-US" sz="2800" dirty="0"/>
          </a:p>
          <a:p>
            <a:pPr lvl="1">
              <a:buFontTx/>
              <a:buNone/>
            </a:pPr>
            <a:r>
              <a:rPr lang="en-US" sz="2400" dirty="0"/>
              <a:t>	{ M }   means zero or more occurrences of M</a:t>
            </a:r>
          </a:p>
          <a:p>
            <a:pPr lvl="1">
              <a:buFontTx/>
              <a:buNone/>
            </a:pPr>
            <a:r>
              <a:rPr lang="en-US" sz="2400" dirty="0"/>
              <a:t>	( M | N)    means one of M or N must be chosen</a:t>
            </a:r>
          </a:p>
          <a:p>
            <a:pPr lvl="1">
              <a:buFontTx/>
              <a:buNone/>
            </a:pPr>
            <a:r>
              <a:rPr lang="en-US" sz="2400" dirty="0"/>
              <a:t>    [ M ] 	 means M is optional</a:t>
            </a:r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r>
              <a:rPr lang="en-US" sz="2400" dirty="0"/>
              <a:t>Use “{“  to mean the literal {  not the </a:t>
            </a:r>
            <a:r>
              <a:rPr lang="en-US" sz="2400" dirty="0" err="1"/>
              <a:t>regex</a:t>
            </a:r>
            <a:r>
              <a:rPr lang="en-US" sz="2400" dirty="0"/>
              <a:t> {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Regular Expressions</a:t>
            </a:r>
            <a:endParaRPr lang="en-US" sz="2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01000" cy="1371600"/>
          </a:xfrm>
          <a:noFill/>
          <a:ln/>
        </p:spPr>
        <p:txBody>
          <a:bodyPr/>
          <a:lstStyle/>
          <a:p>
            <a:r>
              <a:rPr lang="en-US" sz="3200"/>
              <a:t>Numerical literals in Pascal may be generated by the following:</a:t>
            </a:r>
          </a:p>
        </p:txBody>
      </p:sp>
      <p:pic>
        <p:nvPicPr>
          <p:cNvPr id="92164" name="Picture 4" descr="Pascal 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0"/>
            <a:ext cx="8915400" cy="17367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RegEx</a:t>
            </a:r>
            <a:r>
              <a:rPr lang="en-US" dirty="0"/>
              <a:t> Examples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Booleans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“true” | “false”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Integers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(0-9)+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Identifiers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</a:t>
            </a:r>
            <a:r>
              <a:rPr lang="en-US" sz="2000" dirty="0" smtClean="0"/>
              <a:t>a-</a:t>
            </a:r>
            <a:r>
              <a:rPr lang="en-US" sz="2000" dirty="0" err="1" smtClean="0"/>
              <a:t>zA</a:t>
            </a:r>
            <a:r>
              <a:rPr lang="en-US" sz="2000" dirty="0" smtClean="0"/>
              <a:t>-Z)(a-zA-Z0-9)*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Comments (letters/space only)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“//”(a-</a:t>
            </a:r>
            <a:r>
              <a:rPr lang="en-US" sz="2000" dirty="0" err="1" smtClean="0"/>
              <a:t>zA</a:t>
            </a:r>
            <a:r>
              <a:rPr lang="en-US" sz="2000" dirty="0" smtClean="0"/>
              <a:t>-Z)*(“\</a:t>
            </a:r>
            <a:r>
              <a:rPr lang="en-US" sz="2000" dirty="0"/>
              <a:t>r” | “\n” | “\r\n</a:t>
            </a:r>
            <a:r>
              <a:rPr lang="en-US" sz="2000" dirty="0" smtClean="0"/>
              <a:t>”)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Simple Expressions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Expr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Term ( (+|-) Term )*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Term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Factor ( (* | / ) Factor) *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Regular </a:t>
            </a:r>
            <a:r>
              <a:rPr lang="en-US" sz="2400" dirty="0"/>
              <a:t>expressions seem pretty powerful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you write one for the language </a:t>
            </a:r>
            <a:r>
              <a:rPr lang="en-US" sz="2000" dirty="0" err="1"/>
              <a:t>a</a:t>
            </a:r>
            <a:r>
              <a:rPr lang="en-US" sz="2000" baseline="30000" dirty="0" err="1"/>
              <a:t>n</a:t>
            </a:r>
            <a:r>
              <a:rPr lang="en-US" sz="2000" dirty="0" err="1"/>
              <a:t>b</a:t>
            </a:r>
            <a:r>
              <a:rPr lang="en-US" sz="2000" baseline="30000" dirty="0" err="1"/>
              <a:t>n</a:t>
            </a:r>
            <a:r>
              <a:rPr lang="en-US" sz="2000" dirty="0"/>
              <a:t>?   (i.e. n </a:t>
            </a:r>
            <a:r>
              <a:rPr lang="en-US" sz="2000" dirty="0" err="1"/>
              <a:t>a’s</a:t>
            </a:r>
            <a:r>
              <a:rPr lang="en-US" sz="2000" dirty="0"/>
              <a:t> followed by n </a:t>
            </a:r>
            <a:r>
              <a:rPr lang="en-US" sz="2000" dirty="0" err="1"/>
              <a:t>b’s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Syntax defines what is grammatically valid in a programming language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Set of grammatical rules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 in English, a sentence cannot begin with a period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Must be formal and exact or there will be ambiguity in a programming language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will study three levels of syntax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Lexical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Defines the rules for tokens:  literals, identifiers, etc.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Concrete Syntax or just “Syntax”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Actual representation scheme down to every semicolon, i.e. every lexical token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Abstract Syntax – will cover in Semantics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Description of a program’s information without worrying about specific details such as where the parentheses or semicolons go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 != Context Free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expressions express a subset of context free grammars</a:t>
            </a:r>
          </a:p>
          <a:p>
            <a:pPr lvl="1"/>
            <a:r>
              <a:rPr lang="en-US" dirty="0" smtClean="0"/>
              <a:t>Regular Expressions </a:t>
            </a:r>
            <a:r>
              <a:rPr lang="en-US" dirty="0" smtClean="0">
                <a:sym typeface="Wingdings" pitchFamily="2" charset="2"/>
              </a:rPr>
              <a:t> Regular Languages  Language of a Deterministic Finite State Automaton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Context Free Grammars  Context Free Languages  Language of a Pushdown Automata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</a:t>
            </a:r>
            <a:r>
              <a:rPr lang="en-US" dirty="0"/>
              <a:t>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800" b="1"/>
              <a:t>Lexicon</a:t>
            </a:r>
            <a:r>
              <a:rPr lang="en-US" sz="2800"/>
              <a:t> of a programming language – set of all nonterminals from which programs are written</a:t>
            </a:r>
          </a:p>
          <a:p>
            <a:r>
              <a:rPr lang="en-US" sz="2800"/>
              <a:t>Nonterminals – referred to as </a:t>
            </a:r>
            <a:r>
              <a:rPr lang="en-US" sz="2800" b="1"/>
              <a:t>tokens</a:t>
            </a:r>
          </a:p>
          <a:p>
            <a:pPr lvl="1"/>
            <a:r>
              <a:rPr lang="en-US" sz="2400"/>
              <a:t>Each token is described by its </a:t>
            </a:r>
            <a:r>
              <a:rPr lang="en-US" sz="2400" b="1"/>
              <a:t>type</a:t>
            </a:r>
            <a:r>
              <a:rPr lang="en-US" sz="2400"/>
              <a:t> (e.g. identifier, expression) and its </a:t>
            </a:r>
            <a:r>
              <a:rPr lang="en-US" sz="2400" b="1"/>
              <a:t>value</a:t>
            </a:r>
            <a:r>
              <a:rPr lang="en-US" sz="2400"/>
              <a:t> (the string it represents)</a:t>
            </a:r>
          </a:p>
          <a:p>
            <a:pPr lvl="1"/>
            <a:r>
              <a:rPr lang="en-US" sz="2400"/>
              <a:t>Skipping whitespace or comments </a:t>
            </a:r>
          </a:p>
        </p:txBody>
      </p:sp>
      <p:pic>
        <p:nvPicPr>
          <p:cNvPr id="13316" name="Picture 4" descr="02_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752600" y="4765675"/>
            <a:ext cx="6324600" cy="1863725"/>
          </a:xfrm>
          <a:noFill/>
          <a:ln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232525" y="5319713"/>
            <a:ext cx="1389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or punctuation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Lexical Tokens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/>
              <a:t>Identifiers</a:t>
            </a:r>
          </a:p>
          <a:p>
            <a:pPr>
              <a:lnSpc>
                <a:spcPct val="80000"/>
              </a:lnSpc>
            </a:pPr>
            <a:r>
              <a:rPr lang="en-US" sz="2800"/>
              <a:t>Literals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Includes Integers, true, false, floats, chars</a:t>
            </a:r>
          </a:p>
          <a:p>
            <a:pPr>
              <a:lnSpc>
                <a:spcPct val="80000"/>
              </a:lnSpc>
            </a:pPr>
            <a:r>
              <a:rPr lang="en-US" sz="2800"/>
              <a:t>Keywords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bool char else false float if int main true while</a:t>
            </a:r>
          </a:p>
          <a:p>
            <a:pPr>
              <a:lnSpc>
                <a:spcPct val="80000"/>
              </a:lnSpc>
            </a:pPr>
            <a:r>
              <a:rPr lang="en-US" sz="2800"/>
              <a:t>Operators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= || &amp;&amp; == != &lt; &lt;= &gt; &gt;= + - * / % ! [ ]</a:t>
            </a:r>
          </a:p>
          <a:p>
            <a:pPr>
              <a:lnSpc>
                <a:spcPct val="80000"/>
              </a:lnSpc>
            </a:pPr>
            <a:r>
              <a:rPr lang="en-US" sz="2800"/>
              <a:t>Punctuation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; . { } (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Issues to consider:   Ignoring comments, role of whitespace, distinguising the &lt; operator from &lt;=, distinguishing identifiers from keywords like “if”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 Simple Lexical Syntax for a Small </a:t>
            </a:r>
            <a:r>
              <a:rPr lang="en-US" sz="4000" dirty="0" smtClean="0"/>
              <a:t>C-Like Language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41300" y="2028825"/>
            <a:ext cx="655198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Primary </a:t>
            </a:r>
            <a:r>
              <a:rPr lang="en-US" dirty="0">
                <a:sym typeface="Symbol" pitchFamily="18" charset="2"/>
              </a:rPr>
              <a:t> Identifier [  "["Expression"]" ] |  Literal | "("Expression")"</a:t>
            </a:r>
          </a:p>
          <a:p>
            <a:r>
              <a:rPr lang="en-US" dirty="0">
                <a:sym typeface="Symbol" pitchFamily="18" charset="2"/>
              </a:rPr>
              <a:t>	| Type "("Expression")"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Identifier  Letter </a:t>
            </a:r>
            <a:r>
              <a:rPr lang="en-US" dirty="0" smtClean="0">
                <a:sym typeface="Symbol" pitchFamily="18" charset="2"/>
              </a:rPr>
              <a:t>( </a:t>
            </a:r>
            <a:r>
              <a:rPr lang="en-US" dirty="0">
                <a:sym typeface="Symbol" pitchFamily="18" charset="2"/>
              </a:rPr>
              <a:t>Letter | </a:t>
            </a:r>
            <a:r>
              <a:rPr lang="en-US" dirty="0" smtClean="0">
                <a:sym typeface="Symbol" pitchFamily="18" charset="2"/>
              </a:rPr>
              <a:t>Digit )*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Letter  a | b | … | z | A | B | … Z</a:t>
            </a:r>
          </a:p>
          <a:p>
            <a:r>
              <a:rPr lang="en-US" dirty="0">
                <a:sym typeface="Symbol" pitchFamily="18" charset="2"/>
              </a:rPr>
              <a:t>Digit  0 | 1 | 2 | …  | 9</a:t>
            </a:r>
          </a:p>
          <a:p>
            <a:r>
              <a:rPr lang="en-US" dirty="0">
                <a:sym typeface="Symbol" pitchFamily="18" charset="2"/>
              </a:rPr>
              <a:t>Literal   Integer | Boolean | Float | Char</a:t>
            </a:r>
          </a:p>
          <a:p>
            <a:r>
              <a:rPr lang="en-US" dirty="0">
                <a:sym typeface="Symbol" pitchFamily="18" charset="2"/>
              </a:rPr>
              <a:t>Integer   Digit </a:t>
            </a:r>
            <a:r>
              <a:rPr lang="en-US" dirty="0" smtClean="0">
                <a:sym typeface="Symbol" pitchFamily="18" charset="2"/>
              </a:rPr>
              <a:t>( </a:t>
            </a:r>
            <a:r>
              <a:rPr lang="en-US" dirty="0">
                <a:sym typeface="Symbol" pitchFamily="18" charset="2"/>
              </a:rPr>
              <a:t>Digit </a:t>
            </a:r>
            <a:r>
              <a:rPr lang="en-US" dirty="0" smtClean="0">
                <a:sym typeface="Symbol" pitchFamily="18" charset="2"/>
              </a:rPr>
              <a:t>)*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Boolean  true  |  false</a:t>
            </a:r>
          </a:p>
          <a:p>
            <a:r>
              <a:rPr lang="en-US" dirty="0">
                <a:sym typeface="Symbol" pitchFamily="18" charset="2"/>
              </a:rPr>
              <a:t>Float  Integer .  Integer</a:t>
            </a:r>
          </a:p>
          <a:p>
            <a:r>
              <a:rPr lang="en-US" dirty="0">
                <a:sym typeface="Symbol" pitchFamily="18" charset="2"/>
              </a:rPr>
              <a:t>Char  ‘ ASCIICHAR 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  <a:noFill/>
          <a:ln/>
        </p:spPr>
        <p:txBody>
          <a:bodyPr/>
          <a:lstStyle/>
          <a:p>
            <a:r>
              <a:rPr lang="en-US" sz="3200"/>
              <a:t>Recall scanner is responsible for</a:t>
            </a:r>
          </a:p>
          <a:p>
            <a:pPr lvl="1"/>
            <a:r>
              <a:rPr lang="en-US" sz="2800"/>
              <a:t>tokenizing source</a:t>
            </a:r>
          </a:p>
          <a:p>
            <a:pPr lvl="1"/>
            <a:r>
              <a:rPr lang="en-US" sz="2800"/>
              <a:t>removing comments</a:t>
            </a:r>
          </a:p>
          <a:p>
            <a:pPr lvl="1"/>
            <a:r>
              <a:rPr lang="en-US" sz="2800"/>
              <a:t>(often) dealing with </a:t>
            </a:r>
            <a:r>
              <a:rPr lang="en-US" sz="2800" i="1"/>
              <a:t>pragmas </a:t>
            </a:r>
            <a:r>
              <a:rPr lang="en-US" sz="2800"/>
              <a:t>(i.e., significant comments)</a:t>
            </a:r>
          </a:p>
          <a:p>
            <a:pPr lvl="1"/>
            <a:r>
              <a:rPr lang="en-US" sz="2800"/>
              <a:t>saving text of identifiers, numbers, strings</a:t>
            </a:r>
          </a:p>
          <a:p>
            <a:pPr lvl="1"/>
            <a:r>
              <a:rPr lang="en-US" sz="2800"/>
              <a:t>saving source locations (file, line, column) for error messages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143000"/>
            <a:ext cx="7645400" cy="5562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pitchFamily="49" charset="0"/>
              </a:rPr>
              <a:t>{ ( ) [ ] &lt; &gt; , ; = + - </a:t>
            </a:r>
            <a:r>
              <a:rPr lang="en-US" sz="3200" dirty="0" err="1">
                <a:latin typeface="Courier New" pitchFamily="49" charset="0"/>
              </a:rPr>
              <a:t>etc</a:t>
            </a:r>
            <a:r>
              <a:rPr lang="en-US" sz="3200" dirty="0">
                <a:latin typeface="Courier New" pitchFamily="49" charset="0"/>
              </a:rPr>
              <a:t> }</a:t>
            </a:r>
            <a:br>
              <a:rPr lang="en-US" sz="3200" dirty="0">
                <a:latin typeface="Courier New" pitchFamily="49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lvl="1"/>
            <a:r>
              <a:rPr lang="en-US" sz="2800" dirty="0"/>
              <a:t>If that is a dot, we announce </a:t>
            </a:r>
            <a:r>
              <a:rPr lang="en-US" sz="2800" dirty="0" smtClean="0"/>
              <a:t>..</a:t>
            </a:r>
            <a:endParaRPr lang="en-US" sz="2800" dirty="0"/>
          </a:p>
          <a:p>
            <a:pPr lvl="1"/>
            <a:r>
              <a:rPr lang="en-US" sz="2800" dirty="0"/>
              <a:t>Otherwise, we announce . and reuse the look-ahead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If it is a </a:t>
            </a:r>
            <a:r>
              <a:rPr lang="en-US" sz="3200" dirty="0">
                <a:latin typeface="Courier New" pitchFamily="49" charset="0"/>
              </a:rPr>
              <a:t>&lt;,</a:t>
            </a:r>
            <a:r>
              <a:rPr lang="en-US" sz="3200" dirty="0"/>
              <a:t> we look at the next character</a:t>
            </a:r>
          </a:p>
          <a:p>
            <a:pPr lvl="1"/>
            <a:r>
              <a:rPr lang="en-US" sz="2800" dirty="0"/>
              <a:t>if that is a </a:t>
            </a:r>
            <a:r>
              <a:rPr lang="en-US" sz="2800" dirty="0">
                <a:latin typeface="Courier New" pitchFamily="49" charset="0"/>
              </a:rPr>
              <a:t>=</a:t>
            </a:r>
            <a:r>
              <a:rPr lang="en-US" sz="2800" dirty="0"/>
              <a:t> we announce </a:t>
            </a:r>
            <a:r>
              <a:rPr lang="en-US" sz="2800" dirty="0">
                <a:latin typeface="Courier New" pitchFamily="49" charset="0"/>
              </a:rPr>
              <a:t>&lt;=</a:t>
            </a:r>
          </a:p>
          <a:p>
            <a:pPr lvl="1"/>
            <a:r>
              <a:rPr lang="en-US" sz="2800" dirty="0"/>
              <a:t>otherwise, we announce </a:t>
            </a:r>
            <a:r>
              <a:rPr lang="en-US" sz="2800" dirty="0">
                <a:latin typeface="Courier New" pitchFamily="49" charset="0"/>
              </a:rPr>
              <a:t>&lt;</a:t>
            </a:r>
            <a:r>
              <a:rPr lang="en-US" sz="2800" dirty="0"/>
              <a:t> and reuse the look-ahead, </a:t>
            </a:r>
            <a:r>
              <a:rPr lang="en-US" sz="2800" dirty="0" smtClean="0"/>
              <a:t>etc.</a:t>
            </a:r>
            <a:endParaRPr lang="en-US" sz="2800" dirty="0"/>
          </a:p>
          <a:p>
            <a:r>
              <a:rPr lang="en-US" sz="3200" dirty="0"/>
              <a:t>If it is a letter, we keep reading letters and digits and maybe underscores until we can't anymore</a:t>
            </a:r>
          </a:p>
          <a:p>
            <a:pPr lvl="1"/>
            <a:r>
              <a:rPr lang="en-US" sz="2800" dirty="0"/>
              <a:t>then we check to see if it is a </a:t>
            </a:r>
            <a:r>
              <a:rPr lang="en-US" sz="2800" dirty="0" smtClean="0"/>
              <a:t>reserved </a:t>
            </a:r>
            <a:r>
              <a:rPr lang="en-US" sz="2800" dirty="0"/>
              <a:t>word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2400"/>
          </a:xfrm>
          <a:noFill/>
          <a:ln/>
        </p:spPr>
        <p:txBody>
          <a:bodyPr/>
          <a:lstStyle/>
          <a:p>
            <a:r>
              <a:rPr lang="en-US" sz="3200"/>
              <a:t>If it is a digit, we keep reading until we find a non-digit</a:t>
            </a:r>
          </a:p>
          <a:p>
            <a:pPr lvl="1"/>
            <a:r>
              <a:rPr lang="en-US" sz="2800"/>
              <a:t>if that is not a . we announce an integer</a:t>
            </a:r>
          </a:p>
          <a:p>
            <a:pPr lvl="1"/>
            <a:r>
              <a:rPr lang="en-US" sz="2800"/>
              <a:t>otherwise, we keep looking for a real number</a:t>
            </a:r>
          </a:p>
          <a:p>
            <a:pPr lvl="1"/>
            <a:r>
              <a:rPr lang="en-US" sz="2800"/>
              <a:t>if the character after the . is not a digit we announce an integer and reuse the . and the look-ahead</a:t>
            </a:r>
            <a:endParaRPr lang="en-US" sz="2800">
              <a:latin typeface="Courier New" pitchFamily="49" charset="0"/>
            </a:endParaRPr>
          </a:p>
          <a:p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pic>
        <p:nvPicPr>
          <p:cNvPr id="98309" name="Picture 5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143000"/>
            <a:ext cx="5514975" cy="5538788"/>
          </a:xfrm>
          <a:prstGeom prst="rect">
            <a:avLst/>
          </a:prstGeom>
          <a:noFill/>
        </p:spPr>
      </p:pic>
      <p:sp>
        <p:nvSpPr>
          <p:cNvPr id="983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86000"/>
            <a:ext cx="2590800" cy="2971800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/>
              <a:t>Pictorial representation of a Pascal scanner as a finite automaton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620000" cy="44958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sz="3200" dirty="0"/>
              <a:t>This is a deterministic finite automaton (DFA)</a:t>
            </a:r>
          </a:p>
          <a:p>
            <a:pPr lvl="1"/>
            <a:r>
              <a:rPr lang="en-US" sz="2800" dirty="0" err="1"/>
              <a:t>Lex</a:t>
            </a:r>
            <a:r>
              <a:rPr lang="en-US" sz="2800" dirty="0"/>
              <a:t>, </a:t>
            </a:r>
            <a:r>
              <a:rPr lang="en-US" sz="2800" dirty="0" err="1"/>
              <a:t>scangen</a:t>
            </a:r>
            <a:r>
              <a:rPr lang="en-US" sz="2800" dirty="0"/>
              <a:t>, etc. build these things automatically from a set of regular expressions</a:t>
            </a:r>
          </a:p>
          <a:p>
            <a:pPr lvl="1"/>
            <a:r>
              <a:rPr lang="en-US" sz="2800" dirty="0"/>
              <a:t>Specifically, they construct a machine that accepts the language</a:t>
            </a:r>
            <a:br>
              <a:rPr lang="en-US" sz="2800" dirty="0"/>
            </a:br>
            <a:r>
              <a:rPr lang="en-US" sz="2800" dirty="0">
                <a:latin typeface="Courier New" pitchFamily="49" charset="0"/>
              </a:rPr>
              <a:t>identifier | </a:t>
            </a:r>
            <a:r>
              <a:rPr lang="en-US" sz="2800" dirty="0" err="1">
                <a:latin typeface="Courier New" pitchFamily="49" charset="0"/>
              </a:rPr>
              <a:t>int</a:t>
            </a:r>
            <a:r>
              <a:rPr lang="en-US" sz="2800" dirty="0">
                <a:latin typeface="Courier New" pitchFamily="49" charset="0"/>
              </a:rPr>
              <a:t> const </a:t>
            </a:r>
            <a:br>
              <a:rPr lang="en-US" sz="2800" dirty="0">
                <a:latin typeface="Courier New" pitchFamily="49" charset="0"/>
              </a:rPr>
            </a:br>
            <a:r>
              <a:rPr lang="en-US" sz="2800" dirty="0">
                <a:latin typeface="Courier New" pitchFamily="49" charset="0"/>
              </a:rPr>
              <a:t>| real const | comment | symbol | </a:t>
            </a:r>
            <a:r>
              <a:rPr lang="en-US" sz="2800" dirty="0" smtClean="0">
                <a:latin typeface="Courier New" pitchFamily="49" charset="0"/>
              </a:rPr>
              <a:t>...</a:t>
            </a:r>
          </a:p>
          <a:p>
            <a:pPr lvl="1"/>
            <a:r>
              <a:rPr lang="en-US" dirty="0" smtClean="0"/>
              <a:t>This is the </a:t>
            </a:r>
            <a:r>
              <a:rPr lang="en-US" b="1" dirty="0" smtClean="0"/>
              <a:t>Lexical Syntax </a:t>
            </a:r>
            <a:r>
              <a:rPr lang="en-US" dirty="0" smtClean="0"/>
              <a:t>for the programming language</a:t>
            </a:r>
          </a:p>
          <a:p>
            <a:pPr lvl="1"/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 </a:t>
            </a:r>
            <a:r>
              <a:rPr lang="en-US" dirty="0" smtClean="0"/>
              <a:t>or Context Free Grammar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BNF = Backus-Naur Form to specify a grammar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Equivalent to a context free grammar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Set of </a:t>
            </a:r>
            <a:r>
              <a:rPr lang="en-US" sz="2400" b="1" dirty="0"/>
              <a:t>rewriting rules</a:t>
            </a:r>
            <a:r>
              <a:rPr lang="en-US" sz="2400" dirty="0"/>
              <a:t> (a rule that can be applied multiple times) </a:t>
            </a:r>
            <a:r>
              <a:rPr lang="en-US" sz="2400" dirty="0" smtClean="0"/>
              <a:t>also known as </a:t>
            </a:r>
            <a:r>
              <a:rPr lang="en-US" sz="2400" b="1" dirty="0" smtClean="0"/>
              <a:t>production rules </a:t>
            </a:r>
            <a:r>
              <a:rPr lang="en-US" sz="2400" dirty="0" smtClean="0"/>
              <a:t>defined </a:t>
            </a:r>
            <a:r>
              <a:rPr lang="en-US" sz="2400" dirty="0"/>
              <a:t>on a set of </a:t>
            </a:r>
            <a:r>
              <a:rPr lang="en-US" sz="2400" b="1" dirty="0" err="1"/>
              <a:t>nonterminal</a:t>
            </a:r>
            <a:r>
              <a:rPr lang="en-US" sz="2400" b="1" dirty="0"/>
              <a:t> symbols</a:t>
            </a:r>
            <a:r>
              <a:rPr lang="en-US" sz="2400" dirty="0"/>
              <a:t>, a set of </a:t>
            </a:r>
            <a:r>
              <a:rPr lang="en-US" sz="2400" b="1" dirty="0"/>
              <a:t>terminal symbols</a:t>
            </a:r>
            <a:r>
              <a:rPr lang="en-US" sz="2400" dirty="0"/>
              <a:t>, and a </a:t>
            </a:r>
            <a:r>
              <a:rPr lang="en-US" sz="2400" b="1" dirty="0"/>
              <a:t>start symbol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  <a:sym typeface="Symbol" pitchFamily="18" charset="2"/>
              </a:rPr>
              <a:t>Terminals,  :  Basic alphabet from which programs are constructed.  E.g., letters, digits, or keywords such as “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int</a:t>
            </a:r>
            <a:r>
              <a:rPr lang="en-US" sz="2000" dirty="0">
                <a:cs typeface="Times New Roman" charset="0"/>
                <a:sym typeface="Symbol" pitchFamily="18" charset="2"/>
              </a:rPr>
              <a:t>”, “main”, “{“, “}”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cs typeface="Times New Roman" charset="0"/>
                <a:sym typeface="Symbol" pitchFamily="18" charset="2"/>
              </a:rPr>
              <a:t>Nonterminals</a:t>
            </a:r>
            <a:r>
              <a:rPr lang="en-US" sz="2000" dirty="0">
                <a:cs typeface="Times New Roman" charset="0"/>
                <a:sym typeface="Symbol" pitchFamily="18" charset="2"/>
              </a:rPr>
              <a:t>, N : Identify grammatical categories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  <a:sym typeface="Symbol" pitchFamily="18" charset="2"/>
              </a:rPr>
              <a:t>Start Symbol:  One of the 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nonterminals</a:t>
            </a:r>
            <a:r>
              <a:rPr lang="en-US" sz="2000" dirty="0">
                <a:cs typeface="Times New Roman" charset="0"/>
                <a:sym typeface="Symbol" pitchFamily="18" charset="2"/>
              </a:rPr>
              <a:t> which identifies the principal category.  E.g., “Sentence” for 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english</a:t>
            </a:r>
            <a:r>
              <a:rPr lang="en-US" sz="2000" dirty="0">
                <a:cs typeface="Times New Roman" charset="0"/>
                <a:sym typeface="Symbol" pitchFamily="18" charset="2"/>
              </a:rPr>
              <a:t>, “Program” for a programming language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We run the machine over and over to get one token after another</a:t>
            </a:r>
          </a:p>
          <a:p>
            <a:pPr lvl="1"/>
            <a:r>
              <a:rPr lang="en-US" sz="2800"/>
              <a:t>Nearly universal rule:</a:t>
            </a:r>
          </a:p>
          <a:p>
            <a:pPr lvl="2"/>
            <a:r>
              <a:rPr lang="en-US" sz="2400"/>
              <a:t>always take the longest possible token from the input</a:t>
            </a:r>
            <a:br>
              <a:rPr lang="en-US" sz="2400"/>
            </a:br>
            <a:r>
              <a:rPr lang="en-US" sz="2400"/>
              <a:t>thus foobar is foobar and never f or foo or foob</a:t>
            </a:r>
          </a:p>
          <a:p>
            <a:pPr lvl="2"/>
            <a:r>
              <a:rPr lang="en-US" sz="2400"/>
              <a:t>more to the point, </a:t>
            </a:r>
            <a:r>
              <a:rPr lang="en-US" sz="2400">
                <a:latin typeface="Courier New" pitchFamily="49" charset="0"/>
              </a:rPr>
              <a:t>3.14159</a:t>
            </a:r>
            <a:r>
              <a:rPr lang="en-US" sz="2400"/>
              <a:t> is a real const and never </a:t>
            </a:r>
            <a:r>
              <a:rPr lang="en-US" sz="2400">
                <a:latin typeface="Courier New" pitchFamily="49" charset="0"/>
              </a:rPr>
              <a:t>3, .,</a:t>
            </a:r>
            <a:r>
              <a:rPr lang="en-US" sz="2400"/>
              <a:t> and </a:t>
            </a:r>
            <a:r>
              <a:rPr lang="en-US" sz="2400">
                <a:latin typeface="Courier New" pitchFamily="49" charset="0"/>
              </a:rPr>
              <a:t>14159</a:t>
            </a:r>
          </a:p>
          <a:p>
            <a:r>
              <a:rPr lang="en-US" sz="3200"/>
              <a:t>Regular expressions "generate" a regular language; DFAs "recognize" 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Scanners tend to be built three ways</a:t>
            </a:r>
          </a:p>
          <a:p>
            <a:pPr lvl="1"/>
            <a:r>
              <a:rPr lang="en-US" sz="2800"/>
              <a:t>ad-hoc</a:t>
            </a:r>
          </a:p>
          <a:p>
            <a:pPr lvl="1"/>
            <a:r>
              <a:rPr lang="en-US" sz="2800"/>
              <a:t>semi-mechanical pure DFA </a:t>
            </a:r>
            <a:br>
              <a:rPr lang="en-US" sz="2800"/>
            </a:br>
            <a:r>
              <a:rPr lang="en-US" sz="2800"/>
              <a:t>(usually realized as nested case statements)</a:t>
            </a:r>
          </a:p>
          <a:p>
            <a:pPr lvl="1"/>
            <a:r>
              <a:rPr lang="en-US" sz="2800"/>
              <a:t>table-driven DFA</a:t>
            </a:r>
          </a:p>
          <a:p>
            <a:r>
              <a:rPr lang="en-US" sz="3200"/>
              <a:t>Ad-hoc generally yields the fastest, most compact code by doing lots of special-purpose things, though good automatically-generated scanners come very close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178800" cy="5105400"/>
          </a:xfrm>
          <a:noFill/>
          <a:ln/>
        </p:spPr>
        <p:txBody>
          <a:bodyPr/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r>
              <a:rPr lang="en-US" sz="3200" dirty="0" smtClean="0"/>
              <a:t>Table-driven </a:t>
            </a:r>
            <a:r>
              <a:rPr lang="en-US" sz="3200" dirty="0"/>
              <a:t>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</a:t>
            </a:r>
            <a:r>
              <a:rPr lang="en-US" sz="3200" dirty="0" smtClean="0"/>
              <a:t>produce based on an input grammar</a:t>
            </a:r>
            <a:endParaRPr lang="en-US" sz="3200" dirty="0"/>
          </a:p>
          <a:p>
            <a:pPr lvl="1"/>
            <a:r>
              <a:rPr lang="en-US" sz="2800" dirty="0" err="1"/>
              <a:t>lex</a:t>
            </a:r>
            <a:r>
              <a:rPr lang="en-US" sz="2800" dirty="0"/>
              <a:t> (flex) in the form of C code</a:t>
            </a:r>
          </a:p>
          <a:p>
            <a:pPr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</a:t>
            </a:r>
            <a:r>
              <a:rPr lang="en-US" sz="2800" dirty="0" smtClean="0"/>
              <a:t>2.11)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7724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Note that the rule about longest-possible tokens means you return only when the next character can't be used to continue the current token</a:t>
            </a:r>
          </a:p>
          <a:p>
            <a:pPr lvl="1">
              <a:lnSpc>
                <a:spcPct val="90000"/>
              </a:lnSpc>
            </a:pPr>
            <a:r>
              <a:rPr lang="en-US"/>
              <a:t>the next character will generally need to be saved for the next token</a:t>
            </a:r>
          </a:p>
          <a:p>
            <a:pPr>
              <a:lnSpc>
                <a:spcPct val="90000"/>
              </a:lnSpc>
            </a:pPr>
            <a:r>
              <a:rPr lang="en-US"/>
              <a:t>In some cases, you may need to peek at more than one character of look-ahead in order to know whether to proceed</a:t>
            </a:r>
          </a:p>
          <a:p>
            <a:pPr lvl="1">
              <a:lnSpc>
                <a:spcPct val="90000"/>
              </a:lnSpc>
            </a:pPr>
            <a:r>
              <a:rPr lang="en-US"/>
              <a:t>In Pascal, for example, when you have a 3 and you a see a dot</a:t>
            </a:r>
          </a:p>
          <a:p>
            <a:pPr lvl="2">
              <a:lnSpc>
                <a:spcPct val="90000"/>
              </a:lnSpc>
            </a:pPr>
            <a:r>
              <a:rPr lang="en-US"/>
              <a:t>do you proceed (in hopes of getting 3.14)?</a:t>
            </a:r>
            <a:br>
              <a:rPr lang="en-US"/>
            </a:br>
            <a:r>
              <a:rPr lang="en-US"/>
              <a:t>or </a:t>
            </a:r>
          </a:p>
          <a:p>
            <a:pPr lvl="2">
              <a:lnSpc>
                <a:spcPct val="90000"/>
              </a:lnSpc>
            </a:pPr>
            <a:r>
              <a:rPr lang="en-US"/>
              <a:t>do you stop (in fear of getting 3..5)?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In messier cases, you may not be able to get by with any fixed amount of </a:t>
            </a:r>
            <a:r>
              <a:rPr lang="en-US" sz="3200" dirty="0" smtClean="0"/>
              <a:t>look-ahead. In Fortran</a:t>
            </a:r>
            <a:r>
              <a:rPr lang="en-US" sz="3200" dirty="0"/>
              <a:t>, for example, we have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latin typeface="Courier New" pitchFamily="49" charset="0"/>
              </a:rPr>
              <a:t>DO 5 I = 1,25	loop</a:t>
            </a:r>
            <a:br>
              <a:rPr lang="en-US" sz="3200" dirty="0">
                <a:latin typeface="Courier New" pitchFamily="49" charset="0"/>
              </a:rPr>
            </a:br>
            <a:r>
              <a:rPr lang="en-US" sz="3200" dirty="0">
                <a:latin typeface="Courier New" pitchFamily="49" charset="0"/>
              </a:rPr>
              <a:t>	DO 5 I = 1.25	assignment</a:t>
            </a:r>
          </a:p>
          <a:p>
            <a:r>
              <a:rPr lang="en-US" sz="3200" dirty="0"/>
              <a:t>Here, we need to remember we were in a potentially final state, and save enough information that we can back up to it, if we get stuck later</a:t>
            </a: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Parsing – From lexical to concrete syntax</a:t>
            </a:r>
            <a:endParaRPr lang="en-US" sz="24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78800" cy="5029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Terminology: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context-free grammar (CFG)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symbols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terminals (tokens)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non-terminals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production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derivations (left-most and right-most - canonical)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parse trees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sentential form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By analogy to RE and DFAs, a context-free grammar (CFG) is a </a:t>
            </a:r>
            <a:r>
              <a:rPr lang="en-US" sz="3200" i="1"/>
              <a:t>generator</a:t>
            </a:r>
            <a:r>
              <a:rPr lang="en-US" sz="3200"/>
              <a:t> for a context-free language (CFL)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a parser is a language </a:t>
            </a:r>
            <a:r>
              <a:rPr lang="en-US" sz="2800" i="1"/>
              <a:t>recognizer</a:t>
            </a:r>
            <a:endParaRPr lang="en-US" sz="2800"/>
          </a:p>
          <a:p>
            <a:pPr>
              <a:lnSpc>
                <a:spcPct val="110000"/>
              </a:lnSpc>
            </a:pPr>
            <a:r>
              <a:rPr lang="en-US" sz="3200"/>
              <a:t>There is an infinite number of grammars for every context-free language 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not all grammars are created equal, however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343400"/>
          </a:xfrm>
          <a:noFill/>
          <a:ln/>
        </p:spPr>
        <p:txBody>
          <a:bodyPr/>
          <a:lstStyle/>
          <a:p>
            <a:r>
              <a:rPr lang="en-US" sz="3200"/>
              <a:t>It turns out that for any CFG we can create a parser that runs in O(n^3) time</a:t>
            </a:r>
          </a:p>
          <a:p>
            <a:r>
              <a:rPr lang="en-US" sz="3200"/>
              <a:t>There are two well-known parsing algorithms that permit this</a:t>
            </a:r>
          </a:p>
          <a:p>
            <a:pPr lvl="1"/>
            <a:r>
              <a:rPr lang="en-US" sz="2800"/>
              <a:t>Early's algorithm</a:t>
            </a:r>
          </a:p>
          <a:p>
            <a:pPr lvl="1"/>
            <a:r>
              <a:rPr lang="en-US" sz="2800"/>
              <a:t>Cooke-Younger-Kasami (CYK) algorithm</a:t>
            </a:r>
          </a:p>
          <a:p>
            <a:r>
              <a:rPr lang="en-US" sz="3200"/>
              <a:t>O(n^3) time is clearly unacceptable for a parser in a compiler - too slow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Fortunately, there are large classes of grammars for which we can build parsers that run in linear time</a:t>
            </a:r>
          </a:p>
          <a:p>
            <a:pPr lvl="1"/>
            <a:r>
              <a:rPr lang="en-US" sz="2800"/>
              <a:t>The two most important classes are called </a:t>
            </a:r>
            <a:br>
              <a:rPr lang="en-US" sz="2800"/>
            </a:br>
            <a:r>
              <a:rPr lang="en-US" sz="2800" b="1"/>
              <a:t>LL</a:t>
            </a:r>
            <a:r>
              <a:rPr lang="en-US" sz="2800"/>
              <a:t> and </a:t>
            </a:r>
            <a:r>
              <a:rPr lang="en-US" sz="2800" b="1"/>
              <a:t>LR</a:t>
            </a:r>
            <a:endParaRPr lang="en-US" sz="2800"/>
          </a:p>
          <a:p>
            <a:r>
              <a:rPr lang="en-US" sz="3200"/>
              <a:t>LL stands for </a:t>
            </a:r>
            <a:br>
              <a:rPr lang="en-US" sz="3200"/>
            </a:br>
            <a:r>
              <a:rPr lang="en-US" sz="3200"/>
              <a:t>'Left-to-right, Leftmost derivation'.</a:t>
            </a:r>
          </a:p>
          <a:p>
            <a:r>
              <a:rPr lang="en-US" sz="3200"/>
              <a:t>LR stands for </a:t>
            </a:r>
            <a:br>
              <a:rPr lang="en-US" sz="3200"/>
            </a:br>
            <a:r>
              <a:rPr lang="en-US" sz="3200"/>
              <a:t>'Left-to-right, Rightmost derivation’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743450"/>
          </a:xfrm>
          <a:noFill/>
          <a:ln/>
        </p:spPr>
        <p:txBody>
          <a:bodyPr/>
          <a:lstStyle/>
          <a:p>
            <a:r>
              <a:rPr lang="en-US" sz="3200"/>
              <a:t>LL parsers are also called 'top-down', or 'predictive' parsers &amp; LR parsers are also called 'bottom-up', or 'shift-reduce' parsers</a:t>
            </a:r>
          </a:p>
          <a:p>
            <a:r>
              <a:rPr lang="en-US" sz="3200"/>
              <a:t>There are several important sub-classes of LR parsers</a:t>
            </a:r>
          </a:p>
          <a:p>
            <a:pPr lvl="1"/>
            <a:r>
              <a:rPr lang="en-US" sz="2800"/>
              <a:t>SLR</a:t>
            </a:r>
          </a:p>
          <a:p>
            <a:pPr lvl="1"/>
            <a:r>
              <a:rPr lang="en-US" sz="2800"/>
              <a:t>LALR</a:t>
            </a:r>
          </a:p>
          <a:p>
            <a:r>
              <a:rPr lang="en-US" sz="3200"/>
              <a:t>We won't be going into detail on the differences between them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Rewriting Rules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Rewriting Rules, </a:t>
            </a:r>
            <a:r>
              <a:rPr lang="el-GR" sz="2800">
                <a:cs typeface="Times New Roman" charset="0"/>
              </a:rPr>
              <a:t>ρ</a:t>
            </a:r>
            <a:endParaRPr lang="en-US" sz="2800">
              <a:cs typeface="Times New Roman" charset="0"/>
            </a:endParaRPr>
          </a:p>
          <a:p>
            <a:pPr lvl="1"/>
            <a:r>
              <a:rPr lang="en-US" sz="2400">
                <a:cs typeface="Times New Roman" charset="0"/>
              </a:rPr>
              <a:t>Written using the symbols </a:t>
            </a:r>
            <a:r>
              <a:rPr lang="en-US" sz="2400">
                <a:cs typeface="Times New Roman" charset="0"/>
                <a:sym typeface="Wingdings" pitchFamily="2" charset="2"/>
              </a:rPr>
              <a:t> and |</a:t>
            </a:r>
          </a:p>
          <a:p>
            <a:pPr lvl="1">
              <a:buFontTx/>
              <a:buNone/>
            </a:pPr>
            <a:r>
              <a:rPr lang="en-US" sz="2400">
                <a:cs typeface="Times New Roman" charset="0"/>
                <a:sym typeface="Wingdings" pitchFamily="2" charset="2"/>
              </a:rPr>
              <a:t>	| is a separator for alternative definitions, i.e. “OR”</a:t>
            </a:r>
          </a:p>
          <a:p>
            <a:pPr lvl="1">
              <a:buFontTx/>
              <a:buNone/>
            </a:pPr>
            <a:r>
              <a:rPr lang="en-US" sz="2400">
                <a:cs typeface="Times New Roman" charset="0"/>
                <a:sym typeface="Wingdings" pitchFamily="2" charset="2"/>
              </a:rPr>
              <a:t>	 is used to define a rule, i.e. “IS”</a:t>
            </a:r>
          </a:p>
          <a:p>
            <a:pPr lvl="1">
              <a:buFontTx/>
              <a:buNone/>
            </a:pPr>
            <a:endParaRPr lang="en-US" sz="2400">
              <a:cs typeface="Times New Roman" charset="0"/>
              <a:sym typeface="Wingdings" pitchFamily="2" charset="2"/>
            </a:endParaRPr>
          </a:p>
          <a:p>
            <a:pPr lvl="1"/>
            <a:r>
              <a:rPr lang="en-US" sz="2400">
                <a:cs typeface="Times New Roman" charset="0"/>
              </a:rPr>
              <a:t>Format</a:t>
            </a:r>
          </a:p>
          <a:p>
            <a:pPr lvl="2"/>
            <a:r>
              <a:rPr lang="en-US" sz="2000">
                <a:cs typeface="Times New Roman" charset="0"/>
              </a:rPr>
              <a:t>LHS </a:t>
            </a:r>
            <a:r>
              <a:rPr lang="en-US" sz="2000">
                <a:cs typeface="Times New Roman" charset="0"/>
                <a:sym typeface="Wingdings" pitchFamily="2" charset="2"/>
              </a:rPr>
              <a:t> RHS1 | RHS2 | RHS3 | …</a:t>
            </a:r>
          </a:p>
          <a:p>
            <a:pPr lvl="2"/>
            <a:r>
              <a:rPr lang="en-US" sz="2000">
                <a:cs typeface="Times New Roman" charset="0"/>
                <a:sym typeface="Wingdings" pitchFamily="2" charset="2"/>
              </a:rPr>
              <a:t>LHS is a single nonterminal</a:t>
            </a:r>
          </a:p>
          <a:p>
            <a:pPr lvl="2"/>
            <a:r>
              <a:rPr lang="en-US" sz="2000">
                <a:cs typeface="Times New Roman" charset="0"/>
              </a:rPr>
              <a:t>RHS is any sequence of terminals and nonterminals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857750"/>
          </a:xfrm>
          <a:noFill/>
          <a:ln/>
        </p:spPr>
        <p:txBody>
          <a:bodyPr/>
          <a:lstStyle/>
          <a:p>
            <a:r>
              <a:rPr lang="en-US" sz="3200"/>
              <a:t>Every LL(1) grammar is also LR(1), though right recursion in production tends to require very deep stacks and complicates semantic analysis</a:t>
            </a:r>
          </a:p>
          <a:p>
            <a:r>
              <a:rPr lang="en-US" sz="3200"/>
              <a:t>Every CFL that can be parsed deterministically has an SLR(1) grammar (which is LR(1))</a:t>
            </a:r>
          </a:p>
          <a:p>
            <a:r>
              <a:rPr lang="en-US" sz="3200"/>
              <a:t>Every deterministic CFL with the </a:t>
            </a:r>
            <a:r>
              <a:rPr lang="en-US" sz="3200" i="1"/>
              <a:t>prefix property</a:t>
            </a:r>
            <a:r>
              <a:rPr lang="en-US" sz="3200"/>
              <a:t> (no valid string is a prefix of another valid string) has an LR(0) grammar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9530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You commonly see LL or </a:t>
            </a:r>
            <a:r>
              <a:rPr lang="en-US" sz="3200" dirty="0" smtClean="0"/>
              <a:t>LR written </a:t>
            </a:r>
            <a:r>
              <a:rPr lang="en-US" sz="3200" dirty="0"/>
              <a:t>with a number in parentheses after it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This number indicates how many tokens of look-ahead are required in order to parse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Almost all real compilers use one token of </a:t>
            </a:r>
            <a:r>
              <a:rPr lang="en-US" sz="2800" dirty="0" smtClean="0"/>
              <a:t>look-ahead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This grammar is LL(1) 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idlist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  </a:t>
            </a:r>
            <a:r>
              <a:rPr lang="en-US" sz="2000" dirty="0" err="1" smtClean="0">
                <a:sym typeface="Wingdings" pitchFamily="2" charset="2"/>
              </a:rPr>
              <a:t>idlist</a:t>
            </a:r>
            <a:r>
              <a:rPr lang="en-US" sz="2000" dirty="0" smtClean="0">
                <a:sym typeface="Wingdings" pitchFamily="2" charset="2"/>
              </a:rPr>
              <a:t>   id    |    id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633951-02f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28600"/>
            <a:ext cx="4822825" cy="641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685800"/>
            <a:ext cx="209781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LL vs. LR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Input string:  A, B, C;</a:t>
            </a:r>
          </a:p>
          <a:p>
            <a:endParaRPr lang="en-US" dirty="0"/>
          </a:p>
          <a:p>
            <a:r>
              <a:rPr lang="en-US" dirty="0" smtClean="0"/>
              <a:t>Token list:</a:t>
            </a:r>
          </a:p>
          <a:p>
            <a:r>
              <a:rPr lang="en-US" dirty="0"/>
              <a:t>	</a:t>
            </a:r>
            <a:r>
              <a:rPr lang="en-US" dirty="0" smtClean="0"/>
              <a:t>A</a:t>
            </a:r>
          </a:p>
          <a:p>
            <a:r>
              <a:rPr lang="en-US" dirty="0"/>
              <a:t>	</a:t>
            </a:r>
            <a:r>
              <a:rPr lang="en-US" dirty="0" smtClean="0"/>
              <a:t>,</a:t>
            </a:r>
          </a:p>
          <a:p>
            <a:r>
              <a:rPr lang="en-US" dirty="0"/>
              <a:t>	</a:t>
            </a:r>
            <a:r>
              <a:rPr lang="en-US" dirty="0" smtClean="0"/>
              <a:t>B</a:t>
            </a:r>
          </a:p>
          <a:p>
            <a:r>
              <a:rPr lang="en-US" dirty="0"/>
              <a:t>	</a:t>
            </a:r>
            <a:r>
              <a:rPr lang="en-US" dirty="0" smtClean="0"/>
              <a:t>,</a:t>
            </a:r>
          </a:p>
          <a:p>
            <a:r>
              <a:rPr lang="en-US" dirty="0"/>
              <a:t>	</a:t>
            </a:r>
            <a:r>
              <a:rPr lang="en-US" dirty="0" smtClean="0"/>
              <a:t>C</a:t>
            </a:r>
          </a:p>
          <a:p>
            <a:r>
              <a:rPr lang="en-US" dirty="0"/>
              <a:t>	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543800" cy="4171950"/>
          </a:xfrm>
          <a:noFill/>
          <a:ln/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Here is an LL(1) grammar </a:t>
            </a:r>
            <a:r>
              <a:rPr lang="en-US" dirty="0" smtClean="0"/>
              <a:t>for a calculator language (Fig </a:t>
            </a:r>
            <a:r>
              <a:rPr lang="en-US" dirty="0"/>
              <a:t>2.15):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>
                <a:latin typeface="Courier New" pitchFamily="49" charset="0"/>
              </a:rPr>
              <a:t>program</a:t>
            </a:r>
            <a:r>
              <a:rPr lang="en-US" sz="2400" b="1" dirty="0">
                <a:latin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err="1" smtClean="0">
                <a:latin typeface="Courier New" pitchFamily="49" charset="0"/>
              </a:rPr>
              <a:t>stmt_list</a:t>
            </a:r>
            <a:r>
              <a:rPr lang="en-US" sz="2400" b="1" dirty="0" smtClean="0">
                <a:latin typeface="Courier New" pitchFamily="49" charset="0"/>
              </a:rPr>
              <a:t> $$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stmt_list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>
                <a:latin typeface="Courier New" pitchFamily="49" charset="0"/>
              </a:rPr>
              <a:t>stmt </a:t>
            </a:r>
            <a:r>
              <a:rPr lang="en-US" sz="2400" b="1" i="1" dirty="0" err="1">
                <a:latin typeface="Courier New" pitchFamily="49" charset="0"/>
              </a:rPr>
              <a:t>stmt_list</a:t>
            </a:r>
            <a:r>
              <a:rPr lang="en-US" sz="2400" b="1" dirty="0">
                <a:latin typeface="Courier New" pitchFamily="49" charset="0"/>
              </a:rPr>
              <a:t> </a:t>
            </a:r>
            <a:endParaRPr lang="en-US" sz="24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 smtClean="0">
                <a:latin typeface="Courier New" pitchFamily="49" charset="0"/>
              </a:rPr>
              <a:t> 			| 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sz="24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smtClean="0">
                <a:latin typeface="Courier New" pitchFamily="49" charset="0"/>
              </a:rPr>
              <a:t>stmt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id := </a:t>
            </a: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write </a:t>
            </a:r>
            <a:r>
              <a:rPr lang="en-US" sz="2400" b="1" dirty="0" err="1">
                <a:latin typeface="Courier New" pitchFamily="49" charset="0"/>
              </a:rPr>
              <a:t>expr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smtClean="0">
                <a:latin typeface="Courier New" pitchFamily="49" charset="0"/>
              </a:rPr>
              <a:t>term </a:t>
            </a:r>
            <a:r>
              <a:rPr lang="en-US" sz="2400" b="1" i="1" dirty="0" err="1">
                <a:latin typeface="Courier New" pitchFamily="49" charset="0"/>
              </a:rPr>
              <a:t>term_tail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term_tail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err="1" smtClean="0">
                <a:latin typeface="Courier New" pitchFamily="49" charset="0"/>
              </a:rPr>
              <a:t>add_op</a:t>
            </a:r>
            <a:r>
              <a:rPr lang="en-US" sz="2400" b="1" i="1" dirty="0" smtClean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term </a:t>
            </a:r>
            <a:r>
              <a:rPr lang="en-US" sz="2400" b="1" i="1" dirty="0" err="1">
                <a:latin typeface="Courier New" pitchFamily="49" charset="0"/>
              </a:rPr>
              <a:t>term_tail</a:t>
            </a:r>
            <a:r>
              <a:rPr lang="en-US" sz="2400" b="1" dirty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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543800" cy="4495800"/>
          </a:xfrm>
          <a:noFill/>
          <a:ln/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LL(1) grammar (continued)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10. </a:t>
            </a:r>
            <a:r>
              <a:rPr lang="en-US" sz="2400" b="1" i="1" dirty="0">
                <a:latin typeface="Courier New" pitchFamily="49" charset="0"/>
              </a:rPr>
              <a:t>term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i="1" dirty="0">
                <a:latin typeface="Courier New" pitchFamily="49" charset="0"/>
              </a:rPr>
              <a:t>factor </a:t>
            </a:r>
            <a:r>
              <a:rPr lang="en-US" sz="2400" b="1" i="1" dirty="0" err="1" smtClean="0">
                <a:latin typeface="Courier New" pitchFamily="49" charset="0"/>
              </a:rPr>
              <a:t>fact_tail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400" b="1" dirty="0">
                <a:latin typeface="Courier New" pitchFamily="49" charset="0"/>
              </a:rPr>
              <a:t>11. </a:t>
            </a:r>
            <a:r>
              <a:rPr lang="en-US" sz="2400" b="1" i="1" dirty="0" err="1">
                <a:latin typeface="Courier New" pitchFamily="49" charset="0"/>
              </a:rPr>
              <a:t>fact_tail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mult_op</a:t>
            </a:r>
            <a:r>
              <a:rPr lang="en-US" sz="2400" b="1" i="1" dirty="0">
                <a:latin typeface="Courier New" pitchFamily="49" charset="0"/>
              </a:rPr>
              <a:t> fact </a:t>
            </a:r>
            <a:r>
              <a:rPr lang="en-US" sz="2400" b="1" i="1" dirty="0" err="1">
                <a:latin typeface="Courier New" pitchFamily="49" charset="0"/>
              </a:rPr>
              <a:t>fact_tail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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factor</a:t>
            </a:r>
            <a:r>
              <a:rPr lang="en-US" sz="2400" b="1" dirty="0">
                <a:latin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( </a:t>
            </a: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add_op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+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mult_op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</a:rPr>
              <a:t>*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Example program</a:t>
            </a:r>
            <a:endParaRPr lang="en-US" sz="3200" dirty="0"/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read A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read B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sum := A + B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write sum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write sum / 2</a:t>
            </a:r>
            <a:endParaRPr lang="en-US" sz="3200" dirty="0"/>
          </a:p>
          <a:p>
            <a:r>
              <a:rPr lang="en-US" sz="3200" dirty="0" smtClean="0"/>
              <a:t>First we extract tokens and find identifiers</a:t>
            </a:r>
          </a:p>
          <a:p>
            <a:r>
              <a:rPr lang="en-US" sz="3200" dirty="0" smtClean="0"/>
              <a:t>We </a:t>
            </a:r>
            <a:r>
              <a:rPr lang="en-US" sz="3200" dirty="0"/>
              <a:t>start at the top and predict needed productions on the basis of the current left-most non-terminal in the tree and the current input </a:t>
            </a:r>
            <a:r>
              <a:rPr lang="en-US" sz="3200" dirty="0" smtClean="0"/>
              <a:t>token</a:t>
            </a:r>
          </a:p>
          <a:p>
            <a:pPr lvl="1"/>
            <a:r>
              <a:rPr lang="en-US" sz="2800" dirty="0" smtClean="0"/>
              <a:t>Called </a:t>
            </a:r>
            <a:r>
              <a:rPr lang="en-US" sz="2800" b="1" dirty="0" smtClean="0"/>
              <a:t>recursive descent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452341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match(expected)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expected</a:t>
            </a:r>
          </a:p>
          <a:p>
            <a:r>
              <a:rPr lang="en-US" dirty="0" smtClean="0"/>
              <a:t>		consume </a:t>
            </a:r>
            <a:r>
              <a:rPr lang="en-US" dirty="0" err="1" smtClean="0"/>
              <a:t>input_token</a:t>
            </a:r>
            <a:endParaRPr lang="en-US" dirty="0" smtClean="0"/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program()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READ, WRITE, $$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stmt_list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match($$)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stmt_list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READ, WRITE</a:t>
            </a:r>
          </a:p>
          <a:p>
            <a:r>
              <a:rPr lang="en-US" dirty="0" smtClean="0"/>
              <a:t>		stmt();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stmt_list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$$	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57800" y="1524000"/>
            <a:ext cx="37338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smtClean="0">
                <a:latin typeface="Courier New" pitchFamily="49" charset="0"/>
              </a:rPr>
              <a:t>program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$$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smtClean="0">
                <a:latin typeface="Courier New" pitchFamily="49" charset="0"/>
              </a:rPr>
              <a:t>stmt </a:t>
            </a: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sz="12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smtClean="0">
                <a:latin typeface="Courier New" pitchFamily="49" charset="0"/>
              </a:rPr>
              <a:t>Stmt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 </a:t>
            </a:r>
            <a:r>
              <a:rPr lang="en-US" sz="1200" b="1" dirty="0" smtClean="0">
                <a:latin typeface="Courier New" pitchFamily="49" charset="0"/>
              </a:rPr>
              <a:t>id :=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write </a:t>
            </a:r>
            <a:r>
              <a:rPr lang="en-US" sz="1200" b="1" dirty="0" err="1" smtClean="0">
                <a:latin typeface="Courier New" pitchFamily="49" charset="0"/>
              </a:rPr>
              <a:t>expr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3988721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stmt()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	match(:=)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READ</a:t>
            </a:r>
          </a:p>
          <a:p>
            <a:r>
              <a:rPr lang="en-US" dirty="0" smtClean="0"/>
              <a:t>		match(read)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WRITE</a:t>
            </a:r>
          </a:p>
          <a:p>
            <a:r>
              <a:rPr lang="en-US" dirty="0" smtClean="0"/>
              <a:t>		match(write)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NUMBER, (</a:t>
            </a:r>
          </a:p>
          <a:p>
            <a:r>
              <a:rPr lang="en-US" dirty="0" smtClean="0"/>
              <a:t>		term();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1371600"/>
            <a:ext cx="3733800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Stmt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 </a:t>
            </a:r>
            <a:r>
              <a:rPr lang="en-US" sz="1200" b="1" dirty="0" smtClean="0">
                <a:latin typeface="Courier New" pitchFamily="49" charset="0"/>
              </a:rPr>
              <a:t>id :=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 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 		| write </a:t>
            </a:r>
            <a:r>
              <a:rPr lang="en-US" sz="1200" b="1" dirty="0" err="1" smtClean="0">
                <a:latin typeface="Courier New" pitchFamily="49" charset="0"/>
              </a:rPr>
              <a:t>expr</a:t>
            </a:r>
            <a:endParaRPr lang="en-US" sz="12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smtClean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200" b="1" i="1" dirty="0" smtClean="0">
                <a:latin typeface="Courier New" pitchFamily="49" charset="0"/>
                <a:sym typeface="Wingdings" pitchFamily="2" charset="2"/>
              </a:rPr>
              <a:t> term </a:t>
            </a:r>
            <a:r>
              <a:rPr lang="en-US" sz="1200" b="1" i="1" dirty="0" err="1" smtClean="0">
                <a:latin typeface="Courier New" pitchFamily="49" charset="0"/>
                <a:sym typeface="Wingdings" pitchFamily="2" charset="2"/>
              </a:rPr>
              <a:t>term_tail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dirty="0" smtClean="0">
                <a:latin typeface="Courier New" pitchFamily="49" charset="0"/>
              </a:rPr>
              <a:t> 	|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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term		  factor </a:t>
            </a:r>
            <a:r>
              <a:rPr lang="en-US" sz="1200" b="1" dirty="0" err="1" smtClean="0">
                <a:latin typeface="Courier New" pitchFamily="49" charset="0"/>
                <a:sym typeface="Symbol" pitchFamily="18" charset="2"/>
              </a:rPr>
              <a:t>fact_tail</a:t>
            </a:r>
            <a:endParaRPr lang="en-US" sz="1200" b="1" dirty="0" smtClean="0">
              <a:latin typeface="Courier New" pitchFamily="49" charset="0"/>
              <a:sym typeface="Symbol" pitchFamily="18" charset="2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factor	 ( </a:t>
            </a:r>
            <a:r>
              <a:rPr lang="en-US" sz="1200" b="1" dirty="0" err="1" smtClean="0">
                <a:latin typeface="Courier New" pitchFamily="49" charset="0"/>
                <a:sym typeface="Symbol" pitchFamily="18" charset="2"/>
              </a:rPr>
              <a:t>expr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470455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+, -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add_op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term()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), ID, READ, WRITE, $$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term()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NUMBER, (</a:t>
            </a:r>
          </a:p>
          <a:p>
            <a:r>
              <a:rPr lang="en-US" dirty="0" smtClean="0"/>
              <a:t>		factor()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1295400"/>
            <a:ext cx="388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term	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factor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fact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factor</a:t>
            </a:r>
            <a:r>
              <a:rPr lang="en-US" sz="1200" b="1" i="1" dirty="0" smtClean="0">
                <a:latin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(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 </a:t>
            </a:r>
            <a:r>
              <a:rPr lang="en-US" sz="1200" b="1" i="1" dirty="0" smtClean="0">
                <a:latin typeface="Courier New" pitchFamily="49" charset="0"/>
              </a:rPr>
              <a:t>+  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</a:t>
            </a:r>
            <a:r>
              <a:rPr lang="en-US" sz="1200" b="1" i="1" dirty="0" smtClean="0">
                <a:latin typeface="Courier New" pitchFamily="49" charset="0"/>
              </a:rPr>
              <a:t> * | /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50059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*, /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mult_op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factor()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+,-,), ID, READ, WRITE, $$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factor()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NUMBER</a:t>
            </a:r>
          </a:p>
          <a:p>
            <a:r>
              <a:rPr lang="en-US" dirty="0" smtClean="0"/>
              <a:t>		match(number)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(</a:t>
            </a:r>
          </a:p>
          <a:p>
            <a:r>
              <a:rPr lang="en-US" dirty="0" smtClean="0"/>
              <a:t>		match (()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match())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10200" y="1293674"/>
            <a:ext cx="388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term	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factor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fact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factor</a:t>
            </a:r>
            <a:r>
              <a:rPr lang="en-US" sz="1200" b="1" i="1" dirty="0" smtClean="0">
                <a:latin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(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 </a:t>
            </a:r>
            <a:r>
              <a:rPr lang="en-US" sz="1200" b="1" i="1" dirty="0" smtClean="0">
                <a:latin typeface="Courier New" pitchFamily="49" charset="0"/>
              </a:rPr>
              <a:t>+  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</a:t>
            </a:r>
            <a:r>
              <a:rPr lang="en-US" sz="1200" b="1" i="1" dirty="0" smtClean="0">
                <a:latin typeface="Courier New" pitchFamily="49" charset="0"/>
              </a:rPr>
              <a:t> * | /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3048000"/>
            <a:ext cx="28743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add_op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</a:t>
            </a:r>
          </a:p>
          <a:p>
            <a:r>
              <a:rPr lang="en-US" dirty="0" smtClean="0"/>
              <a:t>		match(+)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-</a:t>
            </a:r>
          </a:p>
          <a:p>
            <a:r>
              <a:rPr lang="en-US" dirty="0" smtClean="0"/>
              <a:t>		match(-)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mult_op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*</a:t>
            </a:r>
          </a:p>
          <a:p>
            <a:r>
              <a:rPr lang="en-US" dirty="0" smtClean="0"/>
              <a:t>		match(*)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/</a:t>
            </a:r>
          </a:p>
          <a:p>
            <a:r>
              <a:rPr lang="en-US" dirty="0" smtClean="0"/>
              <a:t>		match(/)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Grammars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Grammar for subset of English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Sentence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Noun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Verb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>
                <a:sym typeface="Wingdings" pitchFamily="2" charset="2"/>
              </a:rPr>
              <a:t>	</a:t>
            </a:r>
            <a:r>
              <a:rPr lang="en-US" sz="1800" b="1">
                <a:sym typeface="Wingdings" pitchFamily="2" charset="2"/>
              </a:rPr>
              <a:t>Noun</a:t>
            </a:r>
            <a:r>
              <a:rPr lang="en-US" sz="1800">
                <a:sym typeface="Wingdings" pitchFamily="2" charset="2"/>
              </a:rPr>
              <a:t>  Jack | Jill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>
                <a:sym typeface="Wingdings" pitchFamily="2" charset="2"/>
              </a:rPr>
              <a:t>	</a:t>
            </a:r>
            <a:r>
              <a:rPr lang="en-US" sz="1800" b="1">
                <a:sym typeface="Wingdings" pitchFamily="2" charset="2"/>
              </a:rPr>
              <a:t>Verb</a:t>
            </a:r>
            <a:r>
              <a:rPr lang="en-US" sz="1800">
                <a:sym typeface="Wingdings" pitchFamily="2" charset="2"/>
              </a:rPr>
              <a:t>  eats | bites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en-US" sz="2000"/>
              <a:t>Grammar for a digit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Digit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0 | 1 | 2 | 3 | 4 | 5 | 6 |7 |8 |9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en-US" sz="2000"/>
              <a:t>Grammar for signed integers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SignedInteger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Sign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Integer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Sign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+ | -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Integer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Digit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Digit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Integer</a:t>
            </a:r>
            <a:endParaRPr lang="en-US" sz="1800" b="1"/>
          </a:p>
          <a:p>
            <a:pPr>
              <a:lnSpc>
                <a:spcPct val="80000"/>
              </a:lnSpc>
            </a:pPr>
            <a:r>
              <a:rPr lang="en-US" sz="2000"/>
              <a:t>Grammar for subset of Java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Assignment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= </a:t>
            </a:r>
            <a:r>
              <a:rPr lang="en-US" sz="1800" b="1">
                <a:sym typeface="Wingdings" pitchFamily="2" charset="2"/>
              </a:rPr>
              <a:t>Expression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Expression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+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– </a:t>
            </a:r>
            <a:r>
              <a:rPr lang="en-US" sz="1800" b="1">
                <a:sym typeface="Wingdings" pitchFamily="2" charset="2"/>
              </a:rPr>
              <a:t>Variable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Variable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X | Y </a:t>
            </a:r>
            <a:endParaRPr lang="en-US" sz="1800"/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6" name="Picture 4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466" y="533401"/>
            <a:ext cx="8631116" cy="6324600"/>
          </a:xfrm>
          <a:prstGeom prst="rect">
            <a:avLst/>
          </a:prstGeom>
          <a:noFill/>
        </p:spPr>
      </p:pic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Parse Tree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257800" y="838200"/>
            <a:ext cx="365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read A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read B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sum := A + B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write sum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write sum / 2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Table-driven LL parsing:  you have a big loop in which you repeatedly look up an action in a two-dimensional table based on current leftmost non-terminal and current input token.  The actions are </a:t>
            </a:r>
          </a:p>
          <a:p>
            <a:pPr lvl="1">
              <a:buFontTx/>
              <a:buNone/>
            </a:pPr>
            <a:r>
              <a:rPr lang="en-US" sz="2800"/>
              <a:t>(1) match a terminal</a:t>
            </a:r>
          </a:p>
          <a:p>
            <a:pPr lvl="1">
              <a:buFontTx/>
              <a:buNone/>
            </a:pPr>
            <a:r>
              <a:rPr lang="en-US" sz="2800"/>
              <a:t>(2) predict a production</a:t>
            </a:r>
          </a:p>
          <a:p>
            <a:pPr lvl="1">
              <a:buFontTx/>
              <a:buNone/>
            </a:pPr>
            <a:r>
              <a:rPr lang="en-US" sz="2800"/>
              <a:t>(3) announce a syntax error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19200"/>
          </a:xfrm>
          <a:noFill/>
          <a:ln/>
        </p:spPr>
        <p:txBody>
          <a:bodyPr/>
          <a:lstStyle/>
          <a:p>
            <a:r>
              <a:rPr lang="en-US" sz="3200"/>
              <a:t>LL(1) parse table for parsing for calculator language</a:t>
            </a:r>
          </a:p>
        </p:txBody>
      </p:sp>
      <p:pic>
        <p:nvPicPr>
          <p:cNvPr id="99332" name="Picture 4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62200"/>
            <a:ext cx="8534400" cy="32019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To keep track of the left-most non-terminal, you push the as-yet-unseen portions of productions onto a stack</a:t>
            </a:r>
          </a:p>
          <a:p>
            <a:pPr lvl="1"/>
            <a:r>
              <a:rPr lang="en-US" sz="2800"/>
              <a:t>for details see Figure 2.20</a:t>
            </a:r>
          </a:p>
          <a:p>
            <a:r>
              <a:rPr lang="en-US" sz="3200"/>
              <a:t>The key thing to keep in mind is that the stack contains all the stuff you expect to see between now and the end of the program </a:t>
            </a:r>
          </a:p>
          <a:p>
            <a:pPr lvl="1"/>
            <a:r>
              <a:rPr lang="en-US" sz="2800"/>
              <a:t>what you </a:t>
            </a:r>
            <a:r>
              <a:rPr lang="en-US" sz="2800" i="1"/>
              <a:t>predict</a:t>
            </a:r>
            <a:r>
              <a:rPr lang="en-US" sz="2800"/>
              <a:t> you will see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334000"/>
          </a:xfrm>
          <a:noFill/>
          <a:ln/>
        </p:spPr>
        <p:txBody>
          <a:bodyPr/>
          <a:lstStyle/>
          <a:p>
            <a:r>
              <a:rPr lang="en-US" sz="3200" dirty="0"/>
              <a:t>Problems trying to make a grammar LL(1)</a:t>
            </a:r>
          </a:p>
          <a:p>
            <a:pPr lvl="1"/>
            <a:r>
              <a:rPr lang="en-US" sz="2800" dirty="0"/>
              <a:t>left recursion</a:t>
            </a:r>
          </a:p>
          <a:p>
            <a:pPr lvl="2"/>
            <a:r>
              <a:rPr lang="en-US" sz="2400" dirty="0"/>
              <a:t>example:</a:t>
            </a: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dirty="0">
                <a:latin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id | </a:t>
            </a: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i="1" dirty="0">
                <a:latin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</a:rPr>
              <a:t>, id</a:t>
            </a:r>
          </a:p>
          <a:p>
            <a:pPr lvl="2">
              <a:buFontTx/>
              <a:buNone/>
            </a:pPr>
            <a:r>
              <a:rPr lang="en-US" sz="2400" dirty="0"/>
              <a:t>			equivalently</a:t>
            </a: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dirty="0">
                <a:latin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id </a:t>
            </a:r>
            <a:r>
              <a:rPr lang="en-US" sz="2800" i="1" dirty="0" err="1">
                <a:latin typeface="Courier New" pitchFamily="49" charset="0"/>
              </a:rPr>
              <a:t>id_list_tail</a:t>
            </a:r>
            <a:endParaRPr lang="en-US" sz="2800" i="1" dirty="0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id_list_tail</a:t>
            </a:r>
            <a:r>
              <a:rPr lang="en-US" sz="2800" dirty="0">
                <a:latin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, </a:t>
            </a:r>
            <a:r>
              <a:rPr lang="en-US" sz="2800" i="1" dirty="0">
                <a:latin typeface="Courier New" pitchFamily="49" charset="0"/>
              </a:rPr>
              <a:t>id </a:t>
            </a:r>
            <a:r>
              <a:rPr lang="en-US" sz="2800" i="1" dirty="0" err="1">
                <a:latin typeface="Courier New" pitchFamily="49" charset="0"/>
              </a:rPr>
              <a:t>id_list_tail</a:t>
            </a:r>
            <a:endParaRPr lang="en-US" sz="2800" i="1" dirty="0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sz="2800" dirty="0">
                <a:latin typeface="Courier New" pitchFamily="49" charset="0"/>
              </a:rPr>
              <a:t>				| </a:t>
            </a:r>
            <a:r>
              <a:rPr lang="el-GR" sz="2800" dirty="0" smtClean="0">
                <a:latin typeface="Courier New" pitchFamily="49" charset="0"/>
              </a:rPr>
              <a:t>ε</a:t>
            </a:r>
            <a:endParaRPr lang="en-US" sz="2800" dirty="0">
              <a:latin typeface="Courier New" pitchFamily="49" charset="0"/>
            </a:endParaRPr>
          </a:p>
          <a:p>
            <a:pPr lvl="2"/>
            <a:r>
              <a:rPr lang="en-US" sz="2400" dirty="0"/>
              <a:t>we can get rid of all left recursion mechanically in any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495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Problems trying to make a grammar LL(1)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common prefixes: another thing that LL parsers can't handle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solved by "left-factoring”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example: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>
                <a:latin typeface="Courier New" pitchFamily="49" charset="0"/>
              </a:rPr>
              <a:t>stmt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id := </a:t>
            </a:r>
            <a:r>
              <a:rPr lang="en-US" sz="2400" i="1">
                <a:latin typeface="Courier New" pitchFamily="49" charset="0"/>
              </a:rPr>
              <a:t>expr</a:t>
            </a:r>
            <a:r>
              <a:rPr lang="en-US" sz="2400">
                <a:latin typeface="Courier New" pitchFamily="49" charset="0"/>
              </a:rPr>
              <a:t> | id ( </a:t>
            </a:r>
            <a:r>
              <a:rPr lang="en-US" sz="2400" i="1">
                <a:latin typeface="Courier New" pitchFamily="49" charset="0"/>
              </a:rPr>
              <a:t>arg_list</a:t>
            </a:r>
            <a:r>
              <a:rPr lang="en-US" sz="2400">
                <a:latin typeface="Courier New" pitchFamily="49" charset="0"/>
              </a:rPr>
              <a:t> 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		equivalently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>
                <a:latin typeface="Courier New" pitchFamily="49" charset="0"/>
              </a:rPr>
              <a:t>stmt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id </a:t>
            </a:r>
            <a:r>
              <a:rPr lang="en-US" sz="2400" i="1">
                <a:latin typeface="Courier New" pitchFamily="49" charset="0"/>
              </a:rPr>
              <a:t>id_stmt_tail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</a:t>
            </a:r>
            <a:r>
              <a:rPr lang="en-US" sz="2400" i="1">
                <a:latin typeface="Courier New" pitchFamily="49" charset="0"/>
              </a:rPr>
              <a:t>id_stmt_tail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:= </a:t>
            </a:r>
            <a:r>
              <a:rPr lang="en-US" sz="2400" i="1">
                <a:latin typeface="Courier New" pitchFamily="49" charset="0"/>
              </a:rPr>
              <a:t>expr</a:t>
            </a:r>
            <a:r>
              <a:rPr lang="en-US" sz="2400">
                <a:latin typeface="Courier New" pitchFamily="49" charset="0"/>
              </a:rPr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		| ( </a:t>
            </a:r>
            <a:r>
              <a:rPr lang="en-US" sz="2400" i="1">
                <a:latin typeface="Courier New" pitchFamily="49" charset="0"/>
              </a:rPr>
              <a:t>arg_list</a:t>
            </a:r>
            <a:r>
              <a:rPr lang="en-US" sz="2400">
                <a:latin typeface="Courier New" pitchFamily="49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we can eliminate left-factor mechanically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467600" cy="49530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Note that eliminating left recursion and common prefixes does NOT make a grammar LL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there are infinitely many non-LL LANGUAGES, and the mechanical transformations work on them just fine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the few that arise in practice, however, can generally be handled with kludges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Bottom-Up and LR </a:t>
            </a:r>
            <a:r>
              <a:rPr lang="en-US" dirty="0">
                <a:solidFill>
                  <a:schemeClr val="tx1"/>
                </a:solidFill>
              </a:rPr>
              <a:t>Parsing</a:t>
            </a:r>
            <a:endParaRPr lang="en-US" sz="24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r>
              <a:rPr lang="en-US" sz="3200" dirty="0" smtClean="0"/>
              <a:t>Skipping this part in the text</a:t>
            </a:r>
          </a:p>
          <a:p>
            <a:pPr lvl="1"/>
            <a:r>
              <a:rPr lang="en-US" sz="2800" dirty="0" smtClean="0"/>
              <a:t>Almost always table-driven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algorithm to build predict sets is tedious (for a "real" sized grammar), but relatively simple</a:t>
            </a:r>
          </a:p>
          <a:p>
            <a:r>
              <a:rPr lang="en-US" sz="3200" dirty="0"/>
              <a:t>It consists of three stages:</a:t>
            </a:r>
          </a:p>
          <a:p>
            <a:pPr lvl="1"/>
            <a:r>
              <a:rPr lang="en-US" sz="2800" dirty="0"/>
              <a:t>(1) compute FIRST sets for symbols</a:t>
            </a:r>
          </a:p>
          <a:p>
            <a:pPr lvl="1"/>
            <a:r>
              <a:rPr lang="en-US" sz="2800" dirty="0"/>
              <a:t>(2) compute FOLLOW sets for non-terminals</a:t>
            </a:r>
            <a:br>
              <a:rPr lang="en-US" sz="2800" dirty="0"/>
            </a:br>
            <a:r>
              <a:rPr lang="en-US" sz="2800" dirty="0"/>
              <a:t>(this requires computing FIRST sets for some </a:t>
            </a:r>
            <a:r>
              <a:rPr lang="en-US" sz="2800" i="1" dirty="0"/>
              <a:t>strings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(3) compute predict sets or table for all productions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Derivation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Process of parsing data using a grammar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Apply rewrite rules to non-terminals on the RHS of an existing rule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To match, the derivation must terminate and be composed of terminals only</a:t>
            </a:r>
          </a:p>
          <a:p>
            <a:pPr>
              <a:lnSpc>
                <a:spcPct val="90000"/>
              </a:lnSpc>
            </a:pPr>
            <a:r>
              <a:rPr lang="en-US" sz="2400"/>
              <a:t>Example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</a:t>
            </a:r>
            <a:r>
              <a:rPr lang="en-US" sz="2000" b="1"/>
              <a:t>Digit</a:t>
            </a:r>
            <a:r>
              <a:rPr lang="en-US" sz="2000"/>
              <a:t> </a:t>
            </a:r>
            <a:r>
              <a:rPr lang="en-US" sz="2000">
                <a:sym typeface="Wingdings" pitchFamily="2" charset="2"/>
              </a:rPr>
              <a:t> 0 | 1 | 2 | 3 | 4 | 5 | 6 |7 |8 |9</a:t>
            </a:r>
            <a:endParaRPr 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</a:t>
            </a:r>
            <a:r>
              <a:rPr lang="en-US" sz="2000" b="1"/>
              <a:t>Integer</a:t>
            </a:r>
            <a:r>
              <a:rPr lang="en-US" sz="2000"/>
              <a:t> </a:t>
            </a:r>
            <a:r>
              <a:rPr lang="en-US" sz="2000">
                <a:sym typeface="Wingdings" pitchFamily="2" charset="2"/>
              </a:rPr>
              <a:t> </a:t>
            </a:r>
            <a:r>
              <a:rPr lang="en-US" sz="2000" b="1">
                <a:sym typeface="Wingdings" pitchFamily="2" charset="2"/>
              </a:rPr>
              <a:t>Digit</a:t>
            </a:r>
            <a:r>
              <a:rPr lang="en-US" sz="2000">
                <a:sym typeface="Wingdings" pitchFamily="2" charset="2"/>
              </a:rPr>
              <a:t> | </a:t>
            </a:r>
            <a:r>
              <a:rPr lang="en-US" sz="2000" b="1">
                <a:sym typeface="Wingdings" pitchFamily="2" charset="2"/>
              </a:rPr>
              <a:t>Digit</a:t>
            </a:r>
            <a:r>
              <a:rPr lang="en-US" sz="2000">
                <a:sym typeface="Wingdings" pitchFamily="2" charset="2"/>
              </a:rPr>
              <a:t> </a:t>
            </a:r>
            <a:r>
              <a:rPr lang="en-US" sz="2000" b="1">
                <a:sym typeface="Wingdings" pitchFamily="2" charset="2"/>
              </a:rPr>
              <a:t>Integer</a:t>
            </a:r>
            <a:endParaRPr lang="en-US" sz="2000" b="1"/>
          </a:p>
          <a:p>
            <a:pPr lvl="1">
              <a:lnSpc>
                <a:spcPct val="90000"/>
              </a:lnSpc>
            </a:pPr>
            <a:r>
              <a:rPr lang="en-US" sz="2000"/>
              <a:t>Is 352 an Integer?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  	</a:t>
            </a:r>
            <a:r>
              <a:rPr lang="en-US" sz="2000">
                <a:latin typeface="Courier New" pitchFamily="49" charset="0"/>
              </a:rPr>
              <a:t>Integer </a:t>
            </a:r>
            <a:r>
              <a:rPr lang="en-US" sz="2000">
                <a:latin typeface="Courier New" pitchFamily="49" charset="0"/>
                <a:cs typeface="Times New Roman" charset="0"/>
              </a:rPr>
              <a:t>→ Digit Integer → 3 Integer →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charset="0"/>
              </a:rPr>
              <a:t>   3 Digit Integer →  3 5 Integer →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cs typeface="Times New Roman" charset="0"/>
              </a:rPr>
              <a:t>	   </a:t>
            </a:r>
            <a:r>
              <a:rPr lang="en-US" sz="2000">
                <a:latin typeface="Courier New" pitchFamily="49" charset="0"/>
                <a:cs typeface="Times New Roman" charset="0"/>
              </a:rPr>
              <a:t>3 5 Digit → 3 5 2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5334000"/>
            <a:ext cx="8321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Intermediate formats are called </a:t>
            </a:r>
            <a:r>
              <a:rPr lang="en-US" b="1"/>
              <a:t>sentential forms</a:t>
            </a:r>
          </a:p>
          <a:p>
            <a:r>
              <a:rPr lang="en-US"/>
              <a:t>This was called a Leftmost Derivation since we replaced the leftmost nonterminal symbol each time (could also do Rightmost)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 and Parse Trees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The derivation can be visualized as a parse tree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00400" y="3200400"/>
            <a:ext cx="104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Integer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2819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962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70125" y="4003675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1905000" y="4495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6605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135438" y="3962400"/>
            <a:ext cx="104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Integer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38100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9530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260725" y="4841875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2895600" y="529272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651125" y="571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278438" y="4765675"/>
            <a:ext cx="104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Integer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4953000" y="522287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10000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448175" y="556895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4083050" y="6019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 Sketch for Programs</a:t>
            </a:r>
          </a:p>
        </p:txBody>
      </p:sp>
      <p:pic>
        <p:nvPicPr>
          <p:cNvPr id="31748" name="Picture 4" descr="02_09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1600200"/>
            <a:ext cx="5689600" cy="4703763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and Languages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</a:t>
            </a:r>
            <a:r>
              <a:rPr lang="en-US" sz="2400" b="1" dirty="0"/>
              <a:t>language</a:t>
            </a:r>
            <a:r>
              <a:rPr lang="en-US" sz="2400" dirty="0"/>
              <a:t> defined by a BNF grammar is the set of </a:t>
            </a:r>
            <a:r>
              <a:rPr lang="en-US" sz="2400" b="1" dirty="0"/>
              <a:t>all</a:t>
            </a:r>
            <a:r>
              <a:rPr lang="en-US" sz="2400" dirty="0"/>
              <a:t> strings that can be derived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Language can be infinite, e.g. case of integers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 language is </a:t>
            </a:r>
            <a:r>
              <a:rPr lang="en-US" sz="2400" b="1" dirty="0"/>
              <a:t>ambiguous</a:t>
            </a:r>
            <a:r>
              <a:rPr lang="en-US" sz="2400" dirty="0"/>
              <a:t> if it permits a string to be parsed into two separate parse trees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Generally want to avoid ambiguous grammars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Example:  </a:t>
            </a:r>
          </a:p>
          <a:p>
            <a:pPr lvl="2">
              <a:lnSpc>
                <a:spcPct val="80000"/>
              </a:lnSpc>
            </a:pPr>
            <a:r>
              <a:rPr lang="en-US" sz="1800" dirty="0" err="1"/>
              <a:t>Expr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 Integer |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+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|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*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 | 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- </a:t>
            </a:r>
            <a:r>
              <a:rPr lang="en-US" sz="1800" dirty="0" err="1">
                <a:sym typeface="Wingdings" pitchFamily="2" charset="2"/>
              </a:rPr>
              <a:t>Expr</a:t>
            </a:r>
            <a:endParaRPr lang="en-US" sz="1800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en-US" sz="1800" dirty="0"/>
              <a:t>Parse:   3*4+1</a:t>
            </a:r>
          </a:p>
          <a:p>
            <a:pPr lvl="3">
              <a:lnSpc>
                <a:spcPct val="80000"/>
              </a:lnSpc>
            </a:pP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Integer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dirty="0">
                <a:latin typeface="Courier New" pitchFamily="49" charset="0"/>
                <a:cs typeface="Times New Roman" charset="0"/>
              </a:rPr>
              <a:t>	3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3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Expr+Expr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… 3 * 4 + 1</a:t>
            </a:r>
          </a:p>
          <a:p>
            <a:pPr lvl="3">
              <a:lnSpc>
                <a:spcPct val="80000"/>
              </a:lnSpc>
            </a:pP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Integer →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+ 1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dirty="0">
                <a:latin typeface="Courier New" pitchFamily="49" charset="0"/>
                <a:cs typeface="Times New Roman" charset="0"/>
              </a:rPr>
              <a:t>	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+1 → … 3 * 4 + 1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2059</Words>
  <Application>Microsoft Office PowerPoint</Application>
  <PresentationFormat>On-screen Show (4:3)</PresentationFormat>
  <Paragraphs>524</Paragraphs>
  <Slides>57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Syntax</vt:lpstr>
      <vt:lpstr>Syntax</vt:lpstr>
      <vt:lpstr>BNF or Context Free Grammar</vt:lpstr>
      <vt:lpstr>Rewriting Rules</vt:lpstr>
      <vt:lpstr>Sample Grammars</vt:lpstr>
      <vt:lpstr>Derivation</vt:lpstr>
      <vt:lpstr>Derivation and Parse Trees</vt:lpstr>
      <vt:lpstr>Parse Tree Sketch for Programs</vt:lpstr>
      <vt:lpstr>BNF and Languages</vt:lpstr>
      <vt:lpstr>Ambiguity</vt:lpstr>
      <vt:lpstr>Ambiguous IF Statement</vt:lpstr>
      <vt:lpstr>Dangling Else Ambiguity</vt:lpstr>
      <vt:lpstr>How to fix ambiguity?</vt:lpstr>
      <vt:lpstr>Ambiguity</vt:lpstr>
      <vt:lpstr>Precedence Example</vt:lpstr>
      <vt:lpstr>Alternative to BNF</vt:lpstr>
      <vt:lpstr>Regex to EBNF</vt:lpstr>
      <vt:lpstr>Regular Expressions</vt:lpstr>
      <vt:lpstr>RegEx Examples</vt:lpstr>
      <vt:lpstr>Regular Expressions != Context Free Grammar</vt:lpstr>
      <vt:lpstr>Lexical Analysis</vt:lpstr>
      <vt:lpstr>Categories of Lexical Tokens</vt:lpstr>
      <vt:lpstr>A Simple Lexical Syntax for a Small C-Like Language 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Parsing – From lexical to concrete syntax</vt:lpstr>
      <vt:lpstr>Parsing</vt:lpstr>
      <vt:lpstr>Parsing</vt:lpstr>
      <vt:lpstr>Parsing</vt:lpstr>
      <vt:lpstr>Parsing</vt:lpstr>
      <vt:lpstr>Parsing</vt:lpstr>
      <vt:lpstr>Parsing</vt:lpstr>
      <vt:lpstr>PowerPoint Presentation</vt:lpstr>
      <vt:lpstr>LL Parsing</vt:lpstr>
      <vt:lpstr>LL Parsing</vt:lpstr>
      <vt:lpstr>LL Parsing</vt:lpstr>
      <vt:lpstr>Recursive Descent Parser</vt:lpstr>
      <vt:lpstr>Recursive Descent Parser</vt:lpstr>
      <vt:lpstr>Recursive Descent Parser</vt:lpstr>
      <vt:lpstr>Recursive Descent Parser</vt:lpstr>
      <vt:lpstr>Parse Tree</vt:lpstr>
      <vt:lpstr>LL Parsing</vt:lpstr>
      <vt:lpstr>LL Parsing</vt:lpstr>
      <vt:lpstr>LL Parsing</vt:lpstr>
      <vt:lpstr>LL Parsing</vt:lpstr>
      <vt:lpstr>LL Parsing</vt:lpstr>
      <vt:lpstr>LL Parsing</vt:lpstr>
      <vt:lpstr>Bottom-Up and LR Parsing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Kenrick</dc:creator>
  <cp:lastModifiedBy>Kenrick Mock</cp:lastModifiedBy>
  <cp:revision>57</cp:revision>
  <dcterms:created xsi:type="dcterms:W3CDTF">2006-08-16T00:00:00Z</dcterms:created>
  <dcterms:modified xsi:type="dcterms:W3CDTF">2015-01-12T10:37:02Z</dcterms:modified>
</cp:coreProperties>
</file>