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0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76" r:id="rId32"/>
    <p:sldId id="278" r:id="rId33"/>
    <p:sldId id="279" r:id="rId34"/>
    <p:sldId id="280" r:id="rId35"/>
    <p:sldId id="281" r:id="rId36"/>
    <p:sldId id="282" r:id="rId37"/>
    <p:sldId id="285" r:id="rId38"/>
    <p:sldId id="287" r:id="rId39"/>
    <p:sldId id="302" r:id="rId40"/>
    <p:sldId id="303" r:id="rId41"/>
    <p:sldId id="304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AD0C0C-205B-4717-A1AA-AA0EEFEBC44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7712B4-095E-4628-BE9A-9C10A057B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16D0D1-5357-46B7-B12C-2868849F8EF7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288712-B494-42C0-A363-45D255B14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Leftmost box:  “subtotal”.   Rightmost box: “Value”  that is returned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8712-B494-42C0-A363-45D255B142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4B8BA-1A66-440F-AC8C-ECF78BC6F82F}" type="slidenum">
              <a:rPr lang="en-US"/>
              <a:pPr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09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593B2-20E6-4B0D-9092-6BBA1F28E769}" type="slidenum">
              <a:rPr lang="en-US"/>
              <a:pPr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78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F967-88FA-44BC-A790-527AEED34C32}" type="slidenum">
              <a:rPr lang="en-US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930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07E1D-4547-4E72-9396-C34A00C49317}" type="slidenum">
              <a:rPr lang="en-US"/>
              <a:pPr/>
              <a:t>39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51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C3FE9-82A1-4E81-B3E5-D5076C596845}" type="slidenum">
              <a:rPr lang="en-US"/>
              <a:pPr/>
              <a:t>40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53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A5AD-4AC4-470A-9D91-B783144CC85D}" type="slidenum">
              <a:rPr lang="en-US"/>
              <a:pPr/>
              <a:t>41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4-11C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70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</a:t>
            </a:r>
            <a:r>
              <a:rPr lang="en-US" dirty="0" smtClean="0"/>
              <a:t> stands</a:t>
            </a:r>
            <a:r>
              <a:rPr lang="en-US" baseline="0" dirty="0" smtClean="0"/>
              <a:t> for “subtotal”; subscripts identify which TT we are interested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8712-B494-42C0-A363-45D255B142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F1E6C-F2FF-44B9-A9DB-0C8AE403B14A}" type="slidenum">
              <a:rPr lang="en-US"/>
              <a:pPr/>
              <a:t>21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3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7E91-C3DF-406E-B4E2-6F0E1CFD27D0}" type="slidenum">
              <a:rPr lang="en-US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584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1B92F-7445-4168-AB94-C417BDCB1E7B}" type="slidenum">
              <a:rPr lang="en-US"/>
              <a:pPr/>
              <a:t>23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75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DE576-96FF-4344-B1AA-8A59E5F5DCA8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116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95490-E364-41F0-8FCA-24C602FF8268}" type="slidenum">
              <a:rPr lang="en-US"/>
              <a:pPr/>
              <a:t>25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44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5ED9B-590A-4CA4-A3B4-2EAC1EB89B18}" type="slidenum">
              <a:rPr lang="en-US"/>
              <a:pPr/>
              <a:t>26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91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FCB1F-DAFB-47F7-BB13-31CC5BFB823B}" type="slidenum">
              <a:rPr lang="en-US"/>
              <a:pPr/>
              <a:t>27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49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CEB2-7C42-4F28-A33F-1E7CF0874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This is a very simple attribute grammar: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symbol has at most one</a:t>
            </a:r>
            <a:br>
              <a:rPr lang="en-US" sz="2800">
                <a:ea typeface="MS Mincho" charset="-128"/>
              </a:rPr>
            </a:br>
            <a:r>
              <a:rPr lang="en-US" sz="2800">
                <a:ea typeface="MS Mincho" charset="-128"/>
              </a:rPr>
              <a:t>attribute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the punctuation marks have no attributes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These attributes are all so-called SYNTHESIZED attributes: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They are calculated only from the attributes of things below them in the parse tree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495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>
                <a:ea typeface="MS Mincho" charset="-128"/>
              </a:rPr>
              <a:t>In general, we are allowed both synthesized and INHERITED attributes:</a:t>
            </a:r>
          </a:p>
          <a:p>
            <a:pPr lvl="1"/>
            <a:r>
              <a:rPr lang="en-US" sz="2800">
                <a:ea typeface="MS Mincho" charset="-128"/>
              </a:rPr>
              <a:t>Inherited attributes may depend on things above or to the side of them in the parse tree </a:t>
            </a:r>
          </a:p>
          <a:p>
            <a:pPr lvl="1"/>
            <a:r>
              <a:rPr lang="en-US" sz="2800">
                <a:ea typeface="MS Mincho" charset="-128"/>
              </a:rPr>
              <a:t>Tokens have only synthesized attributes, initialized by the scanner (name of an identifier, value of a constant, etc.).</a:t>
            </a:r>
          </a:p>
          <a:p>
            <a:pPr lvl="1"/>
            <a:r>
              <a:rPr lang="en-US" sz="2800">
                <a:ea typeface="MS Mincho" charset="-128"/>
              </a:rPr>
              <a:t>Inherited attributes of the start symbol constitute run-time parameters of the compiler</a:t>
            </a:r>
            <a:r>
              <a:rPr lang="en-US" sz="2800">
                <a:latin typeface="Courier New" pitchFamily="49" charset="0"/>
                <a:ea typeface="MS Mincho" charset="-128"/>
              </a:rPr>
              <a:t/>
            </a:r>
            <a:br>
              <a:rPr lang="en-US" sz="2800">
                <a:latin typeface="Courier New" pitchFamily="49" charset="0"/>
                <a:ea typeface="MS Mincho" charset="-128"/>
              </a:rPr>
            </a:br>
            <a:endParaRPr lang="en-US" sz="2800">
              <a:latin typeface="Courier New" pitchFamily="49" charset="0"/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LL(1) grammar covering subtraction: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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const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Expr_Tail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Expr_Tail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 - const </a:t>
            </a:r>
            <a:r>
              <a:rPr lang="en-US" sz="2000" dirty="0" err="1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Expr_Tail</a:t>
            </a:r>
            <a:r>
              <a:rPr lang="en-US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 | </a:t>
            </a:r>
            <a:r>
              <a:rPr lang="el-GR" sz="2000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For the expression 9 – 4 – 3: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8862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4196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	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9530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4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6388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3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6248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dirty="0"/>
          </a:p>
        </p:txBody>
      </p:sp>
      <p:cxnSp>
        <p:nvCxnSpPr>
          <p:cNvPr id="10" name="Straight Connector 9"/>
          <p:cNvCxnSpPr>
            <a:endCxn id="4" idx="2"/>
          </p:cNvCxnSpPr>
          <p:nvPr/>
        </p:nvCxnSpPr>
        <p:spPr>
          <a:xfrm flipV="1">
            <a:off x="2895600" y="4255532"/>
            <a:ext cx="1061121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2"/>
          </p:cNvCxnSpPr>
          <p:nvPr/>
        </p:nvCxnSpPr>
        <p:spPr>
          <a:xfrm rot="10800000">
            <a:off x="3956722" y="4255532"/>
            <a:ext cx="996279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67200" y="47244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4953000" y="4800600"/>
            <a:ext cx="228600" cy="76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029200" y="4724400"/>
            <a:ext cx="1219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29200" y="5334000"/>
            <a:ext cx="12954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981700" y="5372100"/>
            <a:ext cx="381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324600" y="53340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</p:cNvCxnSpPr>
          <p:nvPr/>
        </p:nvCxnSpPr>
        <p:spPr>
          <a:xfrm rot="16200000" flipV="1">
            <a:off x="7091031" y="6091569"/>
            <a:ext cx="304800" cy="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we are allowed to pass attribute values not only bottom-up but also left-to-right then we can pass 9 into the </a:t>
            </a:r>
            <a:r>
              <a:rPr lang="en-US" dirty="0" err="1" smtClean="0"/>
              <a:t>Expr_Tail</a:t>
            </a:r>
            <a:r>
              <a:rPr lang="en-US" dirty="0" smtClean="0"/>
              <a:t> node for evaluation, and so on for each 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9718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	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0386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4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724400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  	3	</a:t>
            </a:r>
            <a:r>
              <a:rPr lang="en-US" dirty="0" err="1" smtClean="0"/>
              <a:t>Expr_Tail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53340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ourier New" pitchFamily="49" charset="0"/>
                <a:ea typeface="MS Mincho" charset="-128"/>
                <a:cs typeface="Courier New" pitchFamily="49" charset="0"/>
                <a:sym typeface="Symbol" pitchFamily="18" charset="2"/>
              </a:rPr>
              <a:t>ε</a:t>
            </a:r>
            <a:endParaRPr lang="en-US" dirty="0"/>
          </a:p>
        </p:txBody>
      </p:sp>
      <p:cxnSp>
        <p:nvCxnSpPr>
          <p:cNvPr id="9" name="Straight Connector 8"/>
          <p:cNvCxnSpPr>
            <a:endCxn id="4" idx="2"/>
          </p:cNvCxnSpPr>
          <p:nvPr/>
        </p:nvCxnSpPr>
        <p:spPr>
          <a:xfrm flipV="1">
            <a:off x="1219200" y="3341132"/>
            <a:ext cx="1061121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2"/>
          </p:cNvCxnSpPr>
          <p:nvPr/>
        </p:nvCxnSpPr>
        <p:spPr>
          <a:xfrm rot="10800000">
            <a:off x="2280322" y="3341132"/>
            <a:ext cx="996279" cy="2402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38100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3276600" y="3886200"/>
            <a:ext cx="228600" cy="76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52800" y="3810000"/>
            <a:ext cx="1219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4419600"/>
            <a:ext cx="12954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305300" y="4457700"/>
            <a:ext cx="381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648200" y="4419600"/>
            <a:ext cx="7620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0"/>
          </p:cNvCxnSpPr>
          <p:nvPr/>
        </p:nvCxnSpPr>
        <p:spPr>
          <a:xfrm rot="16200000" flipV="1">
            <a:off x="5414631" y="5177169"/>
            <a:ext cx="304800" cy="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62400" y="33528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18" idx="0"/>
          </p:cNvCxnSpPr>
          <p:nvPr/>
        </p:nvCxnSpPr>
        <p:spPr>
          <a:xfrm rot="5400000" flipH="1">
            <a:off x="4152900" y="35052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57800" y="38862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2"/>
            <a:endCxn id="21" idx="0"/>
          </p:cNvCxnSpPr>
          <p:nvPr/>
        </p:nvCxnSpPr>
        <p:spPr>
          <a:xfrm rot="5400000" flipH="1">
            <a:off x="5448300" y="40386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72200" y="45720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2"/>
            <a:endCxn id="23" idx="0"/>
          </p:cNvCxnSpPr>
          <p:nvPr/>
        </p:nvCxnSpPr>
        <p:spPr>
          <a:xfrm rot="5400000" flipH="1">
            <a:off x="6362700" y="47244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6019800"/>
            <a:ext cx="718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recursion when the result is accumulated as recursive calls made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724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The grammar </a:t>
            </a:r>
            <a:r>
              <a:rPr lang="en-US" sz="3200" dirty="0" smtClean="0">
                <a:ea typeface="MS Mincho" charset="-128"/>
              </a:rPr>
              <a:t>for evaluating expressions is </a:t>
            </a:r>
            <a:r>
              <a:rPr lang="en-US" sz="3200" dirty="0">
                <a:ea typeface="MS Mincho" charset="-128"/>
              </a:rPr>
              <a:t>called S-ATTRIBUTED because it uses </a:t>
            </a:r>
            <a:r>
              <a:rPr lang="en-US" sz="3200" dirty="0" smtClean="0">
                <a:ea typeface="MS Mincho" charset="-128"/>
              </a:rPr>
              <a:t>only synthesized </a:t>
            </a:r>
            <a:r>
              <a:rPr lang="en-US" sz="3200" dirty="0">
                <a:ea typeface="MS Mincho" charset="-128"/>
              </a:rPr>
              <a:t>attributes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Its ATTRIBUTE FLOW (attribute dependence </a:t>
            </a:r>
            <a:r>
              <a:rPr lang="en-US" sz="3200" dirty="0">
                <a:cs typeface="Times New Roman" charset="0"/>
              </a:rPr>
              <a:t>graph) is purely bottom-up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cs typeface="Times New Roman" charset="0"/>
              </a:rPr>
              <a:t>It is SLR(1), but not LL(1) 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An </a:t>
            </a:r>
            <a:r>
              <a:rPr lang="en-US" sz="3200" dirty="0">
                <a:cs typeface="Times New Roman" charset="0"/>
              </a:rPr>
              <a:t>equivalent LL(1) grammar requires inherited attributes: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 –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Attribute grammar in Figure 4.3: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E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TT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	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E.v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TT.st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+ T 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= 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+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T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TT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TT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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TT.v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TT.st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T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F FT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	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T.v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FT.st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1054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Attribute grammar in Figure 4.3 (continued):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* F 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.v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*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/ F FT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			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FT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.st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/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FT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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	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FT.v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FT.st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- F</a:t>
            </a:r>
            <a:r>
              <a:rPr lang="en-US" sz="2400" baseline="-25000" dirty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		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1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 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= -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F</a:t>
            </a:r>
            <a:r>
              <a:rPr lang="en-US" sz="2400" baseline="-25000" dirty="0" smtClean="0">
                <a:latin typeface="Courier New" pitchFamily="49" charset="0"/>
                <a:ea typeface="MS Mincho" charset="-128"/>
              </a:rPr>
              <a:t>2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( E )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E.v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MS Mincho" charset="-128"/>
              </a:rPr>
              <a:t>F 	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const 		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F.v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= </a:t>
            </a:r>
            <a:r>
              <a:rPr lang="en-US" sz="2400" dirty="0" err="1">
                <a:latin typeface="Courier New" pitchFamily="49" charset="0"/>
                <a:ea typeface="MS Mincho" charset="-128"/>
              </a:rPr>
              <a:t>C.v</a:t>
            </a:r>
            <a:endParaRPr lang="en-US" sz="2400" dirty="0">
              <a:latin typeface="Courier New" pitchFamily="49" charset="0"/>
              <a:ea typeface="MS Mincho" charset="-128"/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Figure 4.4 </a:t>
            </a:r>
            <a:r>
              <a:rPr lang="en-US" sz="3200" dirty="0">
                <a:latin typeface="Tahoma"/>
                <a:ea typeface="MS Mincho" charset="-128"/>
              </a:rPr>
              <a:t>–</a:t>
            </a:r>
            <a:r>
              <a:rPr lang="en-US" sz="3200" dirty="0">
                <a:ea typeface="MS Mincho" charset="-128"/>
              </a:rPr>
              <a:t> parse tree for (1+3)*2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pic>
        <p:nvPicPr>
          <p:cNvPr id="93189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315200" cy="5175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Attributes–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7244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grammar in Figure 4.3: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This attribute grammar is a good bit messier than the first one, but it is still L-ATTRIBUTED, which means that the attributes can be evaluated in a single left-to-right pass over the input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In fact, they can be evaluated during an LL parse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synthetic attribute of a LHS symbol (by definition of </a:t>
            </a:r>
            <a:r>
              <a:rPr lang="en-US" sz="2800" i="1">
                <a:ea typeface="MS Mincho" charset="-128"/>
              </a:rPr>
              <a:t>synthetic</a:t>
            </a:r>
            <a:r>
              <a:rPr lang="en-US" sz="2800">
                <a:ea typeface="MS Mincho" charset="-128"/>
              </a:rPr>
              <a:t>) depends only on attributes of its RHS symbols</a:t>
            </a:r>
            <a:br>
              <a:rPr lang="en-US" sz="2800">
                <a:ea typeface="MS Mincho" charset="-128"/>
              </a:rPr>
            </a:br>
            <a:endParaRPr lang="en-US" sz="280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 – 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grammar in Figure 4.3: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Each inherited attribute of a RHS symbol (by definition of </a:t>
            </a:r>
            <a:r>
              <a:rPr lang="en-US" sz="2800" i="1">
                <a:ea typeface="MS Mincho" charset="-128"/>
              </a:rPr>
              <a:t>L-attributed</a:t>
            </a:r>
            <a:r>
              <a:rPr lang="en-US" sz="2800">
                <a:ea typeface="MS Mincho" charset="-128"/>
              </a:rPr>
              <a:t>) depends only on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inherited attributes of the LHS symbol, or</a:t>
            </a:r>
          </a:p>
          <a:p>
            <a:pPr lvl="2">
              <a:lnSpc>
                <a:spcPct val="110000"/>
              </a:lnSpc>
            </a:pPr>
            <a:r>
              <a:rPr lang="en-US" sz="2400">
                <a:ea typeface="MS Mincho" charset="-128"/>
              </a:rPr>
              <a:t>synthetic or inherited attributes of symbols to its left in the RHS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L-attributed grammars are the most general class of attribute grammars that can be evaluated during an LL parse</a:t>
            </a:r>
            <a:br>
              <a:rPr lang="en-US" sz="2800">
                <a:ea typeface="MS Mincho" charset="-128"/>
              </a:rPr>
            </a:br>
            <a:endParaRPr lang="en-US" sz="280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Role of Semantic Analysis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MS Mincho" charset="-128"/>
              </a:rPr>
              <a:t> 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Following parsing, the next two phases of the "typical" compiler are 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semantic analysis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(intermediate) code generation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The principal job of the semantic analyzer is to enforce static semantic rules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constructs </a:t>
            </a:r>
            <a:r>
              <a:rPr lang="en-US" sz="2800" dirty="0" smtClean="0">
                <a:ea typeface="MS Mincho" charset="-128"/>
              </a:rPr>
              <a:t>a </a:t>
            </a:r>
            <a:r>
              <a:rPr lang="en-US" sz="2800" dirty="0">
                <a:ea typeface="MS Mincho" charset="-128"/>
              </a:rPr>
              <a:t>syntax tree (usually first)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information gathered is needed by the code generator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There are certain tasks, such as generation of code for short-circuit Boolean expression evaluation, that are easiest to express with non-L-attributed attribute grammars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Because of the potential cost of complex traversal schemes, however, most real-world compilers insist that the grammar be L-attributed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Evaluating Attributes - Abstract Syntax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Abstract Syntax defines essential syntactic elements without describing how they are concretely constructed</a:t>
            </a:r>
          </a:p>
          <a:p>
            <a:pPr eaLnBrk="1" hangingPunct="1"/>
            <a:r>
              <a:rPr lang="en-US" dirty="0" smtClean="0"/>
              <a:t>Consider the following Pascal and C loops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Pascal				C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while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 do begin		while 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&lt;n) {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:=i+1					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=i+1;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end				}	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46125" y="5756275"/>
            <a:ext cx="803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differences in concrete syntax; identical abstract construct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Syntax Format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can define an abstract syntax using rules of the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LHS = RHS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LHS is the name of an abstract syntactic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RHS is a list of essential components that define the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Similar to defining a variable.  Data type or abstract syntactic class, and name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Recursion naturally occurs among the definitions as with BNF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Makes it fairly easy to construct programmatically, similar to what we did for the concrete syntax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Syntax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Loop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Loop = Expression test ; Statement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	The abstract class Loop has two components, a </a:t>
            </a:r>
            <a:r>
              <a:rPr lang="en-US" sz="2000" i="1" dirty="0" smtClean="0"/>
              <a:t>test</a:t>
            </a:r>
            <a:r>
              <a:rPr lang="en-US" sz="2000" dirty="0" smtClean="0"/>
              <a:t> which is a member of the abstract class Expression, and a </a:t>
            </a:r>
            <a:r>
              <a:rPr lang="en-US" sz="2000" i="1" dirty="0" smtClean="0"/>
              <a:t>body</a:t>
            </a:r>
            <a:r>
              <a:rPr lang="en-US" sz="2000" dirty="0" smtClean="0"/>
              <a:t> which is a member of an abstract class Statement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Nice by-product: If parsing abstract syntax in a language like Java, it makes sense to actually define a class for each abstract syntactic class, e.g.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class Loop extends Statement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Expression test;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Statement body;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Abstract Syntax of a C-like Language</a:t>
            </a: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228600" y="1330325"/>
            <a:ext cx="81089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Program = Declarations </a:t>
            </a:r>
            <a:r>
              <a:rPr lang="en-US" sz="2000" dirty="0" err="1">
                <a:latin typeface="Courier New" pitchFamily="49" charset="0"/>
              </a:rPr>
              <a:t>decpart</a:t>
            </a:r>
            <a:r>
              <a:rPr lang="en-US" sz="2000" dirty="0">
                <a:latin typeface="Courier New" pitchFamily="49" charset="0"/>
              </a:rPr>
              <a:t>;  Statements body;</a:t>
            </a:r>
          </a:p>
          <a:p>
            <a:r>
              <a:rPr lang="en-US" sz="2000" dirty="0">
                <a:latin typeface="Courier New" pitchFamily="49" charset="0"/>
              </a:rPr>
              <a:t>Declarations = Declaration*</a:t>
            </a:r>
          </a:p>
          <a:p>
            <a:r>
              <a:rPr lang="en-US" sz="2000" dirty="0">
                <a:latin typeface="Courier New" pitchFamily="49" charset="0"/>
              </a:rPr>
              <a:t>Declaration = </a:t>
            </a:r>
            <a:r>
              <a:rPr lang="en-US" sz="2000" dirty="0" err="1">
                <a:latin typeface="Courier New" pitchFamily="49" charset="0"/>
              </a:rPr>
              <a:t>VariableDecl</a:t>
            </a:r>
            <a:r>
              <a:rPr lang="en-US" sz="2000" dirty="0">
                <a:latin typeface="Courier New" pitchFamily="49" charset="0"/>
              </a:rPr>
              <a:t>   |   </a:t>
            </a:r>
            <a:r>
              <a:rPr lang="en-US" sz="2000" dirty="0" err="1">
                <a:latin typeface="Courier New" pitchFamily="49" charset="0"/>
              </a:rPr>
              <a:t>ArrayDecl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VariableDecl</a:t>
            </a:r>
            <a:r>
              <a:rPr lang="en-US" sz="2000" dirty="0">
                <a:latin typeface="Courier New" pitchFamily="49" charset="0"/>
              </a:rPr>
              <a:t> = Variable v;  Type t</a:t>
            </a:r>
          </a:p>
          <a:p>
            <a:r>
              <a:rPr lang="en-US" sz="2000" dirty="0" err="1">
                <a:latin typeface="Courier New" pitchFamily="49" charset="0"/>
              </a:rPr>
              <a:t>ArrayDecl</a:t>
            </a:r>
            <a:r>
              <a:rPr lang="en-US" sz="2000" dirty="0">
                <a:latin typeface="Courier New" pitchFamily="49" charset="0"/>
              </a:rPr>
              <a:t> = Variable v;  Type t;  Integer size</a:t>
            </a:r>
          </a:p>
          <a:p>
            <a:r>
              <a:rPr lang="en-US" sz="2000" dirty="0">
                <a:latin typeface="Courier New" pitchFamily="49" charset="0"/>
              </a:rPr>
              <a:t>Type =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bool</a:t>
            </a:r>
            <a:r>
              <a:rPr lang="en-US" sz="2000" dirty="0">
                <a:latin typeface="Courier New" pitchFamily="49" charset="0"/>
              </a:rPr>
              <a:t> | float | char</a:t>
            </a:r>
          </a:p>
          <a:p>
            <a:r>
              <a:rPr lang="en-US" sz="2000" dirty="0">
                <a:latin typeface="Courier New" pitchFamily="49" charset="0"/>
              </a:rPr>
              <a:t>Statements = Statement*</a:t>
            </a:r>
          </a:p>
          <a:p>
            <a:r>
              <a:rPr lang="en-US" sz="2000" dirty="0">
                <a:latin typeface="Courier New" pitchFamily="49" charset="0"/>
              </a:rPr>
              <a:t>Statement = Skip | Block | Assignment | </a:t>
            </a:r>
          </a:p>
          <a:p>
            <a:r>
              <a:rPr lang="en-US" sz="2000" dirty="0">
                <a:latin typeface="Courier New" pitchFamily="49" charset="0"/>
              </a:rPr>
              <a:t>		Conditional | Loop</a:t>
            </a:r>
          </a:p>
          <a:p>
            <a:r>
              <a:rPr lang="en-US" sz="2000" dirty="0">
                <a:latin typeface="Courier New" pitchFamily="49" charset="0"/>
              </a:rPr>
              <a:t>Skip = </a:t>
            </a:r>
          </a:p>
          <a:p>
            <a:r>
              <a:rPr lang="en-US" sz="2000" dirty="0">
                <a:latin typeface="Courier New" pitchFamily="49" charset="0"/>
              </a:rPr>
              <a:t>Block = Statements</a:t>
            </a:r>
          </a:p>
          <a:p>
            <a:r>
              <a:rPr lang="en-US" sz="2000" dirty="0">
                <a:latin typeface="Courier New" pitchFamily="49" charset="0"/>
              </a:rPr>
              <a:t>Conditional = Expression test;  </a:t>
            </a:r>
          </a:p>
          <a:p>
            <a:r>
              <a:rPr lang="en-US" sz="2000" dirty="0">
                <a:latin typeface="Courier New" pitchFamily="49" charset="0"/>
              </a:rPr>
              <a:t>		 Statement </a:t>
            </a:r>
            <a:r>
              <a:rPr lang="en-US" sz="2000" dirty="0" err="1">
                <a:latin typeface="Courier New" pitchFamily="49" charset="0"/>
              </a:rPr>
              <a:t>thenbranch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elsebranch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Loop = Expression test;  Statement body</a:t>
            </a:r>
          </a:p>
          <a:p>
            <a:r>
              <a:rPr lang="en-US" sz="2000" dirty="0">
                <a:latin typeface="Courier New" pitchFamily="49" charset="0"/>
              </a:rPr>
              <a:t>Assignment = </a:t>
            </a:r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target;   Expression source</a:t>
            </a:r>
          </a:p>
          <a:p>
            <a:r>
              <a:rPr lang="en-US" sz="2000" dirty="0">
                <a:latin typeface="Courier New" pitchFamily="49" charset="0"/>
              </a:rPr>
              <a:t>Expression = </a:t>
            </a:r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| Value | Binary | Unary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1330325"/>
            <a:ext cx="8261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urier New" pitchFamily="49" charset="0"/>
              </a:rPr>
              <a:t>VariableRef</a:t>
            </a:r>
            <a:r>
              <a:rPr lang="en-US" sz="2000" dirty="0">
                <a:latin typeface="Courier New" pitchFamily="49" charset="0"/>
              </a:rPr>
              <a:t> = Variable | </a:t>
            </a:r>
            <a:r>
              <a:rPr lang="en-US" sz="2000" dirty="0" err="1">
                <a:latin typeface="Courier New" pitchFamily="49" charset="0"/>
              </a:rPr>
              <a:t>ArrayRef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</a:rPr>
              <a:t>Binary = Operator op;  Expression term1, term2</a:t>
            </a:r>
          </a:p>
          <a:p>
            <a:r>
              <a:rPr lang="en-US" sz="2000" dirty="0">
                <a:latin typeface="Courier New" pitchFamily="49" charset="0"/>
              </a:rPr>
              <a:t>Unary = </a:t>
            </a:r>
            <a:r>
              <a:rPr lang="en-US" sz="2000" dirty="0" err="1">
                <a:latin typeface="Courier New" pitchFamily="49" charset="0"/>
              </a:rPr>
              <a:t>UnaryOp</a:t>
            </a:r>
            <a:r>
              <a:rPr lang="en-US" sz="2000" dirty="0">
                <a:latin typeface="Courier New" pitchFamily="49" charset="0"/>
              </a:rPr>
              <a:t> op;  Expression term</a:t>
            </a:r>
          </a:p>
          <a:p>
            <a:r>
              <a:rPr lang="en-US" sz="2000" dirty="0">
                <a:latin typeface="Courier New" pitchFamily="49" charset="0"/>
              </a:rPr>
              <a:t>Operator = </a:t>
            </a:r>
            <a:r>
              <a:rPr lang="en-US" sz="2000" dirty="0" err="1">
                <a:latin typeface="Courier New" pitchFamily="49" charset="0"/>
              </a:rPr>
              <a:t>BooleanOp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RelationalOp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ArithmeticOp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BooleanOp</a:t>
            </a:r>
            <a:r>
              <a:rPr lang="en-US" sz="2000" dirty="0">
                <a:latin typeface="Courier New" pitchFamily="49" charset="0"/>
              </a:rPr>
              <a:t> = &amp;&amp; | ||</a:t>
            </a:r>
          </a:p>
          <a:p>
            <a:r>
              <a:rPr lang="en-US" sz="2000" dirty="0" err="1">
                <a:latin typeface="Courier New" pitchFamily="49" charset="0"/>
              </a:rPr>
              <a:t>RelationalOp</a:t>
            </a:r>
            <a:r>
              <a:rPr lang="en-US" sz="2000" dirty="0">
                <a:latin typeface="Courier New" pitchFamily="49" charset="0"/>
              </a:rPr>
              <a:t> = = | ! | != | &lt; | &lt;= | &gt; | &gt;=</a:t>
            </a:r>
          </a:p>
          <a:p>
            <a:r>
              <a:rPr lang="en-US" sz="2000" dirty="0" err="1">
                <a:latin typeface="Courier New" pitchFamily="49" charset="0"/>
              </a:rPr>
              <a:t>ArithmeticOp</a:t>
            </a:r>
            <a:r>
              <a:rPr lang="en-US" sz="2000" dirty="0">
                <a:latin typeface="Courier New" pitchFamily="49" charset="0"/>
              </a:rPr>
              <a:t> = + | - | * | /</a:t>
            </a:r>
          </a:p>
          <a:p>
            <a:r>
              <a:rPr lang="en-US" sz="2000" dirty="0" err="1">
                <a:latin typeface="Courier New" pitchFamily="49" charset="0"/>
              </a:rPr>
              <a:t>UnaryOp</a:t>
            </a:r>
            <a:r>
              <a:rPr lang="en-US" sz="2000" dirty="0">
                <a:latin typeface="Courier New" pitchFamily="49" charset="0"/>
              </a:rPr>
              <a:t> = ! | -</a:t>
            </a:r>
          </a:p>
          <a:p>
            <a:r>
              <a:rPr lang="en-US" sz="2000" dirty="0">
                <a:latin typeface="Courier New" pitchFamily="49" charset="0"/>
              </a:rPr>
              <a:t>Variable = String id</a:t>
            </a:r>
          </a:p>
          <a:p>
            <a:r>
              <a:rPr lang="en-US" sz="2000" dirty="0" err="1">
                <a:latin typeface="Courier New" pitchFamily="49" charset="0"/>
              </a:rPr>
              <a:t>ArrayRef</a:t>
            </a:r>
            <a:r>
              <a:rPr lang="en-US" sz="2000" dirty="0">
                <a:latin typeface="Courier New" pitchFamily="49" charset="0"/>
              </a:rPr>
              <a:t> = String id; Expression index</a:t>
            </a:r>
          </a:p>
          <a:p>
            <a:r>
              <a:rPr lang="en-US" sz="2000" dirty="0">
                <a:latin typeface="Courier New" pitchFamily="49" charset="0"/>
              </a:rPr>
              <a:t>Value = </a:t>
            </a:r>
            <a:r>
              <a:rPr lang="en-US" sz="2000" dirty="0" err="1">
                <a:latin typeface="Courier New" pitchFamily="49" charset="0"/>
              </a:rPr>
              <a:t>IntValue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BoolValue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FloatValue</a:t>
            </a:r>
            <a:r>
              <a:rPr lang="en-US" sz="2000" dirty="0">
                <a:latin typeface="Courier New" pitchFamily="49" charset="0"/>
              </a:rPr>
              <a:t> | </a:t>
            </a:r>
            <a:r>
              <a:rPr lang="en-US" sz="2000" dirty="0" err="1">
                <a:latin typeface="Courier New" pitchFamily="49" charset="0"/>
              </a:rPr>
              <a:t>CharValue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IntValue</a:t>
            </a:r>
            <a:r>
              <a:rPr lang="en-US" sz="2000" dirty="0">
                <a:latin typeface="Courier New" pitchFamily="49" charset="0"/>
              </a:rPr>
              <a:t> = Integer </a:t>
            </a:r>
            <a:r>
              <a:rPr lang="en-US" sz="2000" dirty="0" err="1">
                <a:latin typeface="Courier New" pitchFamily="49" charset="0"/>
              </a:rPr>
              <a:t>intValue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FloatValue</a:t>
            </a:r>
            <a:r>
              <a:rPr lang="en-US" sz="2000" dirty="0">
                <a:latin typeface="Courier New" pitchFamily="49" charset="0"/>
              </a:rPr>
              <a:t> = Float </a:t>
            </a:r>
            <a:r>
              <a:rPr lang="en-US" sz="2000" dirty="0" err="1">
                <a:latin typeface="Courier New" pitchFamily="49" charset="0"/>
              </a:rPr>
              <a:t>floatValue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BoolValue</a:t>
            </a:r>
            <a:r>
              <a:rPr lang="en-US" sz="2000" dirty="0">
                <a:latin typeface="Courier New" pitchFamily="49" charset="0"/>
              </a:rPr>
              <a:t> = Boolean </a:t>
            </a:r>
            <a:r>
              <a:rPr lang="en-US" sz="2000" dirty="0" err="1">
                <a:latin typeface="Courier New" pitchFamily="49" charset="0"/>
              </a:rPr>
              <a:t>boolValue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dirty="0" err="1">
                <a:latin typeface="Courier New" pitchFamily="49" charset="0"/>
              </a:rPr>
              <a:t>CharValue</a:t>
            </a:r>
            <a:r>
              <a:rPr lang="en-US" sz="2000" dirty="0">
                <a:latin typeface="Courier New" pitchFamily="49" charset="0"/>
              </a:rPr>
              <a:t> = Character </a:t>
            </a:r>
            <a:r>
              <a:rPr lang="en-US" sz="2000" dirty="0" err="1">
                <a:latin typeface="Courier New" pitchFamily="49" charset="0"/>
              </a:rPr>
              <a:t>charValue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Abstract Syntax of a C-like Language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Java Abstract Syntax for C-Like Language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class Loop extends Statement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Expression test;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Statement body;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class Assignment extends Statement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// Assignment = Variable target; Expression source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Variable target;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Expression source;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46125" y="53752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Abstract Syntax Tree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Just as we can build a parse tree from a BNF grammar, we can build an abstract syntax tree from an abstract syntax</a:t>
            </a:r>
          </a:p>
          <a:p>
            <a:pPr eaLnBrk="1" hangingPunct="1"/>
            <a:r>
              <a:rPr lang="en-US" sz="2400" smtClean="0"/>
              <a:t>Example for:  x+2*y</a:t>
            </a:r>
          </a:p>
          <a:p>
            <a:pPr eaLnBrk="1" hangingPunct="1">
              <a:buFontTx/>
              <a:buNone/>
            </a:pPr>
            <a:r>
              <a:rPr lang="en-US" sz="1600" smtClean="0">
                <a:latin typeface="Courier New" pitchFamily="49" charset="0"/>
              </a:rPr>
              <a:t>	Expression = Variable | Value | Binary</a:t>
            </a:r>
          </a:p>
          <a:p>
            <a:pPr eaLnBrk="1" hangingPunct="1">
              <a:buFontTx/>
              <a:buNone/>
            </a:pPr>
            <a:r>
              <a:rPr lang="en-US" sz="1600" smtClean="0">
                <a:latin typeface="Courier New" pitchFamily="49" charset="0"/>
              </a:rPr>
              <a:t>	Binary = Operator op ; Expression term1, term2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39940" name="Picture 5" descr="02_1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5867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02_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24018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781800" y="41910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Binary node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4600" y="6172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3835063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                Sample C-Like Program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781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Compute nth fib number</a:t>
            </a:r>
          </a:p>
        </p:txBody>
      </p:sp>
      <p:pic>
        <p:nvPicPr>
          <p:cNvPr id="40964" name="Picture 4" descr="0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09800"/>
            <a:ext cx="5715000" cy="4470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Abstract Syntax for Loop of C-Like Program</a:t>
            </a:r>
          </a:p>
        </p:txBody>
      </p:sp>
      <p:pic>
        <p:nvPicPr>
          <p:cNvPr id="41987" name="Picture 4" descr="02_2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141413"/>
            <a:ext cx="6553200" cy="5411787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Role of Semantic Analysis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196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>
                <a:ea typeface="MS Mincho" charset="-128"/>
              </a:rPr>
              <a:t>There is considerable variety in the extent to which parsing, semantic analysis, and intermediate code generation are interleaved</a:t>
            </a:r>
          </a:p>
          <a:p>
            <a:r>
              <a:rPr lang="en-US" sz="3200">
                <a:ea typeface="MS Mincho" charset="-128"/>
              </a:rPr>
              <a:t>A common approach interleaves construction of a syntax tree with parsing</a:t>
            </a:r>
            <a:br>
              <a:rPr lang="en-US" sz="3200">
                <a:ea typeface="MS Mincho" charset="-128"/>
              </a:rPr>
            </a:br>
            <a:r>
              <a:rPr lang="en-US" sz="3200">
                <a:ea typeface="MS Mincho" charset="-128"/>
              </a:rPr>
              <a:t>(no  explicit parse tree), and then follows with separate, sequential phases for semantic analysis and code generation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Concrete and Abstract Syntax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Aren’t the two redundant?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little bit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concrete syntax tells the programmer exactly what to write to have a valid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abstract syntax allows valid programs in two different languages to share common abstract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It is closer to semantics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 need both!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construct the abstract syntax tree a common approach is a </a:t>
            </a:r>
            <a:r>
              <a:rPr lang="en-US" b="1" dirty="0" smtClean="0"/>
              <a:t>bottom-up attribute grammar </a:t>
            </a:r>
            <a:r>
              <a:rPr lang="en-US" dirty="0" smtClean="0"/>
              <a:t>associated with the concrete syntax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 – Syntax Trees</a:t>
            </a:r>
          </a:p>
        </p:txBody>
      </p:sp>
      <p:pic>
        <p:nvPicPr>
          <p:cNvPr id="94213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7848600" cy="5157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733800"/>
            <a:ext cx="270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Skipping Top-Down, but</a:t>
            </a:r>
          </a:p>
          <a:p>
            <a:r>
              <a:rPr lang="en-US" dirty="0" smtClean="0"/>
              <a:t>it exists too (with inherited</a:t>
            </a:r>
          </a:p>
          <a:p>
            <a:r>
              <a:rPr lang="en-US" dirty="0" smtClean="0"/>
              <a:t>attributes)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096000" cy="8118857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457200"/>
            <a:ext cx="3733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 – Syntax Trees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981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(1+3)*2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2590800"/>
            <a:ext cx="4305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924800" cy="4343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We can tie this discussion back into the earlier issue of  separated phases v. on-the-fly semantic analysis and/or code generation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If semantic analysis and/or code generation are interleaved with parsing, then the TRANSLATION SCHEME we use to evaluate attributes MUST be </a:t>
            </a:r>
            <a:r>
              <a:rPr lang="en-US" sz="3200">
                <a:cs typeface="Times New Roman" charset="0"/>
              </a:rPr>
              <a:t>L-attributed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If we break semantic analysis and code generation out into separate phase(s), then the code that builds the parse/syntax tree </a:t>
            </a:r>
            <a:r>
              <a:rPr lang="en-US" sz="3200" dirty="0" smtClean="0">
                <a:ea typeface="MS Mincho" charset="-128"/>
              </a:rPr>
              <a:t>can still </a:t>
            </a:r>
            <a:r>
              <a:rPr lang="en-US" sz="3200" dirty="0">
                <a:ea typeface="MS Mincho" charset="-128"/>
              </a:rPr>
              <a:t>use a left-to-right (L-attributed) translation scheme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However, the later phases are free to use a fancier translation scheme if they want</a:t>
            </a:r>
            <a:br>
              <a:rPr lang="en-US" sz="3200" dirty="0">
                <a:ea typeface="MS Mincho" charset="-128"/>
              </a:rPr>
            </a:br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36245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There are automatic tools that generate translation schemes for context-free grammars or tree grammars (which describe the possible structure of a syntax tree)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These tools are heavily used in syntax-based editors and incremental compilers</a:t>
            </a:r>
          </a:p>
          <a:p>
            <a:pPr lvl="1">
              <a:lnSpc>
                <a:spcPct val="110000"/>
              </a:lnSpc>
            </a:pPr>
            <a:r>
              <a:rPr lang="en-US" sz="2800">
                <a:ea typeface="MS Mincho" charset="-128"/>
              </a:rPr>
              <a:t>Most ordinary compilers, however, use ad-hoc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49530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An ad-hoc translation scheme that is interleaved with parsing takes the</a:t>
            </a:r>
            <a:br>
              <a:rPr lang="en-US" sz="3200" dirty="0">
                <a:ea typeface="MS Mincho" charset="-128"/>
              </a:rPr>
            </a:br>
            <a:r>
              <a:rPr lang="en-US" sz="3200" dirty="0">
                <a:ea typeface="MS Mincho" charset="-128"/>
              </a:rPr>
              <a:t>form of a set of ACTION ROUTINES: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MS Mincho" charset="-128"/>
              </a:rPr>
              <a:t>An action routine is a semantic function that we tell the compiler to execute at a particular point in the </a:t>
            </a:r>
            <a:r>
              <a:rPr lang="en-US" sz="2800" dirty="0" smtClean="0">
                <a:ea typeface="MS Mincho" charset="-128"/>
              </a:rPr>
              <a:t>parse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MS Mincho" charset="-128"/>
              </a:rPr>
              <a:t>Same idea as the previous abstract syntax example (Fig 4.6, 4.7), except the action routines are embedded among the symbols of the right-hand sides; work performed is the same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ea typeface="MS Mincho" charset="-128"/>
              </a:rPr>
              <a:t>For our LL(1) attribute grammar, we could put in explicit action routines </a:t>
            </a:r>
            <a:r>
              <a:rPr lang="en-US" dirty="0" smtClean="0">
                <a:cs typeface="Times New Roman" charset="0"/>
              </a:rPr>
              <a:t>as follows:</a:t>
            </a:r>
            <a:endParaRPr lang="en-US" dirty="0" smtClean="0">
              <a:ea typeface="MS Mincho" charset="-128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Action Routines - Example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010400" cy="6096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Action routines (Figure 4.9)</a:t>
            </a:r>
          </a:p>
        </p:txBody>
      </p:sp>
      <p:pic>
        <p:nvPicPr>
          <p:cNvPr id="52228" name="Picture 4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01000" cy="3794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Decorating a Syntax Tree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162800" cy="12954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ea typeface="MS Mincho" charset="-128"/>
              </a:rPr>
              <a:t>Abstract syntax </a:t>
            </a:r>
            <a:r>
              <a:rPr lang="en-US" sz="3200" dirty="0">
                <a:ea typeface="MS Mincho" charset="-128"/>
              </a:rPr>
              <a:t>tree for a simple program to print an average of an integer and a real</a:t>
            </a:r>
          </a:p>
        </p:txBody>
      </p:sp>
      <p:pic>
        <p:nvPicPr>
          <p:cNvPr id="99333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6172200" cy="4237038"/>
          </a:xfrm>
          <a:prstGeom prst="rect">
            <a:avLst/>
          </a:prstGeom>
          <a:noFill/>
        </p:spPr>
      </p:pic>
      <p:pic>
        <p:nvPicPr>
          <p:cNvPr id="5" name="Picture 5" descr="Fig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2958947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4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5181600" cy="70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1219200"/>
            <a:ext cx="204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Attribute </a:t>
            </a:r>
          </a:p>
          <a:p>
            <a:r>
              <a:rPr lang="en-US" dirty="0" smtClean="0"/>
              <a:t>Grammar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  <a:r>
              <a:rPr lang="en-US">
                <a:solidFill>
                  <a:schemeClr val="tx1"/>
                </a:solidFill>
                <a:latin typeface="Times New Roman" charset="0"/>
                <a:ea typeface="MS Mincho" charset="-128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76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3200" dirty="0">
                <a:ea typeface="MS Mincho" charset="-128"/>
              </a:rPr>
              <a:t>Both semantic analysis and (intermediate) code generation can be described in terms of annotation, or "decoration" of a parse or syntax tree</a:t>
            </a:r>
          </a:p>
          <a:p>
            <a:r>
              <a:rPr lang="en-US" sz="3200" dirty="0">
                <a:ea typeface="MS Mincho" charset="-128"/>
              </a:rPr>
              <a:t>ATTRIBUTE GRAMMARS provide a formal framework for decorating such a </a:t>
            </a:r>
            <a:r>
              <a:rPr lang="en-US" sz="3200" dirty="0" smtClean="0">
                <a:ea typeface="MS Mincho" charset="-128"/>
              </a:rPr>
              <a:t>tree</a:t>
            </a:r>
          </a:p>
          <a:p>
            <a:r>
              <a:rPr lang="en-US" dirty="0" smtClean="0">
                <a:ea typeface="MS Mincho" charset="-128"/>
              </a:rPr>
              <a:t>Consider the following LR (bottom-up) grammar for arithmetic expressions</a:t>
            </a:r>
            <a:br>
              <a:rPr lang="en-US" dirty="0" smtClean="0">
                <a:ea typeface="MS Mincho" charset="-128"/>
              </a:rPr>
            </a:br>
            <a:r>
              <a:rPr lang="en-US" dirty="0" smtClean="0">
                <a:cs typeface="Times New Roman" charset="0"/>
              </a:rPr>
              <a:t>made of constants, with precedence and </a:t>
            </a:r>
            <a:r>
              <a:rPr lang="en-US" dirty="0" err="1" smtClean="0">
                <a:cs typeface="Times New Roman" charset="0"/>
              </a:rPr>
              <a:t>associativity</a:t>
            </a:r>
            <a:r>
              <a:rPr lang="en-US" dirty="0" smtClean="0">
                <a:cs typeface="Times New Roman" charset="0"/>
              </a:rPr>
              <a:t>:</a:t>
            </a:r>
            <a:endParaRPr lang="en-US" dirty="0" smtClean="0">
              <a:ea typeface="MS Mincho" charset="-128"/>
            </a:endParaRPr>
          </a:p>
          <a:p>
            <a:endParaRPr lang="en-US" sz="32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 4-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88900"/>
            <a:ext cx="4267200" cy="69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 4-1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5400"/>
            <a:ext cx="8675688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029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3200">
                <a:latin typeface="Courier New" pitchFamily="49" charset="0"/>
                <a:ea typeface="MS Mincho" charset="-128"/>
              </a:rPr>
              <a:t>		</a:t>
            </a:r>
            <a:r>
              <a:rPr lang="en-US" sz="2400">
                <a:latin typeface="Courier New" pitchFamily="49" charset="0"/>
                <a:ea typeface="MS Mincho" charset="-128"/>
              </a:rPr>
              <a:t>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E +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E </a:t>
            </a:r>
            <a:r>
              <a:rPr lang="en-US" sz="2400">
                <a:latin typeface="Tahoma"/>
                <a:ea typeface="MS Mincho" charset="-128"/>
              </a:rPr>
              <a:t>–</a:t>
            </a:r>
            <a:r>
              <a:rPr lang="en-US" sz="2400">
                <a:latin typeface="Courier New" pitchFamily="49" charset="0"/>
                <a:ea typeface="MS Mincho" charset="-128"/>
              </a:rPr>
              <a:t>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E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 *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T /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T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- F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 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(E)</a:t>
            </a:r>
            <a:br>
              <a:rPr lang="en-US" sz="2400">
                <a:latin typeface="Courier New" pitchFamily="49" charset="0"/>
                <a:ea typeface="MS Mincho" charset="-128"/>
              </a:rPr>
            </a:br>
            <a:r>
              <a:rPr lang="en-US" sz="2400">
                <a:latin typeface="Courier New" pitchFamily="49" charset="0"/>
                <a:ea typeface="MS Mincho" charset="-128"/>
              </a:rPr>
              <a:t>	F </a:t>
            </a:r>
            <a:r>
              <a:rPr lang="en-US" sz="240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>
                <a:latin typeface="Courier New" pitchFamily="49" charset="0"/>
                <a:ea typeface="MS Mincho" charset="-128"/>
              </a:rPr>
              <a:t> const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This says nothing about what the program MEANS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8006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MS Mincho" charset="-128"/>
              </a:rPr>
              <a:t>We can turn this into an attribute grammar as follows (similar to Figure 4.1):</a:t>
            </a:r>
            <a:br>
              <a:rPr lang="en-US" sz="3200" dirty="0"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E + T	E1.val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Sum(E2.val,T.val)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E </a:t>
            </a:r>
            <a:r>
              <a:rPr lang="en-US" sz="2400" dirty="0">
                <a:latin typeface="Tahoma"/>
                <a:ea typeface="MS Mincho" charset="-128"/>
              </a:rPr>
              <a:t>–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	E1.val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Diff(E2.val,T.val)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E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		E.val  = T.val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* F	T1.val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Prod(T2.val,F.val)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T / F	T1.val = </a:t>
            </a:r>
            <a:r>
              <a:rPr lang="en-US" sz="2400" dirty="0" err="1" smtClean="0">
                <a:latin typeface="Courier New" pitchFamily="49" charset="0"/>
                <a:ea typeface="MS Mincho" charset="-128"/>
              </a:rPr>
              <a:t>Div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(T2.val,F.val)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T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F		T.val  = F.val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- F		F1.val = </a:t>
            </a:r>
            <a:r>
              <a:rPr lang="en-US" sz="2400" dirty="0" smtClean="0">
                <a:latin typeface="Courier New" pitchFamily="49" charset="0"/>
                <a:ea typeface="MS Mincho" charset="-128"/>
              </a:rPr>
              <a:t>Prod(F2.val,-1)</a:t>
            </a:r>
            <a:r>
              <a:rPr lang="en-US" sz="2400" dirty="0">
                <a:latin typeface="Courier New" pitchFamily="49" charset="0"/>
                <a:ea typeface="MS Mincho" charset="-128"/>
              </a:rPr>
              <a:t/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(E)		F.val  = E.val</a:t>
            </a:r>
            <a:br>
              <a:rPr lang="en-US" sz="2400" dirty="0">
                <a:latin typeface="Courier New" pitchFamily="49" charset="0"/>
                <a:ea typeface="MS Mincho" charset="-128"/>
              </a:rPr>
            </a:br>
            <a:r>
              <a:rPr lang="en-US" sz="2400" dirty="0">
                <a:latin typeface="Courier New" pitchFamily="49" charset="0"/>
                <a:ea typeface="MS Mincho" charset="-128"/>
              </a:rPr>
              <a:t>F </a:t>
            </a:r>
            <a:r>
              <a:rPr lang="en-US" sz="2400" dirty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2400" dirty="0">
                <a:latin typeface="Courier New" pitchFamily="49" charset="0"/>
                <a:ea typeface="MS Mincho" charset="-128"/>
              </a:rPr>
              <a:t> const	F.val  = C.val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Attribute Grammars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724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 attribute grammar serves to define the semantics of the input program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Attribute rules are best thought of as definitions, not assignments</a:t>
            </a:r>
          </a:p>
          <a:p>
            <a:pPr>
              <a:lnSpc>
                <a:spcPct val="110000"/>
              </a:lnSpc>
            </a:pPr>
            <a:r>
              <a:rPr lang="en-US" sz="3200">
                <a:ea typeface="MS Mincho" charset="-128"/>
              </a:rPr>
              <a:t>They are not necessarily meant to be evaluated at any particular time, or in any particular order, though they do define their left-hand side in </a:t>
            </a:r>
            <a:r>
              <a:rPr lang="en-US" sz="3200">
                <a:cs typeface="Times New Roman" charset="0"/>
              </a:rPr>
              <a:t>terms of the right-hand side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noFill/>
          <a:ln/>
        </p:spPr>
        <p:txBody>
          <a:bodyPr/>
          <a:lstStyle/>
          <a:p>
            <a:r>
              <a:rPr lang="en-US" sz="3200" dirty="0">
                <a:ea typeface="MS Mincho" charset="-128"/>
              </a:rPr>
              <a:t>The process of evaluating attributes is called annotation, or DECORATION, of the parse </a:t>
            </a:r>
            <a:r>
              <a:rPr lang="en-US" sz="3200" dirty="0" smtClean="0">
                <a:ea typeface="MS Mincho" charset="-128"/>
              </a:rPr>
              <a:t>tree</a:t>
            </a:r>
            <a:endParaRPr lang="en-US" sz="3200" dirty="0">
              <a:ea typeface="MS Mincho" charset="-128"/>
            </a:endParaRPr>
          </a:p>
          <a:p>
            <a:pPr lvl="1"/>
            <a:r>
              <a:rPr lang="en-US" sz="2800" dirty="0">
                <a:ea typeface="MS Mincho" charset="-128"/>
              </a:rPr>
              <a:t>When a parse tree under this grammar is fully decorated, the value of the expression will be in the </a:t>
            </a:r>
            <a:r>
              <a:rPr lang="en-US" sz="2800" i="1" dirty="0" err="1">
                <a:ea typeface="MS Mincho" charset="-128"/>
              </a:rPr>
              <a:t>val</a:t>
            </a:r>
            <a:r>
              <a:rPr lang="en-US" sz="2800" dirty="0">
                <a:ea typeface="MS Mincho" charset="-128"/>
              </a:rPr>
              <a:t> attribute of the root</a:t>
            </a:r>
          </a:p>
          <a:p>
            <a:r>
              <a:rPr lang="en-US" sz="3200" dirty="0">
                <a:ea typeface="MS Mincho" charset="-128"/>
              </a:rPr>
              <a:t>The code fragments for the rules are called SEMANTIC FUNCTIONS</a:t>
            </a:r>
          </a:p>
          <a:p>
            <a:pPr lvl="1"/>
            <a:r>
              <a:rPr lang="en-US" sz="2800" dirty="0">
                <a:ea typeface="MS Mincho" charset="-128"/>
              </a:rPr>
              <a:t>Strictly speaking, they should be cast as functions, e.g., E1.val = sum (E2.val, </a:t>
            </a:r>
            <a:r>
              <a:rPr lang="en-US" sz="2800" dirty="0" err="1">
                <a:ea typeface="MS Mincho" charset="-128"/>
              </a:rPr>
              <a:t>T.val</a:t>
            </a:r>
            <a:r>
              <a:rPr lang="en-US" sz="2800" dirty="0" smtClean="0">
                <a:ea typeface="MS Mincho" charset="-128"/>
              </a:rPr>
              <a:t>) but often we will use the obvious E1.val = E2.val + </a:t>
            </a:r>
            <a:r>
              <a:rPr lang="en-US" sz="2800" dirty="0" err="1" smtClean="0">
                <a:ea typeface="MS Mincho" charset="-128"/>
              </a:rPr>
              <a:t>T.val</a:t>
            </a:r>
            <a:endParaRPr lang="en-US" sz="2800" dirty="0">
              <a:ea typeface="MS Mincho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090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Mincho" charset="-128"/>
              </a:rPr>
              <a:t>Evaluating Attributes</a:t>
            </a:r>
          </a:p>
        </p:txBody>
      </p:sp>
      <p:pic>
        <p:nvPicPr>
          <p:cNvPr id="92165" name="Picture 5" descr="Fi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086600" cy="51228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1371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E + T	E1.val = E2.val +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E </a:t>
            </a:r>
            <a:r>
              <a:rPr lang="en-US" sz="1400" dirty="0" smtClean="0">
                <a:latin typeface="Tahoma"/>
                <a:ea typeface="MS Mincho" charset="-128"/>
              </a:rPr>
              <a:t>–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	E1.val = E2.val -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E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		E.val  = T.val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 * F	T1.val = T2.val *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T / F	T1.val = T2.val /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T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F		T.val  = F.val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- F		F1.val = - F2.val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(E)		F.val  = E.val</a:t>
            </a:r>
            <a:br>
              <a:rPr lang="en-US" sz="1400" dirty="0" smtClean="0">
                <a:latin typeface="Courier New" pitchFamily="49" charset="0"/>
                <a:ea typeface="MS Mincho" charset="-128"/>
              </a:rPr>
            </a:br>
            <a:r>
              <a:rPr lang="en-US" sz="1400" dirty="0" smtClean="0">
                <a:latin typeface="Courier New" pitchFamily="49" charset="0"/>
                <a:ea typeface="MS Mincho" charset="-128"/>
              </a:rPr>
              <a:t>F </a:t>
            </a:r>
            <a:r>
              <a:rPr lang="en-US" sz="1400" dirty="0" smtClean="0">
                <a:latin typeface="Courier New" pitchFamily="49" charset="0"/>
                <a:ea typeface="MS Mincho" charset="-128"/>
                <a:sym typeface="Symbol" pitchFamily="18" charset="2"/>
              </a:rPr>
              <a:t></a:t>
            </a:r>
            <a:r>
              <a:rPr lang="en-US" sz="1400" dirty="0" smtClean="0">
                <a:latin typeface="Courier New" pitchFamily="49" charset="0"/>
                <a:ea typeface="MS Mincho" charset="-128"/>
              </a:rPr>
              <a:t> const	F.val  = C.val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1403</Words>
  <Application>Microsoft Office PowerPoint</Application>
  <PresentationFormat>On-screen Show (4:3)</PresentationFormat>
  <Paragraphs>238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Mincho</vt:lpstr>
      <vt:lpstr>Arial</vt:lpstr>
      <vt:lpstr>Calibri</vt:lpstr>
      <vt:lpstr>Courier New</vt:lpstr>
      <vt:lpstr>Symbol</vt:lpstr>
      <vt:lpstr>Tahoma</vt:lpstr>
      <vt:lpstr>Times New Roman</vt:lpstr>
      <vt:lpstr>Office Theme</vt:lpstr>
      <vt:lpstr>Semantic Analysis</vt:lpstr>
      <vt:lpstr>Role of Semantic Analysis </vt:lpstr>
      <vt:lpstr>Role of Semantic Analysis</vt:lpstr>
      <vt:lpstr>Attribute Grammars </vt:lpstr>
      <vt:lpstr>Attribute Grammars</vt:lpstr>
      <vt:lpstr>Attribute Grammars</vt:lpstr>
      <vt:lpstr>Attribute Grammars</vt:lpstr>
      <vt:lpstr>Evaluating Attributes</vt:lpstr>
      <vt:lpstr>Evaluating Attributes</vt:lpstr>
      <vt:lpstr>Evaluating Attributes</vt:lpstr>
      <vt:lpstr>Evaluating Attributes</vt:lpstr>
      <vt:lpstr>Inherited Attributes</vt:lpstr>
      <vt:lpstr>Inherited Attributes</vt:lpstr>
      <vt:lpstr>Evaluating Attributes</vt:lpstr>
      <vt:lpstr>Evaluating Attributes – Example</vt:lpstr>
      <vt:lpstr>Evaluating Attributes– Example</vt:lpstr>
      <vt:lpstr>Evaluating Attributes– Example</vt:lpstr>
      <vt:lpstr>Evaluating Attributes– Example</vt:lpstr>
      <vt:lpstr>Evaluating Attributes – Example</vt:lpstr>
      <vt:lpstr>Evaluating Attributes</vt:lpstr>
      <vt:lpstr>Evaluating Attributes - Abstract Syntax </vt:lpstr>
      <vt:lpstr>Abstract Syntax Format</vt:lpstr>
      <vt:lpstr>Abstract Syntax Example</vt:lpstr>
      <vt:lpstr>Abstract Syntax of a C-like Language</vt:lpstr>
      <vt:lpstr>Abstract Syntax of a C-like Language</vt:lpstr>
      <vt:lpstr>Java Abstract Syntax for C-Like Language</vt:lpstr>
      <vt:lpstr>Abstract Syntax Tree</vt:lpstr>
      <vt:lpstr>                 Sample C-Like Program</vt:lpstr>
      <vt:lpstr>Abstract Syntax for Loop of C-Like Program</vt:lpstr>
      <vt:lpstr>Concrete and Abstract Syntax</vt:lpstr>
      <vt:lpstr>Evaluating Attributes – Syntax Trees</vt:lpstr>
      <vt:lpstr>Evaluating Attributes – Syntax Trees</vt:lpstr>
      <vt:lpstr>Action Routines</vt:lpstr>
      <vt:lpstr>Action Routines</vt:lpstr>
      <vt:lpstr>Action Routines</vt:lpstr>
      <vt:lpstr>Action Routines</vt:lpstr>
      <vt:lpstr>Action Routines - Example</vt:lpstr>
      <vt:lpstr>Decorating a Syntax Tree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Analysis</dc:title>
  <dc:creator>Kenrick</dc:creator>
  <cp:lastModifiedBy>Kenrick Mock</cp:lastModifiedBy>
  <cp:revision>40</cp:revision>
  <dcterms:created xsi:type="dcterms:W3CDTF">2006-08-16T00:00:00Z</dcterms:created>
  <dcterms:modified xsi:type="dcterms:W3CDTF">2015-01-28T07:58:20Z</dcterms:modified>
</cp:coreProperties>
</file>