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9" r:id="rId4"/>
    <p:sldId id="266" r:id="rId5"/>
    <p:sldId id="258" r:id="rId6"/>
    <p:sldId id="260" r:id="rId7"/>
    <p:sldId id="307" r:id="rId8"/>
    <p:sldId id="261" r:id="rId9"/>
    <p:sldId id="262" r:id="rId10"/>
    <p:sldId id="264" r:id="rId11"/>
    <p:sldId id="265" r:id="rId12"/>
    <p:sldId id="263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304" r:id="rId21"/>
    <p:sldId id="305" r:id="rId22"/>
    <p:sldId id="308" r:id="rId23"/>
    <p:sldId id="275" r:id="rId24"/>
    <p:sldId id="303" r:id="rId25"/>
    <p:sldId id="302" r:id="rId26"/>
    <p:sldId id="279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97" r:id="rId35"/>
    <p:sldId id="288" r:id="rId36"/>
    <p:sldId id="289" r:id="rId37"/>
    <p:sldId id="290" r:id="rId38"/>
    <p:sldId id="299" r:id="rId39"/>
    <p:sldId id="300" r:id="rId40"/>
    <p:sldId id="301" r:id="rId41"/>
    <p:sldId id="293" r:id="rId42"/>
    <p:sldId id="294" r:id="rId43"/>
    <p:sldId id="295" r:id="rId44"/>
    <p:sldId id="296" r:id="rId45"/>
    <p:sldId id="298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4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2C1D55E5-BE1B-4300-8C78-DFEC4378C4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560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F004B69-404B-4FD0-8236-5952D3273F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871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CB3DC09-B09A-4E6C-9870-44ED34B2A525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9758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A7B022-DBBA-492B-A193-FE480FACEECA}" type="slidenum">
              <a:rPr lang="en-US" altLang="en-US" sz="1300"/>
              <a:pPr/>
              <a:t>11</a:t>
            </a:fld>
            <a:endParaRPr lang="en-US" altLang="en-US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8182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6B8DE0C-C644-4D83-9A91-228FD632D48F}" type="slidenum">
              <a:rPr lang="en-US" altLang="en-US" sz="1300"/>
              <a:pPr/>
              <a:t>12</a:t>
            </a:fld>
            <a:endParaRPr lang="en-US" alt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98805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CE36C6-ECC1-42E7-89FE-400369C28743}" type="slidenum">
              <a:rPr lang="en-US" altLang="en-US" sz="1300"/>
              <a:pPr/>
              <a:t>13</a:t>
            </a:fld>
            <a:endParaRPr lang="en-US" altLang="en-US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2898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67A5AB-A39F-448F-AD56-B9B5D4CB9895}" type="slidenum">
              <a:rPr lang="en-US" altLang="en-US" sz="1300"/>
              <a:pPr/>
              <a:t>14</a:t>
            </a:fld>
            <a:endParaRPr lang="en-US" altLang="en-US" sz="13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7158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F5CB8BA-B3DA-456A-9759-3556B714AD49}" type="slidenum">
              <a:rPr lang="en-US" altLang="en-US" sz="1300"/>
              <a:pPr/>
              <a:t>15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04444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C9CCD7-703D-4449-9CF9-3FFE3596D0AD}" type="slidenum">
              <a:rPr lang="en-US" altLang="en-US" sz="1300"/>
              <a:pPr/>
              <a:t>16</a:t>
            </a:fld>
            <a:endParaRPr lang="en-US" altLang="en-US" sz="13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2819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A2D3D73-A3DD-4FD7-A772-43B8C3A32B1C}" type="slidenum">
              <a:rPr lang="en-US" altLang="en-US" sz="1300"/>
              <a:pPr/>
              <a:t>17</a:t>
            </a:fld>
            <a:endParaRPr lang="en-US" altLang="en-US" sz="13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72092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30C87CC-A4CE-4D3A-9F07-1F987753D188}" type="slidenum">
              <a:rPr lang="en-US" altLang="en-US" sz="1300"/>
              <a:pPr/>
              <a:t>18</a:t>
            </a:fld>
            <a:endParaRPr lang="en-US" altLang="en-US" sz="13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7359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7BF950D-49C4-44EE-8AC1-09AFC4220643}" type="slidenum">
              <a:rPr lang="en-US" altLang="en-US" sz="1300"/>
              <a:pPr/>
              <a:t>19</a:t>
            </a:fld>
            <a:endParaRPr lang="en-US" altLang="en-US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96281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6C4AD2E-45BF-42D1-84B1-6D8BD0D172CB}" type="slidenum">
              <a:rPr lang="en-US" altLang="en-US" sz="1300"/>
              <a:pPr/>
              <a:t>23</a:t>
            </a:fld>
            <a:endParaRPr lang="en-US" altLang="en-US" sz="13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8004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F23A4DB-C38C-460F-949A-DBB10330FF29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35678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6EF15BD-9ADD-4030-843A-3AD4ED61372E}" type="slidenum">
              <a:rPr lang="en-US" altLang="en-US" sz="1300"/>
              <a:pPr/>
              <a:t>24</a:t>
            </a:fld>
            <a:endParaRPr lang="en-US" altLang="en-US" sz="13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96531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8F7B3F-6C8B-4BBA-ADC1-D6FFEDBCDFD1}" type="slidenum">
              <a:rPr lang="en-US" altLang="en-US" sz="1300"/>
              <a:pPr/>
              <a:t>25</a:t>
            </a:fld>
            <a:endParaRPr lang="en-US" altLang="en-US" sz="13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46813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3720A2-7024-4F7B-95D5-3AB648E76F68}" type="slidenum">
              <a:rPr lang="en-US" altLang="en-US" sz="1300"/>
              <a:pPr/>
              <a:t>26</a:t>
            </a:fld>
            <a:endParaRPr lang="en-US" altLang="en-US" sz="13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51703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070BEB-E0B6-414C-8921-DF5D3F7F503D}" type="slidenum">
              <a:rPr lang="en-US" altLang="en-US" sz="1300"/>
              <a:pPr/>
              <a:t>27</a:t>
            </a:fld>
            <a:endParaRPr lang="en-US" altLang="en-US" sz="13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04394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9D49A00-381E-42B6-B94B-68394F48D8D5}" type="slidenum">
              <a:rPr lang="en-US" altLang="en-US" sz="1300"/>
              <a:pPr/>
              <a:t>28</a:t>
            </a:fld>
            <a:endParaRPr lang="en-US" altLang="en-US" sz="13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3096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A514421-F44F-402B-AECE-047B1D8FFD70}" type="slidenum">
              <a:rPr lang="en-US" altLang="en-US" sz="1300"/>
              <a:pPr/>
              <a:t>29</a:t>
            </a:fld>
            <a:endParaRPr lang="en-US" altLang="en-US" sz="13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97879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00F395-9AAE-499F-B912-6CD19166803F}" type="slidenum">
              <a:rPr lang="en-US" altLang="en-US" sz="1300"/>
              <a:pPr/>
              <a:t>30</a:t>
            </a:fld>
            <a:endParaRPr lang="en-US" altLang="en-US" sz="13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6949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4D2E981-DAE7-44DF-A618-91CAC29AB758}" type="slidenum">
              <a:rPr lang="en-US" altLang="en-US" sz="1300"/>
              <a:pPr/>
              <a:t>31</a:t>
            </a:fld>
            <a:endParaRPr lang="en-US" altLang="en-US" sz="13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43038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467D9C-67DD-47F9-86F7-F3D0E5AE5E5B}" type="slidenum">
              <a:rPr lang="en-US" altLang="en-US" sz="1300"/>
              <a:pPr/>
              <a:t>32</a:t>
            </a:fld>
            <a:endParaRPr lang="en-US" altLang="en-US" sz="13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79345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5C5F733-2893-47A4-8F87-FDF6DF67095A}" type="slidenum">
              <a:rPr lang="en-US" altLang="en-US" sz="1300"/>
              <a:pPr/>
              <a:t>33</a:t>
            </a:fld>
            <a:endParaRPr lang="en-US" altLang="en-US" sz="13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3469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873D45B-229A-4A4C-BBD0-37FFB04BE183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36032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0673F4-6D51-4F1E-AB56-0F31872C6DF8}" type="slidenum">
              <a:rPr lang="en-US" altLang="en-US" sz="1300"/>
              <a:pPr/>
              <a:t>34</a:t>
            </a:fld>
            <a:endParaRPr lang="en-US" altLang="en-US" sz="13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71357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326E463-F932-4962-A4D2-7B09FE66F5D9}" type="slidenum">
              <a:rPr lang="en-US" altLang="en-US" sz="1300"/>
              <a:pPr/>
              <a:t>35</a:t>
            </a:fld>
            <a:endParaRPr lang="en-US" altLang="en-US" sz="13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17026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5C5A6F8-A33E-45A1-829D-339CF599AF92}" type="slidenum">
              <a:rPr lang="en-US" altLang="en-US" sz="1300"/>
              <a:pPr/>
              <a:t>36</a:t>
            </a:fld>
            <a:endParaRPr lang="en-US" altLang="en-US" sz="13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79525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E6F5AE3-F512-4383-888F-C1B2E1A09E4D}" type="slidenum">
              <a:rPr lang="en-US" altLang="en-US" sz="1300"/>
              <a:pPr/>
              <a:t>37</a:t>
            </a:fld>
            <a:endParaRPr lang="en-US" altLang="en-US" sz="13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95723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F802183-0934-4926-977F-E3DC99C3F6F7}" type="slidenum">
              <a:rPr lang="en-US" altLang="en-US" sz="1300"/>
              <a:pPr/>
              <a:t>38</a:t>
            </a:fld>
            <a:endParaRPr lang="en-US" altLang="en-US" sz="13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83030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4683ACE-EAD0-46EA-BC9B-6FD59FB076E0}" type="slidenum">
              <a:rPr lang="en-US" altLang="en-US" sz="1300"/>
              <a:pPr/>
              <a:t>39</a:t>
            </a:fld>
            <a:endParaRPr lang="en-US" altLang="en-US" sz="13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48912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C53C83-9B13-4D81-9952-7F1B570716B2}" type="slidenum">
              <a:rPr lang="en-US" altLang="en-US" sz="1300"/>
              <a:pPr/>
              <a:t>40</a:t>
            </a:fld>
            <a:endParaRPr lang="en-US" altLang="en-US" sz="13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7015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9EC2A9-09EE-4C29-ACF8-965A3DDEDBB5}" type="slidenum">
              <a:rPr lang="en-US" altLang="en-US" sz="1300"/>
              <a:pPr/>
              <a:t>41</a:t>
            </a:fld>
            <a:endParaRPr lang="en-US" altLang="en-US" sz="13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14776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000BA78-784D-4729-84F7-1C70015E0CD6}" type="slidenum">
              <a:rPr lang="en-US" altLang="en-US" sz="1300"/>
              <a:pPr/>
              <a:t>42</a:t>
            </a:fld>
            <a:endParaRPr lang="en-US" altLang="en-US" sz="13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223275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7CDA119-C9D1-4410-B714-B876B297806D}" type="slidenum">
              <a:rPr lang="en-US" altLang="en-US" sz="1300"/>
              <a:pPr/>
              <a:t>43</a:t>
            </a:fld>
            <a:endParaRPr lang="en-US" altLang="en-US" sz="13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599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136CEE-5A5B-429A-AA03-6A4FCD49AB3B}" type="slidenum">
              <a:rPr lang="en-US" altLang="en-US" sz="1300"/>
              <a:pPr/>
              <a:t>4</a:t>
            </a:fld>
            <a:endParaRPr lang="en-US" altLang="en-US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23174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2A8040D-078C-4AE3-9B12-F175D0A5622A}" type="slidenum">
              <a:rPr lang="en-US" altLang="en-US" sz="1300"/>
              <a:pPr/>
              <a:t>44</a:t>
            </a:fld>
            <a:endParaRPr lang="en-US" altLang="en-US" sz="13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49689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0928D32-C0D2-48A0-A08B-B1A8DAEDD669}" type="slidenum">
              <a:rPr lang="en-US" altLang="en-US" sz="1300"/>
              <a:pPr/>
              <a:t>45</a:t>
            </a:fld>
            <a:endParaRPr lang="en-US" altLang="en-US" sz="13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162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EEA49B-8D94-41AA-960C-790C229D91C6}" type="slidenum">
              <a:rPr lang="en-US" altLang="en-US" sz="1300"/>
              <a:pPr/>
              <a:t>5</a:t>
            </a:fld>
            <a:endParaRPr lang="en-US" altLang="en-US" sz="13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088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61A05B-2260-40FB-88C4-9D087AB892D6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1823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C4E71B-F887-466C-AAE0-29F358C3903C}" type="slidenum">
              <a:rPr lang="en-US" altLang="en-US" sz="1300"/>
              <a:pPr/>
              <a:t>8</a:t>
            </a:fld>
            <a:endParaRPr lang="en-US" altLang="en-US" sz="13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1695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16BF2E-FE1C-450A-94AE-D5ECCDC570CA}" type="slidenum">
              <a:rPr lang="en-US" altLang="en-US" sz="1300"/>
              <a:pPr/>
              <a:t>9</a:t>
            </a:fld>
            <a:endParaRPr lang="en-US" altLang="en-US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485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DC3E48-B6EE-43AF-80C1-0116A7E31BF9}" type="slidenum">
              <a:rPr lang="en-US" altLang="en-US" sz="1300"/>
              <a:pPr/>
              <a:t>10</a:t>
            </a:fld>
            <a:endParaRPr lang="en-US" altLang="en-US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257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F5DCB-4F37-4C4E-A720-6403529AF5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BADE90-7F73-465C-9BA1-77D64261AD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471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C25F73-0607-4D08-815B-F0FA535D48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464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1F4964-37DC-4D26-96C9-8D866AEBCA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306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93B45B-01FA-425D-BD33-625B8FE237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4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C2EE0-06B4-4F76-A5E5-51052569DB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540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155C3-FC3A-4552-BBBD-191F0DEC5C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80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39C9AA-B713-4BC2-A0EF-866D14B2F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6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2B8BF-07CA-47C0-968B-E0F13E5796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03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A4BF9-4C6A-4D3E-AABD-FCAE73731D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05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A44A4B-AA01-4B2A-A13E-B15DAACC55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52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17AE46A-B851-4CD2-855B-48F1338D17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 to .NET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Framework Libraries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Web Services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Expose application functionalities across the Internet, in the same way as a class expose services to other classes.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Each Web service can function as an independent entity, and can cooperate with one another.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Data described by XML.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ASP.NET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Replacement for the Active Server Technology.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Web Forms provide an easy way to write interactive Web applications, much in the same way as “normal” Windows applications.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Framework Libraries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Provides facilities to generate Windows GUI-based client applications easily</a:t>
            </a:r>
          </a:p>
          <a:p>
            <a:pPr eaLnBrk="1" hangingPunct="1"/>
            <a:r>
              <a:rPr lang="en-US" altLang="en-US" smtClean="0"/>
              <a:t>Form-oriented</a:t>
            </a:r>
          </a:p>
          <a:p>
            <a:pPr eaLnBrk="1" hangingPunct="1"/>
            <a:r>
              <a:rPr lang="en-US" altLang="en-US" smtClean="0"/>
              <a:t>Standard GUI components</a:t>
            </a:r>
          </a:p>
          <a:p>
            <a:pPr lvl="1" eaLnBrk="1" hangingPunct="1"/>
            <a:r>
              <a:rPr lang="en-US" altLang="en-US" smtClean="0"/>
              <a:t>buttons, textboxes, menus, scrollbars, etc.</a:t>
            </a:r>
          </a:p>
          <a:p>
            <a:pPr eaLnBrk="1" hangingPunct="1"/>
            <a:r>
              <a:rPr lang="en-US" altLang="en-US" smtClean="0"/>
              <a:t>Event-handling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Language Specification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CLS is a set of rules that specifies features that all languages should support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Goal: have the .NET framework support multiple languages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CLS is an agreement among language designers and class library designers about the features and usage conventions that can be relied upon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Example: public names should not rely on case for uniqueness since some languages are not case sensitive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This does not mean all languages are not case sensitive above the CLR!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.NET Languages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371600" y="2057400"/>
            <a:ext cx="2514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C#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COBOL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Eiffel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Fortran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Mercury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Pascal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 smtClean="0"/>
              <a:t>Python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 smtClean="0"/>
              <a:t>Ruby</a:t>
            </a:r>
            <a:endParaRPr lang="en-US" altLang="en-US" sz="28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/>
              <a:t>SML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4724400" y="2057400"/>
            <a:ext cx="2514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2857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en-US" b="1" dirty="0">
                <a:latin typeface="Book Antiqua" panose="02040602050305030304" pitchFamily="18" charset="0"/>
              </a:rPr>
              <a:t>Perl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en-US" b="1" dirty="0">
                <a:latin typeface="Book Antiqua" panose="02040602050305030304" pitchFamily="18" charset="0"/>
              </a:rPr>
              <a:t>Smalltalk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en-US" b="1" dirty="0">
                <a:latin typeface="Book Antiqua" panose="02040602050305030304" pitchFamily="18" charset="0"/>
              </a:rPr>
              <a:t>VB.NET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en-US" b="1" dirty="0">
                <a:latin typeface="Book Antiqua" panose="02040602050305030304" pitchFamily="18" charset="0"/>
              </a:rPr>
              <a:t>VC</a:t>
            </a:r>
            <a:r>
              <a:rPr lang="en-US" altLang="en-US" b="1" dirty="0" smtClean="0">
                <a:latin typeface="Book Antiqua" panose="02040602050305030304" pitchFamily="18" charset="0"/>
              </a:rPr>
              <a:t>++</a:t>
            </a:r>
            <a:endParaRPr lang="en-US" altLang="en-US" b="1" dirty="0">
              <a:latin typeface="Book Antiqua" panose="02040602050305030304" pitchFamily="18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en-US" b="1" dirty="0" smtClean="0">
                <a:latin typeface="Book Antiqua" panose="02040602050305030304" pitchFamily="18" charset="0"/>
              </a:rPr>
              <a:t>F#</a:t>
            </a: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en-US" b="1" dirty="0" smtClean="0">
                <a:latin typeface="Book Antiqua" panose="02040602050305030304" pitchFamily="18" charset="0"/>
              </a:rPr>
              <a:t>Scheme</a:t>
            </a:r>
            <a:endParaRPr lang="en-US" altLang="en-US" b="1" dirty="0">
              <a:latin typeface="Book Antiqua" panose="02040602050305030304" pitchFamily="18" charset="0"/>
            </a:endParaRPr>
          </a:p>
          <a:p>
            <a:pPr>
              <a:lnSpc>
                <a:spcPct val="80000"/>
              </a:lnSpc>
              <a:spcBef>
                <a:spcPct val="30000"/>
              </a:spcBef>
            </a:pPr>
            <a:r>
              <a:rPr lang="en-US" altLang="en-US" b="1" dirty="0">
                <a:latin typeface="Book Antiqua" panose="02040602050305030304" pitchFamily="18" charset="0"/>
              </a:rPr>
              <a:t>….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648200" y="5378450"/>
            <a:ext cx="248657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More are </a:t>
            </a:r>
            <a:r>
              <a:rPr lang="en-US" altLang="en-US" sz="2800" dirty="0" smtClean="0"/>
              <a:t>under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VB.NET and C#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VB.NET introduces long sought-after features: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Inheritance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Parameterized Class Constructors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Function Overloading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Multi-Threading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Structured Error Handling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Creating NT Services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VB.NET not backward compatible with VB6.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C#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Flagship, </a:t>
            </a:r>
            <a:r>
              <a:rPr lang="en-US" altLang="en-US" sz="2000" dirty="0" smtClean="0"/>
              <a:t>modern, object-oriented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Similar to C++/Java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Considered the most powerful language of .NET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.NET vs. J2EE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Both are similar in many ways:</a:t>
            </a:r>
          </a:p>
          <a:p>
            <a:pPr lvl="1" eaLnBrk="1" hangingPunct="1"/>
            <a:r>
              <a:rPr lang="en-US" altLang="en-US" sz="2000" dirty="0" smtClean="0"/>
              <a:t>Server- and client-side model for building enterprise applications.</a:t>
            </a:r>
          </a:p>
          <a:p>
            <a:pPr lvl="1" eaLnBrk="1" hangingPunct="1"/>
            <a:r>
              <a:rPr lang="en-US" altLang="en-US" sz="2000" dirty="0" smtClean="0"/>
              <a:t>Virtual machine designed to inspect, load, and execute programs in a controlled environment.</a:t>
            </a:r>
          </a:p>
          <a:p>
            <a:pPr lvl="1" eaLnBrk="1" hangingPunct="1"/>
            <a:r>
              <a:rPr lang="en-US" altLang="en-US" sz="2000" dirty="0" smtClean="0"/>
              <a:t>APIs for creating both fat- and thin-client models.</a:t>
            </a:r>
          </a:p>
          <a:p>
            <a:pPr lvl="1" eaLnBrk="1" hangingPunct="1"/>
            <a:r>
              <a:rPr lang="en-US" altLang="en-US" sz="2000" dirty="0" smtClean="0"/>
              <a:t>APIs for foundation services (data access, directory, remote object calls, sockets, forms).</a:t>
            </a:r>
          </a:p>
          <a:p>
            <a:pPr lvl="1" eaLnBrk="1" hangingPunct="1"/>
            <a:r>
              <a:rPr lang="en-US" altLang="en-US" sz="2000" dirty="0" smtClean="0"/>
              <a:t>Development environment for dynamic web pages.</a:t>
            </a:r>
          </a:p>
          <a:p>
            <a:pPr eaLnBrk="1" hangingPunct="1"/>
            <a:r>
              <a:rPr lang="en-US" altLang="en-US" sz="2400" dirty="0" smtClean="0"/>
              <a:t>J2 Enterprise  Edition</a:t>
            </a:r>
          </a:p>
          <a:p>
            <a:pPr lvl="1" eaLnBrk="1" hangingPunct="1"/>
            <a:r>
              <a:rPr lang="en-US" altLang="en-US" sz="2000" dirty="0" smtClean="0"/>
              <a:t>Language-Dependent &amp; Platform-Independent</a:t>
            </a:r>
          </a:p>
          <a:p>
            <a:pPr eaLnBrk="1" hangingPunct="1"/>
            <a:r>
              <a:rPr lang="en-US" altLang="en-US" sz="2400" dirty="0" smtClean="0"/>
              <a:t>.NET</a:t>
            </a:r>
          </a:p>
          <a:p>
            <a:pPr lvl="1" eaLnBrk="1" hangingPunct="1"/>
            <a:r>
              <a:rPr lang="en-US" altLang="en-US" sz="2000" dirty="0" smtClean="0"/>
              <a:t>Language-Independent &amp; Platform Dependent (for </a:t>
            </a:r>
            <a:r>
              <a:rPr lang="en-US" altLang="en-US" sz="2000" dirty="0" smtClean="0"/>
              <a:t>the most part)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885825" y="2419350"/>
            <a:ext cx="4476750" cy="24098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90575"/>
          </a:xfrm>
        </p:spPr>
        <p:txBody>
          <a:bodyPr/>
          <a:lstStyle/>
          <a:p>
            <a:pPr eaLnBrk="1" hangingPunct="1"/>
            <a:r>
              <a:rPr lang="en-US" altLang="en-US" smtClean="0"/>
              <a:t>J2EE: Language-Specific, Platform- Independent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304925" y="1447800"/>
            <a:ext cx="1095375" cy="59055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Person.java</a:t>
            </a: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523875" y="5210175"/>
            <a:ext cx="1285875" cy="6191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Address.java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4276725" y="5591175"/>
            <a:ext cx="146685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Company.java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478213" y="2578100"/>
            <a:ext cx="1816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solidFill>
                  <a:schemeClr val="tx2"/>
                </a:solidFill>
                <a:latin typeface="Verdana" panose="020B0604030504040204" pitchFamily="34" charset="0"/>
              </a:rPr>
              <a:t>Java VM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1657350" y="2686050"/>
            <a:ext cx="1095375" cy="61912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</a:rPr>
              <a:t>Person</a:t>
            </a:r>
          </a:p>
          <a:p>
            <a:pPr algn="ctr">
              <a:defRPr/>
            </a:pPr>
            <a:r>
              <a:rPr lang="en-US" sz="1200">
                <a:latin typeface="Verdana" pitchFamily="34" charset="0"/>
              </a:rPr>
              <a:t>bytecodes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3429000" y="3876675"/>
            <a:ext cx="1076325" cy="61912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</a:rPr>
              <a:t>Company</a:t>
            </a:r>
          </a:p>
          <a:p>
            <a:pPr algn="ctr">
              <a:defRPr/>
            </a:pPr>
            <a:r>
              <a:rPr lang="en-US" sz="1200">
                <a:latin typeface="Verdana" pitchFamily="34" charset="0"/>
              </a:rPr>
              <a:t>bytecodes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1447800" y="4048125"/>
            <a:ext cx="1095375" cy="6000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</a:rPr>
              <a:t>Address</a:t>
            </a:r>
          </a:p>
          <a:p>
            <a:pPr algn="ctr">
              <a:defRPr/>
            </a:pPr>
            <a:r>
              <a:rPr lang="en-US" sz="1200">
                <a:latin typeface="Verdana" pitchFamily="34" charset="0"/>
              </a:rPr>
              <a:t>bytecodes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905000" y="2085975"/>
            <a:ext cx="1238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1362075" y="4657725"/>
            <a:ext cx="3238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 flipV="1">
            <a:off x="4029075" y="4572000"/>
            <a:ext cx="51435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2038350" y="3381375"/>
            <a:ext cx="66675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2619375" y="4295775"/>
            <a:ext cx="7905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 flipV="1">
            <a:off x="2686050" y="3219450"/>
            <a:ext cx="8763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6877050" y="1485900"/>
            <a:ext cx="1828800" cy="1462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latin typeface="Verdana" panose="020B0604030504040204" pitchFamily="34" charset="0"/>
              </a:rPr>
              <a:t>Linux</a:t>
            </a: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877050" y="3243263"/>
            <a:ext cx="1828800" cy="1462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latin typeface="Verdana" panose="020B0604030504040204" pitchFamily="34" charset="0"/>
              </a:rPr>
              <a:t>Windows</a:t>
            </a: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6877050" y="5000625"/>
            <a:ext cx="1828800" cy="1462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dirty="0" smtClean="0">
                <a:latin typeface="Verdana" panose="020B0604030504040204" pitchFamily="34" charset="0"/>
              </a:rPr>
              <a:t>Android</a:t>
            </a:r>
            <a:endParaRPr lang="en-US" altLang="en-US" sz="2000" dirty="0">
              <a:latin typeface="Verdana" panose="020B0604030504040204" pitchFamily="34" charset="0"/>
            </a:endParaRPr>
          </a:p>
        </p:txBody>
      </p:sp>
      <p:grpSp>
        <p:nvGrpSpPr>
          <p:cNvPr id="16404" name="Group 20"/>
          <p:cNvGrpSpPr>
            <a:grpSpLocks/>
          </p:cNvGrpSpPr>
          <p:nvPr/>
        </p:nvGrpSpPr>
        <p:grpSpPr bwMode="auto">
          <a:xfrm>
            <a:off x="7010400" y="2114550"/>
            <a:ext cx="1581150" cy="752475"/>
            <a:chOff x="4440" y="1404"/>
            <a:chExt cx="996" cy="474"/>
          </a:xfrm>
        </p:grpSpPr>
        <p:sp>
          <p:nvSpPr>
            <p:cNvPr id="16416" name="Rectangle 21"/>
            <p:cNvSpPr>
              <a:spLocks noChangeArrowheads="1"/>
            </p:cNvSpPr>
            <p:nvPr/>
          </p:nvSpPr>
          <p:spPr bwMode="auto">
            <a:xfrm>
              <a:off x="4440" y="1404"/>
              <a:ext cx="996" cy="47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 b="1">
                  <a:latin typeface="Verdana" panose="020B0604030504040204" pitchFamily="34" charset="0"/>
                </a:rPr>
                <a:t>Java VM</a:t>
              </a:r>
            </a:p>
          </p:txBody>
        </p:sp>
        <p:sp>
          <p:nvSpPr>
            <p:cNvPr id="16417" name="Oval 22"/>
            <p:cNvSpPr>
              <a:spLocks noChangeArrowheads="1"/>
            </p:cNvSpPr>
            <p:nvPr/>
          </p:nvSpPr>
          <p:spPr bwMode="auto">
            <a:xfrm>
              <a:off x="4512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8" name="Oval 23"/>
            <p:cNvSpPr>
              <a:spLocks noChangeArrowheads="1"/>
            </p:cNvSpPr>
            <p:nvPr/>
          </p:nvSpPr>
          <p:spPr bwMode="auto">
            <a:xfrm>
              <a:off x="4830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9" name="Oval 24"/>
            <p:cNvSpPr>
              <a:spLocks noChangeArrowheads="1"/>
            </p:cNvSpPr>
            <p:nvPr/>
          </p:nvSpPr>
          <p:spPr bwMode="auto">
            <a:xfrm>
              <a:off x="5148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6405" name="Group 25"/>
          <p:cNvGrpSpPr>
            <a:grpSpLocks/>
          </p:cNvGrpSpPr>
          <p:nvPr/>
        </p:nvGrpSpPr>
        <p:grpSpPr bwMode="auto">
          <a:xfrm>
            <a:off x="6981825" y="3819525"/>
            <a:ext cx="1581150" cy="752475"/>
            <a:chOff x="4440" y="1404"/>
            <a:chExt cx="996" cy="474"/>
          </a:xfrm>
        </p:grpSpPr>
        <p:sp>
          <p:nvSpPr>
            <p:cNvPr id="16412" name="Rectangle 26"/>
            <p:cNvSpPr>
              <a:spLocks noChangeArrowheads="1"/>
            </p:cNvSpPr>
            <p:nvPr/>
          </p:nvSpPr>
          <p:spPr bwMode="auto">
            <a:xfrm>
              <a:off x="4440" y="1404"/>
              <a:ext cx="996" cy="47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 b="1">
                  <a:latin typeface="Verdana" panose="020B0604030504040204" pitchFamily="34" charset="0"/>
                </a:rPr>
                <a:t>Java VM</a:t>
              </a:r>
            </a:p>
          </p:txBody>
        </p:sp>
        <p:sp>
          <p:nvSpPr>
            <p:cNvPr id="16413" name="Oval 27"/>
            <p:cNvSpPr>
              <a:spLocks noChangeArrowheads="1"/>
            </p:cNvSpPr>
            <p:nvPr/>
          </p:nvSpPr>
          <p:spPr bwMode="auto">
            <a:xfrm>
              <a:off x="4512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4" name="Oval 28"/>
            <p:cNvSpPr>
              <a:spLocks noChangeArrowheads="1"/>
            </p:cNvSpPr>
            <p:nvPr/>
          </p:nvSpPr>
          <p:spPr bwMode="auto">
            <a:xfrm>
              <a:off x="4830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5" name="Oval 29"/>
            <p:cNvSpPr>
              <a:spLocks noChangeArrowheads="1"/>
            </p:cNvSpPr>
            <p:nvPr/>
          </p:nvSpPr>
          <p:spPr bwMode="auto">
            <a:xfrm>
              <a:off x="5148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6406" name="Group 30"/>
          <p:cNvGrpSpPr>
            <a:grpSpLocks/>
          </p:cNvGrpSpPr>
          <p:nvPr/>
        </p:nvGrpSpPr>
        <p:grpSpPr bwMode="auto">
          <a:xfrm>
            <a:off x="7019925" y="5591175"/>
            <a:ext cx="1581150" cy="752475"/>
            <a:chOff x="4440" y="1404"/>
            <a:chExt cx="996" cy="474"/>
          </a:xfrm>
        </p:grpSpPr>
        <p:sp>
          <p:nvSpPr>
            <p:cNvPr id="16408" name="Rectangle 31"/>
            <p:cNvSpPr>
              <a:spLocks noChangeArrowheads="1"/>
            </p:cNvSpPr>
            <p:nvPr/>
          </p:nvSpPr>
          <p:spPr bwMode="auto">
            <a:xfrm>
              <a:off x="4440" y="1404"/>
              <a:ext cx="996" cy="47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 b="1">
                  <a:latin typeface="Verdana" panose="020B0604030504040204" pitchFamily="34" charset="0"/>
                </a:rPr>
                <a:t>Java VM</a:t>
              </a:r>
            </a:p>
          </p:txBody>
        </p:sp>
        <p:sp>
          <p:nvSpPr>
            <p:cNvPr id="16409" name="Oval 32"/>
            <p:cNvSpPr>
              <a:spLocks noChangeArrowheads="1"/>
            </p:cNvSpPr>
            <p:nvPr/>
          </p:nvSpPr>
          <p:spPr bwMode="auto">
            <a:xfrm>
              <a:off x="4512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0" name="Oval 33"/>
            <p:cNvSpPr>
              <a:spLocks noChangeArrowheads="1"/>
            </p:cNvSpPr>
            <p:nvPr/>
          </p:nvSpPr>
          <p:spPr bwMode="auto">
            <a:xfrm>
              <a:off x="4830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11" name="Oval 34"/>
            <p:cNvSpPr>
              <a:spLocks noChangeArrowheads="1"/>
            </p:cNvSpPr>
            <p:nvPr/>
          </p:nvSpPr>
          <p:spPr bwMode="auto">
            <a:xfrm>
              <a:off x="5148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6407" name="AutoShape 35"/>
          <p:cNvSpPr>
            <a:spLocks noChangeArrowheads="1"/>
          </p:cNvSpPr>
          <p:nvPr/>
        </p:nvSpPr>
        <p:spPr bwMode="auto">
          <a:xfrm>
            <a:off x="5543550" y="3133725"/>
            <a:ext cx="1200150" cy="733425"/>
          </a:xfrm>
          <a:prstGeom prst="rightArrow">
            <a:avLst>
              <a:gd name="adj1" fmla="val 50000"/>
              <a:gd name="adj2" fmla="val 40909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Verdana" panose="020B0604030504040204" pitchFamily="34" charset="0"/>
              </a:rPr>
              <a:t>Deploy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85825" y="2419350"/>
            <a:ext cx="4476750" cy="24098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90575"/>
          </a:xfrm>
        </p:spPr>
        <p:txBody>
          <a:bodyPr/>
          <a:lstStyle/>
          <a:p>
            <a:pPr eaLnBrk="1" hangingPunct="1"/>
            <a:r>
              <a:rPr lang="en-US" altLang="en-US" smtClean="0"/>
              <a:t>.NET: Language-Independent, (Mostly) Platform- Specific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304925" y="1447800"/>
            <a:ext cx="1095375" cy="59055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Person.vb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523875" y="5210175"/>
            <a:ext cx="1285875" cy="6191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Address.cs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4276725" y="5591175"/>
            <a:ext cx="146685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Company.cbl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478213" y="2578100"/>
            <a:ext cx="1816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>
                <a:solidFill>
                  <a:schemeClr val="tx2"/>
                </a:solidFill>
                <a:latin typeface="Verdana" panose="020B0604030504040204" pitchFamily="34" charset="0"/>
              </a:rPr>
              <a:t>CLR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1657350" y="2686050"/>
            <a:ext cx="1095375" cy="61912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</a:rPr>
              <a:t>Person</a:t>
            </a:r>
          </a:p>
          <a:p>
            <a:pPr algn="ctr">
              <a:defRPr/>
            </a:pPr>
            <a:r>
              <a:rPr lang="en-US" sz="1200">
                <a:latin typeface="Verdana" pitchFamily="34" charset="0"/>
              </a:rPr>
              <a:t>MSIL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3429000" y="3876675"/>
            <a:ext cx="1076325" cy="61912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</a:rPr>
              <a:t>Company</a:t>
            </a:r>
          </a:p>
          <a:p>
            <a:pPr algn="ctr">
              <a:defRPr/>
            </a:pPr>
            <a:r>
              <a:rPr lang="en-US" sz="1200">
                <a:latin typeface="Verdana" pitchFamily="34" charset="0"/>
              </a:rPr>
              <a:t>MSIL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1447800" y="4048125"/>
            <a:ext cx="1095375" cy="6000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</a:rPr>
              <a:t>Address</a:t>
            </a:r>
          </a:p>
          <a:p>
            <a:pPr algn="ctr">
              <a:defRPr/>
            </a:pPr>
            <a:r>
              <a:rPr lang="en-US" sz="1200">
                <a:latin typeface="Verdana" pitchFamily="34" charset="0"/>
              </a:rPr>
              <a:t>MSIL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1905000" y="2085975"/>
            <a:ext cx="1238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1362075" y="4657725"/>
            <a:ext cx="3238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 flipV="1">
            <a:off x="4029075" y="4572000"/>
            <a:ext cx="514350" cy="1028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2038350" y="3381375"/>
            <a:ext cx="66675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2619375" y="4295775"/>
            <a:ext cx="790575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 flipV="1">
            <a:off x="2686050" y="3219450"/>
            <a:ext cx="8763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877050" y="1485900"/>
            <a:ext cx="1828800" cy="1462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latin typeface="Verdana" panose="020B0604030504040204" pitchFamily="34" charset="0"/>
              </a:rPr>
              <a:t>Windows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877050" y="3243263"/>
            <a:ext cx="1828800" cy="1462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latin typeface="Verdana" panose="020B0604030504040204" pitchFamily="34" charset="0"/>
              </a:rPr>
              <a:t>Windows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6877050" y="5000625"/>
            <a:ext cx="1828800" cy="1462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latin typeface="Verdana" panose="020B0604030504040204" pitchFamily="34" charset="0"/>
              </a:rPr>
              <a:t>Others?</a:t>
            </a:r>
          </a:p>
        </p:txBody>
      </p:sp>
      <p:grpSp>
        <p:nvGrpSpPr>
          <p:cNvPr id="17428" name="Group 20"/>
          <p:cNvGrpSpPr>
            <a:grpSpLocks/>
          </p:cNvGrpSpPr>
          <p:nvPr/>
        </p:nvGrpSpPr>
        <p:grpSpPr bwMode="auto">
          <a:xfrm>
            <a:off x="7010400" y="2114550"/>
            <a:ext cx="1581150" cy="752475"/>
            <a:chOff x="4440" y="1404"/>
            <a:chExt cx="996" cy="474"/>
          </a:xfrm>
        </p:grpSpPr>
        <p:sp>
          <p:nvSpPr>
            <p:cNvPr id="17443" name="Rectangle 21"/>
            <p:cNvSpPr>
              <a:spLocks noChangeArrowheads="1"/>
            </p:cNvSpPr>
            <p:nvPr/>
          </p:nvSpPr>
          <p:spPr bwMode="auto">
            <a:xfrm>
              <a:off x="4440" y="1404"/>
              <a:ext cx="996" cy="47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 b="1">
                  <a:latin typeface="Verdana" panose="020B0604030504040204" pitchFamily="34" charset="0"/>
                </a:rPr>
                <a:t>CLR</a:t>
              </a:r>
            </a:p>
          </p:txBody>
        </p:sp>
        <p:sp>
          <p:nvSpPr>
            <p:cNvPr id="17444" name="Oval 22"/>
            <p:cNvSpPr>
              <a:spLocks noChangeArrowheads="1"/>
            </p:cNvSpPr>
            <p:nvPr/>
          </p:nvSpPr>
          <p:spPr bwMode="auto">
            <a:xfrm>
              <a:off x="4512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5" name="Oval 23"/>
            <p:cNvSpPr>
              <a:spLocks noChangeArrowheads="1"/>
            </p:cNvSpPr>
            <p:nvPr/>
          </p:nvSpPr>
          <p:spPr bwMode="auto">
            <a:xfrm>
              <a:off x="4830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6" name="Oval 24"/>
            <p:cNvSpPr>
              <a:spLocks noChangeArrowheads="1"/>
            </p:cNvSpPr>
            <p:nvPr/>
          </p:nvSpPr>
          <p:spPr bwMode="auto">
            <a:xfrm>
              <a:off x="5148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7429" name="Group 25"/>
          <p:cNvGrpSpPr>
            <a:grpSpLocks/>
          </p:cNvGrpSpPr>
          <p:nvPr/>
        </p:nvGrpSpPr>
        <p:grpSpPr bwMode="auto">
          <a:xfrm>
            <a:off x="6981825" y="3819525"/>
            <a:ext cx="1581150" cy="752475"/>
            <a:chOff x="4440" y="1404"/>
            <a:chExt cx="996" cy="474"/>
          </a:xfrm>
        </p:grpSpPr>
        <p:sp>
          <p:nvSpPr>
            <p:cNvPr id="17439" name="Rectangle 26"/>
            <p:cNvSpPr>
              <a:spLocks noChangeArrowheads="1"/>
            </p:cNvSpPr>
            <p:nvPr/>
          </p:nvSpPr>
          <p:spPr bwMode="auto">
            <a:xfrm>
              <a:off x="4440" y="1404"/>
              <a:ext cx="996" cy="47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 b="1">
                  <a:latin typeface="Verdana" panose="020B0604030504040204" pitchFamily="34" charset="0"/>
                </a:rPr>
                <a:t>CLR</a:t>
              </a:r>
            </a:p>
          </p:txBody>
        </p:sp>
        <p:sp>
          <p:nvSpPr>
            <p:cNvPr id="17440" name="Oval 27"/>
            <p:cNvSpPr>
              <a:spLocks noChangeArrowheads="1"/>
            </p:cNvSpPr>
            <p:nvPr/>
          </p:nvSpPr>
          <p:spPr bwMode="auto">
            <a:xfrm>
              <a:off x="4512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1" name="Oval 28"/>
            <p:cNvSpPr>
              <a:spLocks noChangeArrowheads="1"/>
            </p:cNvSpPr>
            <p:nvPr/>
          </p:nvSpPr>
          <p:spPr bwMode="auto">
            <a:xfrm>
              <a:off x="4830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42" name="Oval 29"/>
            <p:cNvSpPr>
              <a:spLocks noChangeArrowheads="1"/>
            </p:cNvSpPr>
            <p:nvPr/>
          </p:nvSpPr>
          <p:spPr bwMode="auto">
            <a:xfrm>
              <a:off x="5148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7430" name="Group 30"/>
          <p:cNvGrpSpPr>
            <a:grpSpLocks/>
          </p:cNvGrpSpPr>
          <p:nvPr/>
        </p:nvGrpSpPr>
        <p:grpSpPr bwMode="auto">
          <a:xfrm>
            <a:off x="7019925" y="5591175"/>
            <a:ext cx="1581150" cy="752475"/>
            <a:chOff x="4440" y="1404"/>
            <a:chExt cx="996" cy="474"/>
          </a:xfrm>
        </p:grpSpPr>
        <p:sp>
          <p:nvSpPr>
            <p:cNvPr id="17435" name="Rectangle 31"/>
            <p:cNvSpPr>
              <a:spLocks noChangeArrowheads="1"/>
            </p:cNvSpPr>
            <p:nvPr/>
          </p:nvSpPr>
          <p:spPr bwMode="auto">
            <a:xfrm>
              <a:off x="4440" y="1404"/>
              <a:ext cx="996" cy="47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sz="1200" b="1">
                  <a:latin typeface="Verdana" panose="020B0604030504040204" pitchFamily="34" charset="0"/>
                </a:rPr>
                <a:t>CLR</a:t>
              </a:r>
            </a:p>
          </p:txBody>
        </p:sp>
        <p:sp>
          <p:nvSpPr>
            <p:cNvPr id="17436" name="Oval 32"/>
            <p:cNvSpPr>
              <a:spLocks noChangeArrowheads="1"/>
            </p:cNvSpPr>
            <p:nvPr/>
          </p:nvSpPr>
          <p:spPr bwMode="auto">
            <a:xfrm>
              <a:off x="4512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37" name="Oval 33"/>
            <p:cNvSpPr>
              <a:spLocks noChangeArrowheads="1"/>
            </p:cNvSpPr>
            <p:nvPr/>
          </p:nvSpPr>
          <p:spPr bwMode="auto">
            <a:xfrm>
              <a:off x="4830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38" name="Oval 34"/>
            <p:cNvSpPr>
              <a:spLocks noChangeArrowheads="1"/>
            </p:cNvSpPr>
            <p:nvPr/>
          </p:nvSpPr>
          <p:spPr bwMode="auto">
            <a:xfrm>
              <a:off x="5148" y="1698"/>
              <a:ext cx="230" cy="11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7431" name="AutoShape 35"/>
          <p:cNvSpPr>
            <a:spLocks noChangeArrowheads="1"/>
          </p:cNvSpPr>
          <p:nvPr/>
        </p:nvSpPr>
        <p:spPr bwMode="auto">
          <a:xfrm>
            <a:off x="5543550" y="3133725"/>
            <a:ext cx="1200150" cy="733425"/>
          </a:xfrm>
          <a:prstGeom prst="rightArrow">
            <a:avLst>
              <a:gd name="adj1" fmla="val 50000"/>
              <a:gd name="adj2" fmla="val 40909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latin typeface="Verdana" panose="020B0604030504040204" pitchFamily="34" charset="0"/>
              </a:rPr>
              <a:t>Deploy</a:t>
            </a:r>
          </a:p>
        </p:txBody>
      </p:sp>
      <p:sp>
        <p:nvSpPr>
          <p:cNvPr id="17432" name="Text Box 36"/>
          <p:cNvSpPr txBox="1">
            <a:spLocks noChangeArrowheads="1"/>
          </p:cNvSpPr>
          <p:nvPr/>
        </p:nvSpPr>
        <p:spPr bwMode="auto">
          <a:xfrm>
            <a:off x="2468563" y="1601788"/>
            <a:ext cx="12303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(Visual Basic)</a:t>
            </a:r>
          </a:p>
        </p:txBody>
      </p:sp>
      <p:sp>
        <p:nvSpPr>
          <p:cNvPr id="17433" name="Rectangle 37"/>
          <p:cNvSpPr>
            <a:spLocks noChangeArrowheads="1"/>
          </p:cNvSpPr>
          <p:nvPr/>
        </p:nvSpPr>
        <p:spPr bwMode="auto">
          <a:xfrm>
            <a:off x="1819275" y="5357813"/>
            <a:ext cx="5556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(C#)</a:t>
            </a:r>
          </a:p>
        </p:txBody>
      </p:sp>
      <p:sp>
        <p:nvSpPr>
          <p:cNvPr id="17434" name="Rectangle 38"/>
          <p:cNvSpPr>
            <a:spLocks noChangeArrowheads="1"/>
          </p:cNvSpPr>
          <p:nvPr/>
        </p:nvSpPr>
        <p:spPr bwMode="auto">
          <a:xfrm>
            <a:off x="5216525" y="6215063"/>
            <a:ext cx="75088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(Cobol)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J2EE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core (JVM and standard class libraries) are mature.</a:t>
            </a:r>
          </a:p>
          <a:p>
            <a:pPr eaLnBrk="1" hangingPunct="1"/>
            <a:r>
              <a:rPr lang="en-US" altLang="en-US" sz="2800" smtClean="0"/>
              <a:t>3-4 million Java programmers.</a:t>
            </a:r>
          </a:p>
          <a:p>
            <a:pPr eaLnBrk="1" hangingPunct="1"/>
            <a:r>
              <a:rPr lang="en-US" altLang="en-US" sz="2800" smtClean="0"/>
              <a:t>J2EE implementations are not entirely cross-platform.</a:t>
            </a:r>
          </a:p>
          <a:p>
            <a:pPr eaLnBrk="1" hangingPunct="1"/>
            <a:r>
              <a:rPr lang="en-US" altLang="en-US" sz="2800" smtClean="0"/>
              <a:t>Java’s true potential is realized only when all (or most) development is done in Java.</a:t>
            </a:r>
          </a:p>
          <a:p>
            <a:pPr eaLnBrk="1" hangingPunct="1"/>
            <a:r>
              <a:rPr lang="en-US" altLang="en-US" sz="2800" smtClean="0"/>
              <a:t>Changing the Java language specification has an enormous impact on the entire platform.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.NET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.NET built into Windows; running an executable invokes the CLR automatically instead of explicitly invoking the JVM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.</a:t>
            </a:r>
            <a:r>
              <a:rPr lang="en-US" altLang="en-US" sz="2800" dirty="0" smtClean="0"/>
              <a:t>NET added improvements such as native XML support, new features to </a:t>
            </a:r>
            <a:r>
              <a:rPr lang="en-US" altLang="en-US" sz="2800" dirty="0" smtClean="0"/>
              <a:t>CLR; spurred Java 8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About 3 million C++ developers, 3-8 million VB developers, around 1 million C# developers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Today, most development and deployment is Windows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.NET?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Introduced in 2002, Microsoft’s architecture for applications in the Internet age</a:t>
            </a:r>
          </a:p>
          <a:p>
            <a:pPr lvl="1" eaLnBrk="1" hangingPunct="1"/>
            <a:r>
              <a:rPr lang="en-US" altLang="en-US" dirty="0" smtClean="0"/>
              <a:t>Increased robustness over classic Windows apps</a:t>
            </a:r>
          </a:p>
          <a:p>
            <a:pPr lvl="1" eaLnBrk="1" hangingPunct="1"/>
            <a:r>
              <a:rPr lang="en-US" altLang="en-US" dirty="0" smtClean="0"/>
              <a:t>New programming platform</a:t>
            </a:r>
          </a:p>
          <a:p>
            <a:pPr lvl="1" eaLnBrk="1" hangingPunct="1"/>
            <a:r>
              <a:rPr lang="en-US" altLang="en-US" dirty="0" smtClean="0"/>
              <a:t>Built for the web</a:t>
            </a:r>
          </a:p>
          <a:p>
            <a:pPr eaLnBrk="1" hangingPunct="1"/>
            <a:r>
              <a:rPr lang="en-US" altLang="en-US" dirty="0" smtClean="0"/>
              <a:t>.NET is a platform that runs on the operating system</a:t>
            </a:r>
          </a:p>
          <a:p>
            <a:pPr eaLnBrk="1" hangingPunct="1"/>
            <a:r>
              <a:rPr lang="en-US" altLang="en-US" dirty="0" smtClean="0"/>
              <a:t>Split with Windows RT (will discuss later)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TIOBE Index, </a:t>
            </a:r>
            <a:r>
              <a:rPr lang="en-US" altLang="en-US" dirty="0" smtClean="0"/>
              <a:t>Feb 2015</a:t>
            </a:r>
            <a:endParaRPr lang="en-US" alt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727200"/>
            <a:ext cx="8176503" cy="491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 Job Trends - % Postings</a:t>
            </a:r>
          </a:p>
        </p:txBody>
      </p:sp>
      <p:pic>
        <p:nvPicPr>
          <p:cNvPr id="5" name="Picture 4" descr="java, C++, C#, visual basic, Perl, objective c, PHP, python, ruby Job Trends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82296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Job Growth</a:t>
            </a:r>
            <a:endParaRPr lang="en-US" dirty="0"/>
          </a:p>
        </p:txBody>
      </p:sp>
      <p:pic>
        <p:nvPicPr>
          <p:cNvPr id="2054" name="Picture 6" descr="java, C++, C#, visual basic, Perl, objective c, PHP, python, ruby Job Trends 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" y="1752600"/>
            <a:ext cx="836676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4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Do you have to use Windows?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Open source implementations of .NET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Today there exists </a:t>
            </a:r>
            <a:r>
              <a:rPr lang="en-US" altLang="en-US" sz="2400" dirty="0" err="1" smtClean="0"/>
              <a:t>Xamarin’s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Mono, </a:t>
            </a:r>
            <a:r>
              <a:rPr lang="en-US" altLang="en-US" sz="2400" strike="sngStrike" dirty="0" smtClean="0"/>
              <a:t>Corel's Rotor </a:t>
            </a:r>
            <a:r>
              <a:rPr lang="en-US" altLang="en-US" sz="2400" dirty="0" smtClean="0"/>
              <a:t>and the Free Software Foundation's Portable .NET projects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Rotor: the Shared Source Common Language Infrastructure (SSCLI)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Started as “Project 7” with Academic Microsoft Research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With universities and programming language researchers, developed several languages for the CLR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Mono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Implementation of ECMA C# and CLI for Linux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http://www.mono-project.com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http://www.mono-project.com/Main_Page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Mono provides the necessary software to develop and run .NET client and server applications on Linux, Solaris, Mac OS X, Windows, and Unix.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Sponsored by </a:t>
            </a:r>
            <a:r>
              <a:rPr lang="en-US" altLang="en-US" sz="2800" dirty="0" err="1" smtClean="0"/>
              <a:t>Xamarin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Mono allows your existing binaries to run on Linux with copy-deployment.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Mono API coverage is limited to portions of .NET 4 and parts of .NET 4.5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Mono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Core: mscorlib, System, System.Security and System.XML assemblies.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ADO.NET: System.Data and various other database providers.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ASP.NET: WebForms and Web Services are supported. Work on WSE1/WSE2 has also started.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Compilers: C#, VB.NET and various command line tools that are part of the SDK.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Open Source, Unix and Gnome specific libraries.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Other components like Windows.Forms, Directory.Services, Enterprise Services and JScript are partially covered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 other smaller and less used components do not have yet a Mono equivalent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Language Runtime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CLR is at the core of the .NET platform - the execution engine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CLR provides a “Managed Execution Environment”.  Manages the execution of code and provides services that make development easier (like the JVM)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Code that relies on COM and the Win32 API is “Un-Managed Code”  (e.g. built with Visual Studio 6.0, VB6)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Code developed for a compiler that targets this platform is referred to as “Managed Code” (e.g. code developed in VB.NET … C# allows Managed and Unmanaged)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 Application Deployment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Unlike COM, no “plumbing” code needed to connect separate components</a:t>
            </a:r>
          </a:p>
          <a:p>
            <a:pPr lvl="1" eaLnBrk="1" hangingPunct="1"/>
            <a:r>
              <a:rPr lang="en-US" altLang="en-US" sz="2400" smtClean="0"/>
              <a:t>Components can be developed in different programming languages</a:t>
            </a:r>
          </a:p>
          <a:p>
            <a:pPr eaLnBrk="1" hangingPunct="1"/>
            <a:r>
              <a:rPr lang="en-US" altLang="en-US" sz="2800" smtClean="0"/>
              <a:t>Thousands of classes to reuse</a:t>
            </a:r>
          </a:p>
          <a:p>
            <a:pPr eaLnBrk="1" hangingPunct="1"/>
            <a:r>
              <a:rPr lang="en-US" altLang="en-US" sz="2800" smtClean="0"/>
              <a:t>Automatic garbage collection</a:t>
            </a:r>
          </a:p>
          <a:p>
            <a:pPr eaLnBrk="1" hangingPunct="1"/>
            <a:r>
              <a:rPr lang="en-US" altLang="en-US" sz="2800" smtClean="0"/>
              <a:t>Memory is managed</a:t>
            </a:r>
          </a:p>
          <a:p>
            <a:pPr lvl="1" eaLnBrk="1" hangingPunct="1"/>
            <a:r>
              <a:rPr lang="en-US" altLang="en-US" sz="2400" smtClean="0"/>
              <a:t>Common bugs like memory leaks, buffer overruns are not possible (if using 100% managed code)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Multiple Languages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Common Type System makes interoperability seamless between languages</a:t>
            </a:r>
          </a:p>
          <a:p>
            <a:pPr eaLnBrk="1" hangingPunct="1"/>
            <a:r>
              <a:rPr lang="en-US" altLang="en-US" sz="2800" smtClean="0"/>
              <a:t>Class in one language can inherit from a class in another language</a:t>
            </a:r>
          </a:p>
          <a:p>
            <a:pPr eaLnBrk="1" hangingPunct="1"/>
            <a:r>
              <a:rPr lang="en-US" altLang="en-US" sz="2800" smtClean="0"/>
              <a:t>Exceptions can be thrown across languages</a:t>
            </a:r>
          </a:p>
          <a:p>
            <a:pPr eaLnBrk="1" hangingPunct="1"/>
            <a:r>
              <a:rPr lang="en-US" altLang="en-US" sz="2800" smtClean="0"/>
              <a:t>Makes it easier to learn a new .NET language since the same tools and classes are in place</a:t>
            </a:r>
          </a:p>
          <a:p>
            <a:pPr eaLnBrk="1" hangingPunct="1"/>
            <a:r>
              <a:rPr lang="en-US" altLang="en-US" sz="2800" smtClean="0"/>
              <a:t>Can debug across languages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Common Type System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/>
              <a:t>At the core of the Framework is a universal type system called the .NET Common Type System (CTS).</a:t>
            </a:r>
          </a:p>
          <a:p>
            <a:pPr eaLnBrk="1" hangingPunct="1"/>
            <a:r>
              <a:rPr lang="en-US" altLang="en-US" sz="2000" smtClean="0"/>
              <a:t>Everything is an object - but efficient </a:t>
            </a:r>
          </a:p>
          <a:p>
            <a:pPr lvl="1" eaLnBrk="1" hangingPunct="1"/>
            <a:r>
              <a:rPr lang="en-US" altLang="en-US" sz="1800" smtClean="0"/>
              <a:t>Boxing and Unboxing</a:t>
            </a:r>
          </a:p>
          <a:p>
            <a:pPr eaLnBrk="1" hangingPunct="1"/>
            <a:r>
              <a:rPr lang="en-US" altLang="en-US" sz="2000" smtClean="0"/>
              <a:t>All types fall into two categories - Value types and Reference types.</a:t>
            </a:r>
          </a:p>
          <a:p>
            <a:pPr lvl="1" eaLnBrk="1" hangingPunct="1"/>
            <a:r>
              <a:rPr lang="en-US" altLang="en-US" sz="1800" smtClean="0"/>
              <a:t>Value types contain actual data (cannot be null).  Stored on the stack.  Always initialized.</a:t>
            </a:r>
          </a:p>
          <a:p>
            <a:pPr lvl="1" eaLnBrk="1" hangingPunct="1"/>
            <a:r>
              <a:rPr lang="en-US" altLang="en-US" sz="1800" smtClean="0"/>
              <a:t>Three kinds of value types:  Primitives, structures, and enumerations.</a:t>
            </a:r>
          </a:p>
          <a:p>
            <a:pPr eaLnBrk="1" hangingPunct="1"/>
            <a:r>
              <a:rPr lang="en-US" altLang="en-US" sz="2000" smtClean="0"/>
              <a:t>Language compilers map keywords to the primitive types.  For example, a C# “int” is mapped to System.Int32.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.NET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Sits on top on the OS (currently all the Windows; Linux/Unix subset also available – Mono Project)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Provides language interoperability across platforms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Strong emphasis on Web connectivity, using XML web services to connect and share data between smart client devices, servers, and developers/users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dirty="0" smtClean="0"/>
              <a:t>Later versions (current 4.5) added WPF, LINQ, Parallel extensions, Metro support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Platform/language independent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Common Type System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Reference types are type-safe object pointers.  Allocated in the “managed heap”</a:t>
            </a:r>
          </a:p>
          <a:p>
            <a:pPr eaLnBrk="1" hangingPunct="1"/>
            <a:r>
              <a:rPr lang="en-US" altLang="en-US" sz="2000" smtClean="0"/>
              <a:t>Four kinds of reference types: Classes, arrays, delegates, and interfaces.</a:t>
            </a:r>
          </a:p>
          <a:p>
            <a:pPr lvl="1" eaLnBrk="1" hangingPunct="1"/>
            <a:r>
              <a:rPr lang="en-US" altLang="en-US" sz="1800" smtClean="0"/>
              <a:t>When instances of value types go out of scope, they are instantly destroyed and memory is reclaimed.</a:t>
            </a:r>
          </a:p>
          <a:p>
            <a:pPr lvl="1" eaLnBrk="1" hangingPunct="1"/>
            <a:r>
              <a:rPr lang="en-US" altLang="en-US" sz="1800" smtClean="0"/>
              <a:t>When instances of reference types go out of scope, they are garbage collected.</a:t>
            </a:r>
          </a:p>
          <a:p>
            <a:pPr eaLnBrk="1" hangingPunct="1"/>
            <a:r>
              <a:rPr lang="en-US" altLang="en-US" sz="2000" smtClean="0"/>
              <a:t>Boxing = converting an instance of a value type to a reference type.  Usually done implicitly through parameter passing or variable assignments.</a:t>
            </a:r>
          </a:p>
          <a:p>
            <a:pPr eaLnBrk="1" hangingPunct="1"/>
            <a:r>
              <a:rPr lang="en-US" altLang="en-US" sz="2000" smtClean="0"/>
              <a:t>UnBoxing = casting a reference type back into a value type variable.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Common Type System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1771650" y="2447925"/>
            <a:ext cx="2628900" cy="35528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b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latin typeface="Verdana" pitchFamily="34" charset="0"/>
              </a:rPr>
              <a:t>Primitive Types</a:t>
            </a:r>
            <a:endParaRPr lang="en-US" sz="28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884363" y="2613025"/>
            <a:ext cx="744537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Int16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884363" y="3128963"/>
            <a:ext cx="744537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Int32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884363" y="3644900"/>
            <a:ext cx="744537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Int64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884363" y="4160838"/>
            <a:ext cx="820737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Single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1884363" y="4676775"/>
            <a:ext cx="906462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Double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884363" y="5194300"/>
            <a:ext cx="100965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Decimal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3087688" y="2613025"/>
            <a:ext cx="1008062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Boolean</a:t>
            </a: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087688" y="3128963"/>
            <a:ext cx="65405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Byte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087688" y="3644900"/>
            <a:ext cx="673100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Char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3087688" y="4160838"/>
            <a:ext cx="1114425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Currency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087688" y="4676775"/>
            <a:ext cx="1173162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DateTime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087688" y="5194300"/>
            <a:ext cx="1211262" cy="3460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TimeSpan</a:t>
            </a:r>
          </a:p>
        </p:txBody>
      </p:sp>
      <p:cxnSp>
        <p:nvCxnSpPr>
          <p:cNvPr id="32784" name="AutoShape 16"/>
          <p:cNvCxnSpPr>
            <a:cxnSpLocks noChangeShapeType="1"/>
            <a:stCxn id="32787" idx="0"/>
            <a:endCxn id="32786" idx="2"/>
          </p:cNvCxnSpPr>
          <p:nvPr/>
        </p:nvCxnSpPr>
        <p:spPr bwMode="auto">
          <a:xfrm rot="-5400000">
            <a:off x="3151188" y="373062"/>
            <a:ext cx="368300" cy="24733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5" name="AutoShape 17"/>
          <p:cNvCxnSpPr>
            <a:cxnSpLocks noChangeShapeType="1"/>
            <a:stCxn id="32788" idx="0"/>
            <a:endCxn id="32786" idx="2"/>
          </p:cNvCxnSpPr>
          <p:nvPr/>
        </p:nvCxnSpPr>
        <p:spPr bwMode="auto">
          <a:xfrm rot="-5400000">
            <a:off x="2532857" y="-245269"/>
            <a:ext cx="368300" cy="37099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4143375" y="1079500"/>
            <a:ext cx="857250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Object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722438" y="1793875"/>
            <a:ext cx="750887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Array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455613" y="1793875"/>
            <a:ext cx="811212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String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4843463" y="2457450"/>
            <a:ext cx="777875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Enum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2928938" y="1793875"/>
            <a:ext cx="1254125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ValueType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640263" y="1793875"/>
            <a:ext cx="1184275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Exception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6280150" y="1793875"/>
            <a:ext cx="1096963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Delegate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280150" y="2457450"/>
            <a:ext cx="1098550" cy="7127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Multicast</a:t>
            </a:r>
          </a:p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Delegate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7834313" y="1793875"/>
            <a:ext cx="854075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Class1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7834313" y="2457450"/>
            <a:ext cx="854075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Class2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7834313" y="3098800"/>
            <a:ext cx="854075" cy="3460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600">
                <a:solidFill>
                  <a:schemeClr val="tx2"/>
                </a:solidFill>
                <a:latin typeface="Verdana" panose="020B0604030504040204" pitchFamily="34" charset="0"/>
              </a:rPr>
              <a:t>Class3</a:t>
            </a:r>
            <a:endParaRPr lang="en-US" altLang="en-US" sz="280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cxnSp>
        <p:nvCxnSpPr>
          <p:cNvPr id="32797" name="AutoShape 29"/>
          <p:cNvCxnSpPr>
            <a:cxnSpLocks noChangeShapeType="1"/>
            <a:stCxn id="32790" idx="0"/>
            <a:endCxn id="32786" idx="2"/>
          </p:cNvCxnSpPr>
          <p:nvPr/>
        </p:nvCxnSpPr>
        <p:spPr bwMode="auto">
          <a:xfrm rot="-5400000">
            <a:off x="3879850" y="1101725"/>
            <a:ext cx="368300" cy="1016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8" name="AutoShape 30"/>
          <p:cNvCxnSpPr>
            <a:cxnSpLocks noChangeShapeType="1"/>
            <a:stCxn id="32791" idx="0"/>
            <a:endCxn id="32786" idx="2"/>
          </p:cNvCxnSpPr>
          <p:nvPr/>
        </p:nvCxnSpPr>
        <p:spPr bwMode="auto">
          <a:xfrm rot="5400000" flipH="1">
            <a:off x="4718050" y="1279525"/>
            <a:ext cx="368300" cy="6604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9" name="AutoShape 31"/>
          <p:cNvCxnSpPr>
            <a:cxnSpLocks noChangeShapeType="1"/>
            <a:stCxn id="32792" idx="0"/>
            <a:endCxn id="32786" idx="2"/>
          </p:cNvCxnSpPr>
          <p:nvPr/>
        </p:nvCxnSpPr>
        <p:spPr bwMode="auto">
          <a:xfrm rot="5400000" flipH="1">
            <a:off x="5516563" y="481012"/>
            <a:ext cx="368300" cy="2257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0" name="AutoShape 32"/>
          <p:cNvCxnSpPr>
            <a:cxnSpLocks noChangeShapeType="1"/>
            <a:stCxn id="32794" idx="0"/>
            <a:endCxn id="32786" idx="2"/>
          </p:cNvCxnSpPr>
          <p:nvPr/>
        </p:nvCxnSpPr>
        <p:spPr bwMode="auto">
          <a:xfrm rot="5400000" flipH="1">
            <a:off x="6232525" y="-234950"/>
            <a:ext cx="368300" cy="3689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1" name="AutoShape 33"/>
          <p:cNvCxnSpPr>
            <a:cxnSpLocks noChangeShapeType="1"/>
            <a:stCxn id="40963" idx="0"/>
            <a:endCxn id="32790" idx="2"/>
          </p:cNvCxnSpPr>
          <p:nvPr/>
        </p:nvCxnSpPr>
        <p:spPr bwMode="auto">
          <a:xfrm rot="-5400000">
            <a:off x="3167062" y="2058988"/>
            <a:ext cx="307975" cy="469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2" name="AutoShape 34"/>
          <p:cNvCxnSpPr>
            <a:cxnSpLocks noChangeShapeType="1"/>
            <a:stCxn id="32789" idx="0"/>
            <a:endCxn id="32790" idx="2"/>
          </p:cNvCxnSpPr>
          <p:nvPr/>
        </p:nvCxnSpPr>
        <p:spPr bwMode="auto">
          <a:xfrm rot="5400000" flipH="1">
            <a:off x="4235450" y="1460500"/>
            <a:ext cx="317500" cy="1676400"/>
          </a:xfrm>
          <a:prstGeom prst="bentConnector3">
            <a:avLst>
              <a:gd name="adj1" fmla="val 51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3" name="AutoShape 35"/>
          <p:cNvCxnSpPr>
            <a:cxnSpLocks noChangeShapeType="1"/>
            <a:stCxn id="32793" idx="0"/>
            <a:endCxn id="32792" idx="2"/>
          </p:cNvCxnSpPr>
          <p:nvPr/>
        </p:nvCxnSpPr>
        <p:spPr bwMode="auto">
          <a:xfrm rot="-5400000">
            <a:off x="6670675" y="2298700"/>
            <a:ext cx="317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4" name="AutoShape 36"/>
          <p:cNvCxnSpPr>
            <a:cxnSpLocks noChangeShapeType="1"/>
            <a:stCxn id="32795" idx="0"/>
            <a:endCxn id="32794" idx="2"/>
          </p:cNvCxnSpPr>
          <p:nvPr/>
        </p:nvCxnSpPr>
        <p:spPr bwMode="auto">
          <a:xfrm rot="-5400000">
            <a:off x="8102600" y="2298700"/>
            <a:ext cx="317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05" name="AutoShape 37"/>
          <p:cNvCxnSpPr>
            <a:cxnSpLocks noChangeShapeType="1"/>
            <a:stCxn id="32796" idx="0"/>
            <a:endCxn id="32795" idx="2"/>
          </p:cNvCxnSpPr>
          <p:nvPr/>
        </p:nvCxnSpPr>
        <p:spPr bwMode="auto">
          <a:xfrm rot="-5400000">
            <a:off x="8113712" y="2951163"/>
            <a:ext cx="2952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MSIL and JIT Compilation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/>
              <a:t>Source code is compiled into MSIL (Microsoft Intermediate Language).  Similar to Java bytecodes - CPU-independent instructions</a:t>
            </a:r>
          </a:p>
          <a:p>
            <a:pPr eaLnBrk="1" hangingPunct="1"/>
            <a:r>
              <a:rPr lang="en-US" altLang="en-US" sz="2000" smtClean="0"/>
              <a:t>MSIL allows for runtime type-safety and security, as well as portable execution platforms.  </a:t>
            </a:r>
          </a:p>
          <a:p>
            <a:pPr eaLnBrk="1" hangingPunct="1"/>
            <a:r>
              <a:rPr lang="en-US" altLang="en-US" sz="2000" smtClean="0"/>
              <a:t>The MSIL architecture results in apps that run in one address space - thus much less OS overhead.</a:t>
            </a:r>
          </a:p>
          <a:p>
            <a:pPr eaLnBrk="1" hangingPunct="1"/>
            <a:r>
              <a:rPr lang="en-US" altLang="en-US" sz="2000" smtClean="0"/>
              <a:t>Compilers also produce “metadata” or glue that binds the code with debuggers, browsers, etc.</a:t>
            </a:r>
          </a:p>
          <a:p>
            <a:pPr lvl="1" eaLnBrk="1" hangingPunct="1"/>
            <a:r>
              <a:rPr lang="en-US" altLang="en-US" sz="1800" smtClean="0"/>
              <a:t>Definitions of each type in your code.</a:t>
            </a:r>
          </a:p>
          <a:p>
            <a:pPr lvl="1" eaLnBrk="1" hangingPunct="1"/>
            <a:r>
              <a:rPr lang="en-US" altLang="en-US" sz="1800" smtClean="0"/>
              <a:t>Signatures of each type’s members.</a:t>
            </a:r>
          </a:p>
          <a:p>
            <a:pPr lvl="1" eaLnBrk="1" hangingPunct="1"/>
            <a:r>
              <a:rPr lang="en-US" altLang="en-US" sz="1800" smtClean="0"/>
              <a:t>Members that your code references.</a:t>
            </a:r>
          </a:p>
          <a:p>
            <a:pPr lvl="1" eaLnBrk="1" hangingPunct="1"/>
            <a:r>
              <a:rPr lang="en-US" altLang="en-US" sz="1800" smtClean="0"/>
              <a:t>Other runtime data for the CLR.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MSIL and JIT Compilation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Metadata in the load file along with the MSIL enables code to be self-describing - no need for separate type libraries, IDL, or registry entries.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When code is executed by the CLR, a JIT compilation step occurs.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Code is compiled method-by-method to native machine code as methods are invoked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Results in performance slowdown when a program is first executed, but can be efficient for code that is never executed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Subsequent invocations reuse compiled code, so no slowdown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Delegates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A new concept that is central to the programming model of the CLR.</a:t>
            </a:r>
          </a:p>
          <a:p>
            <a:pPr eaLnBrk="1" hangingPunct="1"/>
            <a:r>
              <a:rPr lang="en-US" altLang="en-US" sz="2400" smtClean="0"/>
              <a:t>Delegates are like function pointers, but are actually type-safe, secure, managed CLR objects.</a:t>
            </a:r>
          </a:p>
          <a:p>
            <a:pPr eaLnBrk="1" hangingPunct="1"/>
            <a:r>
              <a:rPr lang="en-US" altLang="en-US" sz="2400" smtClean="0"/>
              <a:t>The CLR guarantees that a delegate points to a valid method.</a:t>
            </a:r>
          </a:p>
          <a:p>
            <a:pPr eaLnBrk="1" hangingPunct="1"/>
            <a:r>
              <a:rPr lang="en-US" altLang="en-US" sz="2400" smtClean="0"/>
              <a:t>You get the benefits of function pointers without the dangers.</a:t>
            </a:r>
          </a:p>
          <a:p>
            <a:pPr eaLnBrk="1" hangingPunct="1"/>
            <a:r>
              <a:rPr lang="en-US" altLang="en-US" sz="2400" smtClean="0"/>
              <a:t>Each delegate is based on a single method signature.</a:t>
            </a:r>
          </a:p>
          <a:p>
            <a:pPr eaLnBrk="1" hangingPunct="1"/>
            <a:r>
              <a:rPr lang="en-US" altLang="en-US" sz="2400" smtClean="0"/>
              <a:t>Commonly used for callbacks.</a:t>
            </a:r>
          </a:p>
          <a:p>
            <a:pPr eaLnBrk="1" hangingPunct="1"/>
            <a:r>
              <a:rPr lang="en-US" altLang="en-US" sz="2400" smtClean="0"/>
              <a:t>Delegates are basis of event handlers.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Packaging: Modules, Types, Assemblies, and the Manifest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 “module” refers to a managed binary, such as an EXE or DLL.</a:t>
            </a:r>
          </a:p>
          <a:p>
            <a:pPr eaLnBrk="1" hangingPunct="1"/>
            <a:r>
              <a:rPr lang="en-US" altLang="en-US" sz="2400" smtClean="0"/>
              <a:t>Modules contain definitions of managed types, such as classes, interfaces, structures, and enumerations.</a:t>
            </a:r>
          </a:p>
          <a:p>
            <a:pPr eaLnBrk="1" hangingPunct="1"/>
            <a:r>
              <a:rPr lang="en-US" altLang="en-US" sz="2400" smtClean="0"/>
              <a:t>An assembly can be defined as one or more modules that make up a unit of functionality.  Assemblies also can “contain” other files that make up an application, such as bitmaps and resource files.</a:t>
            </a:r>
          </a:p>
          <a:p>
            <a:pPr eaLnBrk="1" hangingPunct="1"/>
            <a:r>
              <a:rPr lang="en-US" altLang="en-US" sz="2400" smtClean="0"/>
              <a:t>An assembly is the the fundamental unit of deployment, version control, activation scoping, and security permissions.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Packaging: Modules, Types, Assemblies, and the Manifest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An assembly is a set of boundaries:</a:t>
            </a:r>
          </a:p>
          <a:p>
            <a:pPr lvl="1" eaLnBrk="1" hangingPunct="1"/>
            <a:r>
              <a:rPr lang="en-US" altLang="en-US" smtClean="0"/>
              <a:t>A security boundary - the unit to which permissions are requested and granted.</a:t>
            </a:r>
          </a:p>
          <a:p>
            <a:pPr lvl="1" eaLnBrk="1" hangingPunct="1"/>
            <a:r>
              <a:rPr lang="en-US" altLang="en-US" smtClean="0"/>
              <a:t>A type boundary - the scope of an assembly uniquely qualifies the types contained within.</a:t>
            </a:r>
          </a:p>
          <a:p>
            <a:pPr lvl="1" eaLnBrk="1" hangingPunct="1"/>
            <a:r>
              <a:rPr lang="en-US" altLang="en-US" smtClean="0"/>
              <a:t>A reference scope boundary - specifies the types that are exposed outside the assembly.</a:t>
            </a:r>
          </a:p>
          <a:p>
            <a:pPr lvl="1" eaLnBrk="1" hangingPunct="1"/>
            <a:r>
              <a:rPr lang="en-US" altLang="en-US" smtClean="0"/>
              <a:t>A version boundary - all types in an assembly are versioned together as a unit.</a:t>
            </a:r>
          </a:p>
          <a:p>
            <a:pPr lvl="2" eaLnBrk="1" hangingPunct="1"/>
            <a:r>
              <a:rPr lang="en-US" altLang="en-US" smtClean="0"/>
              <a:t>Avoid multiple version problem for DLL’s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Packaging: Modules, Types, Assemblies, and the Manifest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An assembly contains a “manifest”, which is a catalog of component metadata containing:</a:t>
            </a:r>
          </a:p>
          <a:p>
            <a:pPr lvl="1" eaLnBrk="1" hangingPunct="1"/>
            <a:r>
              <a:rPr lang="en-US" altLang="en-US" sz="1800" smtClean="0"/>
              <a:t>Assembly name.</a:t>
            </a:r>
          </a:p>
          <a:p>
            <a:pPr lvl="1" eaLnBrk="1" hangingPunct="1"/>
            <a:r>
              <a:rPr lang="en-US" altLang="en-US" sz="1800" smtClean="0"/>
              <a:t>Version (major, minor, revision, build).</a:t>
            </a:r>
          </a:p>
          <a:p>
            <a:pPr lvl="1" eaLnBrk="1" hangingPunct="1"/>
            <a:r>
              <a:rPr lang="en-US" altLang="en-US" sz="1800" smtClean="0"/>
              <a:t>Assembly file list - all files “contained” in the assembly.</a:t>
            </a:r>
          </a:p>
          <a:p>
            <a:pPr lvl="1" eaLnBrk="1" hangingPunct="1"/>
            <a:r>
              <a:rPr lang="en-US" altLang="en-US" sz="1800" smtClean="0"/>
              <a:t>Type references - mapping the managed types included in the assembly with the files that contain them.</a:t>
            </a:r>
          </a:p>
          <a:p>
            <a:pPr lvl="1" eaLnBrk="1" hangingPunct="1"/>
            <a:r>
              <a:rPr lang="en-US" altLang="en-US" sz="1800" smtClean="0"/>
              <a:t>Scope - private or shared.</a:t>
            </a:r>
          </a:p>
          <a:p>
            <a:pPr lvl="1" eaLnBrk="1" hangingPunct="1"/>
            <a:r>
              <a:rPr lang="en-US" altLang="en-US" sz="1800" smtClean="0"/>
              <a:t>Referenced assemblies.</a:t>
            </a:r>
          </a:p>
          <a:p>
            <a:pPr eaLnBrk="1" hangingPunct="1"/>
            <a:r>
              <a:rPr lang="en-US" altLang="en-US" sz="2000" smtClean="0"/>
              <a:t>In many cases, an assembly consists of a single EXE or DLL - containing the module’s MSIL, the component metadata, and the assembly manifest.  In other cases, the assembly may consist of many DLLs, with the manifest in its own file.</a:t>
            </a:r>
          </a:p>
          <a:p>
            <a:pPr eaLnBrk="1" hangingPunct="1"/>
            <a:r>
              <a:rPr lang="en-US" altLang="en-US" sz="2000" smtClean="0"/>
              <a:t>No MSIL code can ever be executed unless there is a manifest associated with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Differences from JVM (prior to 1.5)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220 instructions in the CLR’s instruction set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JVM provides no way of encoding type-unsafe features of typical programming languages, such as pointers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E.g., JVM has no way to access the address of local variables for use in things like a Swap method, passing primitive variables by reference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Arithmetic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Separate instructions for adding to generate overflow vs. no overflow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JVM never generates overflow on integer types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Differences from JVM (prior to 1.5)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Branches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Limited to 64K in JVM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Structures and Unions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No support for these in JVM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Union supports Variant Records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When a field in the structure is selected from multiple possible types e.g., Struct.X  could be an int or a boolean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Automatic Boxing and Unboxing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History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Development began in 1998</a:t>
            </a:r>
          </a:p>
          <a:p>
            <a:pPr eaLnBrk="1" hangingPunct="1"/>
            <a:r>
              <a:rPr lang="en-US" altLang="en-US" smtClean="0"/>
              <a:t>Beta 1 released Oct, 2000</a:t>
            </a:r>
          </a:p>
          <a:p>
            <a:pPr eaLnBrk="1" hangingPunct="1"/>
            <a:r>
              <a:rPr lang="en-US" altLang="en-US" smtClean="0"/>
              <a:t>Beta 2 released July, 2001</a:t>
            </a:r>
          </a:p>
          <a:p>
            <a:pPr eaLnBrk="1" hangingPunct="1"/>
            <a:r>
              <a:rPr lang="en-US" altLang="en-US" smtClean="0"/>
              <a:t>Finalized in Dec, shipping in Feb 2002</a:t>
            </a:r>
          </a:p>
          <a:p>
            <a:pPr eaLnBrk="1" hangingPunct="1"/>
            <a:r>
              <a:rPr lang="en-US" altLang="en-US" smtClean="0"/>
              <a:t>Vista shipped with .NET Framework 3.0 (Runtime)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Differences from JVM (prior to 1.5)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Support for Tail Recursion</a:t>
            </a:r>
          </a:p>
          <a:p>
            <a:pPr lvl="1" eaLnBrk="1" hangingPunct="1"/>
            <a:r>
              <a:rPr lang="en-US" altLang="en-US" smtClean="0"/>
              <a:t>Discards previous stack frame, so tail recursion can result in an infinite loop instead of stack overflow</a:t>
            </a:r>
          </a:p>
          <a:p>
            <a:pPr lvl="1" eaLnBrk="1" hangingPunct="1"/>
            <a:r>
              <a:rPr lang="en-US" altLang="en-US" smtClean="0"/>
              <a:t>Faster as well (for non-infinite loop)</a:t>
            </a:r>
          </a:p>
          <a:p>
            <a:pPr eaLnBrk="1" hangingPunct="1"/>
            <a:r>
              <a:rPr lang="en-US" altLang="en-US" smtClean="0"/>
              <a:t>Supports “unmanaged” code</a:t>
            </a:r>
          </a:p>
          <a:p>
            <a:pPr lvl="1" eaLnBrk="1" hangingPunct="1"/>
            <a:r>
              <a:rPr lang="en-US" altLang="en-US" smtClean="0"/>
              <a:t>Java has JNI, Java Native (code) Interface, as a way to do the same thing but not as directly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ILDASM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Can examine assemblies, assembly code with the ILDASM tool</a:t>
            </a:r>
          </a:p>
          <a:p>
            <a:pPr eaLnBrk="1" hangingPunct="1"/>
            <a:r>
              <a:rPr lang="en-US" altLang="en-US" smtClean="0"/>
              <a:t>Here is ILDASM run on VideoUnScramble.exe</a:t>
            </a:r>
          </a:p>
        </p:txBody>
      </p:sp>
      <p:pic>
        <p:nvPicPr>
          <p:cNvPr id="4301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886200"/>
            <a:ext cx="3743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Assembly Manifest</a:t>
            </a:r>
          </a:p>
        </p:txBody>
      </p:sp>
      <p:pic>
        <p:nvPicPr>
          <p:cNvPr id="440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066800"/>
            <a:ext cx="7181850" cy="54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Assembly Components</a:t>
            </a:r>
          </a:p>
        </p:txBody>
      </p:sp>
      <p:pic>
        <p:nvPicPr>
          <p:cNvPr id="4505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038225"/>
            <a:ext cx="4038600" cy="551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MSIL Sample Code</a:t>
            </a:r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441325" y="1066800"/>
            <a:ext cx="83978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      IL_006e:  ldloc.s    V_4</a:t>
            </a:r>
          </a:p>
          <a:p>
            <a:pPr eaLnBrk="1" hangingPunct="1"/>
            <a:r>
              <a:rPr lang="en-US" altLang="en-US" sz="1600"/>
              <a:t>      IL_0070:  ldloc.1</a:t>
            </a:r>
          </a:p>
          <a:p>
            <a:pPr eaLnBrk="1" hangingPunct="1"/>
            <a:r>
              <a:rPr lang="en-US" altLang="en-US" sz="1600"/>
              <a:t>      IL_0071:  ldelema    [System.Drawing]System.Drawing.Color</a:t>
            </a:r>
          </a:p>
          <a:p>
            <a:pPr eaLnBrk="1" hangingPunct="1"/>
            <a:r>
              <a:rPr lang="en-US" altLang="en-US" sz="1600"/>
              <a:t>      IL_0076:  ldloc.0</a:t>
            </a:r>
          </a:p>
          <a:p>
            <a:pPr eaLnBrk="1" hangingPunct="1"/>
            <a:r>
              <a:rPr lang="en-US" altLang="en-US" sz="1600"/>
              <a:t>      IL_0077:  ldloc.1</a:t>
            </a:r>
          </a:p>
          <a:p>
            <a:pPr eaLnBrk="1" hangingPunct="1"/>
            <a:r>
              <a:rPr lang="en-US" altLang="en-US" sz="1600"/>
              <a:t>      IL_0078:  ldarg.1</a:t>
            </a:r>
          </a:p>
          <a:p>
            <a:pPr eaLnBrk="1" hangingPunct="1"/>
            <a:r>
              <a:rPr lang="en-US" altLang="en-US" sz="1600"/>
              <a:t>      IL_0079:  sub</a:t>
            </a:r>
          </a:p>
          <a:p>
            <a:pPr eaLnBrk="1" hangingPunct="1"/>
            <a:r>
              <a:rPr lang="en-US" altLang="en-US" sz="1600"/>
              <a:t>      IL_007a:  ldloc.2</a:t>
            </a:r>
          </a:p>
          <a:p>
            <a:pPr eaLnBrk="1" hangingPunct="1"/>
            <a:r>
              <a:rPr lang="en-US" altLang="en-US" sz="1600"/>
              <a:t>      IL_007b:  callvirt   instance valuetype [System.Drawing]System.Drawing.Color [System.Drawing]System.Drawing.Bitmap::GetPixel(int32, int32)</a:t>
            </a:r>
          </a:p>
          <a:p>
            <a:pPr eaLnBrk="1" hangingPunct="1"/>
            <a:r>
              <a:rPr lang="en-US" altLang="en-US" sz="1600"/>
              <a:t>      IL_0080:  stobj      [System.Drawing]System.Drawing.Color</a:t>
            </a:r>
          </a:p>
          <a:p>
            <a:pPr eaLnBrk="1" hangingPunct="1"/>
            <a:r>
              <a:rPr lang="en-US" altLang="en-US" sz="1600"/>
              <a:t>      IL_0085:  ldloc.1</a:t>
            </a:r>
          </a:p>
          <a:p>
            <a:pPr eaLnBrk="1" hangingPunct="1"/>
            <a:r>
              <a:rPr lang="en-US" altLang="en-US" sz="1600"/>
              <a:t>      IL_0086:  ldc.i4.1</a:t>
            </a:r>
          </a:p>
          <a:p>
            <a:pPr eaLnBrk="1" hangingPunct="1"/>
            <a:r>
              <a:rPr lang="en-US" altLang="en-US" sz="1600"/>
              <a:t>      IL_0087:  sub</a:t>
            </a:r>
          </a:p>
          <a:p>
            <a:pPr eaLnBrk="1" hangingPunct="1"/>
            <a:r>
              <a:rPr lang="en-US" altLang="en-US" sz="1600"/>
              <a:t>      IL_0088:  stloc.1</a:t>
            </a:r>
          </a:p>
          <a:p>
            <a:pPr eaLnBrk="1" hangingPunct="1"/>
            <a:r>
              <a:rPr lang="en-US" altLang="en-US" sz="1600"/>
              <a:t>      IL_0089:  ldloc.1</a:t>
            </a:r>
          </a:p>
          <a:p>
            <a:pPr eaLnBrk="1" hangingPunct="1"/>
            <a:r>
              <a:rPr lang="en-US" altLang="en-US" sz="1600"/>
              <a:t>      IL_008a:  ldarg.1</a:t>
            </a:r>
          </a:p>
          <a:p>
            <a:pPr eaLnBrk="1" hangingPunct="1"/>
            <a:r>
              <a:rPr lang="en-US" altLang="en-US" sz="1600"/>
              <a:t>      IL_008b:  bge.s      IL_006e</a:t>
            </a:r>
          </a:p>
          <a:p>
            <a:pPr eaLnBrk="1" hangingPunct="1"/>
            <a:endParaRPr lang="en-US" altLang="en-US" sz="1600"/>
          </a:p>
          <a:p>
            <a:pPr eaLnBrk="1" hangingPunct="1"/>
            <a:r>
              <a:rPr lang="en-US" altLang="en-US" sz="1600"/>
              <a:t>      IL_008d:  ldc.i4.0</a:t>
            </a:r>
          </a:p>
          <a:p>
            <a:pPr eaLnBrk="1" hangingPunct="1"/>
            <a:r>
              <a:rPr lang="en-US" altLang="en-US" sz="1600"/>
              <a:t>      IL_008e:  stloc.1</a:t>
            </a:r>
          </a:p>
          <a:p>
            <a:pPr eaLnBrk="1" hangingPunct="1"/>
            <a:r>
              <a:rPr lang="en-US" altLang="en-US" sz="1600"/>
              <a:t>      IL_008f:  br.s       IL_00aa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Next we will study C#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C# does not exist in isolation but has a close connection with the .NET framework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.NET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CLR is a Java-like platform, but multi-language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Src</a:t>
            </a:r>
            <a:r>
              <a:rPr lang="en-US" altLang="en-US" smtClean="0">
                <a:sym typeface="Wingdings" panose="05000000000000000000" pitchFamily="2" charset="2"/>
              </a:rPr>
              <a:t>MSILJITNative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.NET framework includes many class 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.NET 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Three main elements: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Framework (CLR, FCL, ASP, WinForms)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Products (Windows, Visual Studio, Office)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Services (My Services)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Framework Goals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Improved reliability and integrated security.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Simplified development and deployment.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Unified API, multi-language support.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XML is the .NET “Meta-Language”.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All MS server products now .NET-enabled.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.NET Framework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533400" y="2286000"/>
            <a:ext cx="6372225" cy="2786063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Framework Class Library</a:t>
            </a:r>
          </a:p>
        </p:txBody>
      </p:sp>
      <p:sp>
        <p:nvSpPr>
          <p:cNvPr id="7172" name="Rectangle 13"/>
          <p:cNvSpPr>
            <a:spLocks noChangeArrowheads="1"/>
          </p:cNvSpPr>
          <p:nvPr/>
        </p:nvSpPr>
        <p:spPr bwMode="auto">
          <a:xfrm>
            <a:off x="65246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ADO.NET</a:t>
            </a:r>
          </a:p>
        </p:txBody>
      </p:sp>
      <p:sp>
        <p:nvSpPr>
          <p:cNvPr id="7173" name="Rectangle 14"/>
          <p:cNvSpPr>
            <a:spLocks noChangeArrowheads="1"/>
          </p:cNvSpPr>
          <p:nvPr/>
        </p:nvSpPr>
        <p:spPr bwMode="auto">
          <a:xfrm>
            <a:off x="652463" y="4552950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Network</a:t>
            </a:r>
          </a:p>
        </p:txBody>
      </p:sp>
      <p:sp>
        <p:nvSpPr>
          <p:cNvPr id="7174" name="Rectangle 15"/>
          <p:cNvSpPr>
            <a:spLocks noChangeArrowheads="1"/>
          </p:cNvSpPr>
          <p:nvPr/>
        </p:nvSpPr>
        <p:spPr bwMode="auto">
          <a:xfrm>
            <a:off x="224631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XML</a:t>
            </a:r>
          </a:p>
        </p:txBody>
      </p:sp>
      <p:sp>
        <p:nvSpPr>
          <p:cNvPr id="7175" name="Rectangle 16"/>
          <p:cNvSpPr>
            <a:spLocks noChangeArrowheads="1"/>
          </p:cNvSpPr>
          <p:nvPr/>
        </p:nvSpPr>
        <p:spPr bwMode="auto">
          <a:xfrm>
            <a:off x="2246313" y="4552950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Security</a:t>
            </a:r>
          </a:p>
        </p:txBody>
      </p:sp>
      <p:sp>
        <p:nvSpPr>
          <p:cNvPr id="7176" name="Rectangle 17"/>
          <p:cNvSpPr>
            <a:spLocks noChangeArrowheads="1"/>
          </p:cNvSpPr>
          <p:nvPr/>
        </p:nvSpPr>
        <p:spPr bwMode="auto">
          <a:xfrm>
            <a:off x="384016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Threading</a:t>
            </a:r>
          </a:p>
        </p:txBody>
      </p:sp>
      <p:sp>
        <p:nvSpPr>
          <p:cNvPr id="7177" name="Rectangle 18"/>
          <p:cNvSpPr>
            <a:spLocks noChangeArrowheads="1"/>
          </p:cNvSpPr>
          <p:nvPr/>
        </p:nvSpPr>
        <p:spPr bwMode="auto">
          <a:xfrm>
            <a:off x="3840163" y="4552950"/>
            <a:ext cx="1371600" cy="323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Diagnostics</a:t>
            </a:r>
          </a:p>
        </p:txBody>
      </p:sp>
      <p:sp>
        <p:nvSpPr>
          <p:cNvPr id="7178" name="Rectangle 19"/>
          <p:cNvSpPr>
            <a:spLocks noChangeArrowheads="1"/>
          </p:cNvSpPr>
          <p:nvPr/>
        </p:nvSpPr>
        <p:spPr bwMode="auto">
          <a:xfrm>
            <a:off x="5434013" y="4048125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IO</a:t>
            </a:r>
          </a:p>
        </p:txBody>
      </p:sp>
      <p:sp>
        <p:nvSpPr>
          <p:cNvPr id="7179" name="Rectangle 20"/>
          <p:cNvSpPr>
            <a:spLocks noChangeArrowheads="1"/>
          </p:cNvSpPr>
          <p:nvPr/>
        </p:nvSpPr>
        <p:spPr bwMode="auto">
          <a:xfrm>
            <a:off x="5434013" y="4552950"/>
            <a:ext cx="13716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Etc.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533400" y="5181600"/>
            <a:ext cx="6370638" cy="876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Common Language Runtime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7181" name="Rectangle 22"/>
          <p:cNvSpPr>
            <a:spLocks noChangeArrowheads="1"/>
          </p:cNvSpPr>
          <p:nvPr/>
        </p:nvSpPr>
        <p:spPr bwMode="auto">
          <a:xfrm>
            <a:off x="700088" y="5610225"/>
            <a:ext cx="1828800" cy="3238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Memory Management</a:t>
            </a:r>
          </a:p>
        </p:txBody>
      </p:sp>
      <p:sp>
        <p:nvSpPr>
          <p:cNvPr id="7182" name="Rectangle 23"/>
          <p:cNvSpPr>
            <a:spLocks noChangeArrowheads="1"/>
          </p:cNvSpPr>
          <p:nvPr/>
        </p:nvSpPr>
        <p:spPr bwMode="auto">
          <a:xfrm>
            <a:off x="2790825" y="5600700"/>
            <a:ext cx="18288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Common Type System</a:t>
            </a:r>
          </a:p>
        </p:txBody>
      </p:sp>
      <p:sp>
        <p:nvSpPr>
          <p:cNvPr id="7183" name="Rectangle 24"/>
          <p:cNvSpPr>
            <a:spLocks noChangeArrowheads="1"/>
          </p:cNvSpPr>
          <p:nvPr/>
        </p:nvSpPr>
        <p:spPr bwMode="auto">
          <a:xfrm>
            <a:off x="4881563" y="5600700"/>
            <a:ext cx="182880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solidFill>
                  <a:schemeClr val="tx2"/>
                </a:solidFill>
                <a:latin typeface="Verdana" panose="020B0604030504040204" pitchFamily="34" charset="0"/>
              </a:rPr>
              <a:t>Lifecycle Monitoring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561975" y="990600"/>
            <a:ext cx="6372225" cy="381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C#     VB.NET      C++.NET      Other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533400" y="6248400"/>
            <a:ext cx="6372225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Operating System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7239000" y="990600"/>
            <a:ext cx="1143000" cy="5181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ctr">
              <a:defRPr/>
            </a:pPr>
            <a:r>
              <a:rPr lang="en-US" sz="1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Visual</a:t>
            </a:r>
          </a:p>
          <a:p>
            <a:pPr algn="ctr">
              <a:defRPr/>
            </a:pPr>
            <a:r>
              <a:rPr lang="en-US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Studio</a:t>
            </a:r>
            <a:endParaRPr lang="en-US" sz="16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533400" y="1600200"/>
            <a:ext cx="6372225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Common Language Specification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887788" y="2743200"/>
            <a:ext cx="2741612" cy="1143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Windows Forms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85800" y="2743200"/>
            <a:ext cx="2770188" cy="1143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Ctr="1"/>
          <a:lstStyle/>
          <a:p>
            <a:pPr algn="ctr">
              <a:defRPr/>
            </a:pPr>
            <a:r>
              <a:rPr lang="en-US" sz="1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ASP.NET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62000" y="3028950"/>
            <a:ext cx="1243013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latin typeface="Verdana" pitchFamily="34" charset="0"/>
              </a:rPr>
              <a:t>Web Services</a:t>
            </a:r>
            <a:endParaRPr lang="en-US" sz="280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7191" name="Rectangle 7"/>
          <p:cNvSpPr>
            <a:spLocks noChangeArrowheads="1"/>
          </p:cNvSpPr>
          <p:nvPr/>
        </p:nvSpPr>
        <p:spPr bwMode="auto">
          <a:xfrm>
            <a:off x="762000" y="3486150"/>
            <a:ext cx="254635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ASP.NET Application Services</a:t>
            </a:r>
          </a:p>
        </p:txBody>
      </p:sp>
      <p:sp>
        <p:nvSpPr>
          <p:cNvPr id="7192" name="Rectangle 8"/>
          <p:cNvSpPr>
            <a:spLocks noChangeArrowheads="1"/>
          </p:cNvSpPr>
          <p:nvPr/>
        </p:nvSpPr>
        <p:spPr bwMode="auto">
          <a:xfrm>
            <a:off x="2184400" y="3028950"/>
            <a:ext cx="1123950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Web Forms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14788" y="3028950"/>
            <a:ext cx="1419225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Controls</a:t>
            </a:r>
          </a:p>
        </p:txBody>
      </p:sp>
      <p:sp>
        <p:nvSpPr>
          <p:cNvPr id="7194" name="Rectangle 10"/>
          <p:cNvSpPr>
            <a:spLocks noChangeArrowheads="1"/>
          </p:cNvSpPr>
          <p:nvPr/>
        </p:nvSpPr>
        <p:spPr bwMode="auto">
          <a:xfrm>
            <a:off x="5737225" y="3028950"/>
            <a:ext cx="739775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Drawing</a:t>
            </a:r>
          </a:p>
        </p:txBody>
      </p:sp>
      <p:sp>
        <p:nvSpPr>
          <p:cNvPr id="7195" name="Rectangle 11"/>
          <p:cNvSpPr>
            <a:spLocks noChangeArrowheads="1"/>
          </p:cNvSpPr>
          <p:nvPr/>
        </p:nvSpPr>
        <p:spPr bwMode="auto">
          <a:xfrm>
            <a:off x="4014788" y="3486150"/>
            <a:ext cx="2462212" cy="320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>
                <a:latin typeface="Verdana" panose="020B0604030504040204" pitchFamily="34" charset="0"/>
              </a:rPr>
              <a:t>Windows Application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950" y="31750"/>
            <a:ext cx="7772400" cy="1143000"/>
          </a:xfrm>
        </p:spPr>
        <p:txBody>
          <a:bodyPr/>
          <a:lstStyle/>
          <a:p>
            <a:r>
              <a:rPr lang="en-US" dirty="0" smtClean="0"/>
              <a:t>.NET 4.5 on Windows 8</a:t>
            </a:r>
            <a:endParaRPr lang="en-US" dirty="0"/>
          </a:p>
        </p:txBody>
      </p:sp>
      <p:pic>
        <p:nvPicPr>
          <p:cNvPr id="104450" name="Picture 2" descr="http://dougseven.files.wordpress.com/2011/09/win8-new-platform.png?w=6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990600"/>
            <a:ext cx="8269033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6413500"/>
            <a:ext cx="8197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http://dougseven.com/2011/09/15/a-bad-picture-is-worth-a-thousand-long-discussions/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209800" y="5664200"/>
            <a:ext cx="417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Green  = Metro, Blue = Desktop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5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Language Runtime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A runtime provides services to executing programs</a:t>
            </a:r>
          </a:p>
          <a:p>
            <a:pPr lvl="1" eaLnBrk="1" hangingPunct="1"/>
            <a:r>
              <a:rPr lang="en-US" altLang="en-US" sz="2400" smtClean="0"/>
              <a:t>Standard C library, MFC, VB Runtime, JVM</a:t>
            </a:r>
          </a:p>
          <a:p>
            <a:pPr eaLnBrk="1" hangingPunct="1"/>
            <a:r>
              <a:rPr lang="en-US" altLang="en-US" sz="2800" smtClean="0"/>
              <a:t>CLR provided by .NET manages the execution of code and provides useful services</a:t>
            </a:r>
          </a:p>
          <a:p>
            <a:pPr lvl="1" eaLnBrk="1" hangingPunct="1"/>
            <a:r>
              <a:rPr lang="en-US" altLang="en-US" sz="2400" smtClean="0"/>
              <a:t>Memory management, type system, etc.</a:t>
            </a:r>
          </a:p>
          <a:p>
            <a:pPr lvl="1" eaLnBrk="1" hangingPunct="1"/>
            <a:r>
              <a:rPr lang="en-US" altLang="en-US" sz="2400" smtClean="0"/>
              <a:t>Services exposed through programming languages</a:t>
            </a:r>
          </a:p>
          <a:p>
            <a:pPr lvl="2" eaLnBrk="1" hangingPunct="1"/>
            <a:r>
              <a:rPr lang="en-US" altLang="en-US" sz="2000" smtClean="0"/>
              <a:t>C# exposes more features of the CLR than other languages (e.g. VB.NET)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.NET Framework Class Library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Framework – you can call it and it can call you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Large class library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Over 9000 classes in .NET 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Major components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Base Class: Networking, security, I/O, files, etc.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Data and XML Classes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Web Services/UI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Windows UI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2648</Words>
  <Application>Microsoft Office PowerPoint</Application>
  <PresentationFormat>On-screen Show (4:3)</PresentationFormat>
  <Paragraphs>424</Paragraphs>
  <Slides>45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Book Antiqua</vt:lpstr>
      <vt:lpstr>Times New Roman</vt:lpstr>
      <vt:lpstr>Verdana</vt:lpstr>
      <vt:lpstr>Wingdings</vt:lpstr>
      <vt:lpstr>Default Design</vt:lpstr>
      <vt:lpstr>Introduction to .NET</vt:lpstr>
      <vt:lpstr>What is .NET?</vt:lpstr>
      <vt:lpstr>.NET</vt:lpstr>
      <vt:lpstr>History</vt:lpstr>
      <vt:lpstr>.NET Overview</vt:lpstr>
      <vt:lpstr>.NET Framework</vt:lpstr>
      <vt:lpstr>.NET 4.5 on Windows 8</vt:lpstr>
      <vt:lpstr>Common Language Runtime</vt:lpstr>
      <vt:lpstr>.NET Framework Class Library</vt:lpstr>
      <vt:lpstr>Framework Libraries</vt:lpstr>
      <vt:lpstr>Framework Libraries</vt:lpstr>
      <vt:lpstr>Common Language Specification</vt:lpstr>
      <vt:lpstr>Some .NET Languages</vt:lpstr>
      <vt:lpstr>VB.NET and C#</vt:lpstr>
      <vt:lpstr>.NET vs. J2EE</vt:lpstr>
      <vt:lpstr>J2EE: Language-Specific, Platform- Independent</vt:lpstr>
      <vt:lpstr>.NET: Language-Independent, (Mostly) Platform- Specific</vt:lpstr>
      <vt:lpstr>J2EE</vt:lpstr>
      <vt:lpstr>.NET</vt:lpstr>
      <vt:lpstr>TIOBE Index, Feb 2015</vt:lpstr>
      <vt:lpstr>PL Job Trends - % Postings</vt:lpstr>
      <vt:lpstr>Relative Job Growth</vt:lpstr>
      <vt:lpstr>Do you have to use Windows?</vt:lpstr>
      <vt:lpstr>Mono</vt:lpstr>
      <vt:lpstr>Mono</vt:lpstr>
      <vt:lpstr>Common Language Runtime</vt:lpstr>
      <vt:lpstr>Simple Application Deployment</vt:lpstr>
      <vt:lpstr>Multiple Languages</vt:lpstr>
      <vt:lpstr>The Common Type System</vt:lpstr>
      <vt:lpstr>The Common Type System</vt:lpstr>
      <vt:lpstr>The Common Type System</vt:lpstr>
      <vt:lpstr>MSIL and JIT Compilation</vt:lpstr>
      <vt:lpstr>MSIL and JIT Compilation</vt:lpstr>
      <vt:lpstr>Delegates</vt:lpstr>
      <vt:lpstr>Packaging: Modules, Types, Assemblies, and the Manifest</vt:lpstr>
      <vt:lpstr>Packaging: Modules, Types, Assemblies, and the Manifest</vt:lpstr>
      <vt:lpstr>Packaging: Modules, Types, Assemblies, and the Manifest</vt:lpstr>
      <vt:lpstr>Differences from JVM (prior to 1.5)</vt:lpstr>
      <vt:lpstr>Differences from JVM (prior to 1.5)</vt:lpstr>
      <vt:lpstr>Differences from JVM (prior to 1.5)</vt:lpstr>
      <vt:lpstr>ILDASM</vt:lpstr>
      <vt:lpstr>Assembly Manifest</vt:lpstr>
      <vt:lpstr>Assembly Components</vt:lpstr>
      <vt:lpstr>MSIL Sample Code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Kenrick</dc:creator>
  <cp:lastModifiedBy>Kenrick Mock</cp:lastModifiedBy>
  <cp:revision>64</cp:revision>
  <dcterms:created xsi:type="dcterms:W3CDTF">1601-01-01T00:00:00Z</dcterms:created>
  <dcterms:modified xsi:type="dcterms:W3CDTF">2015-02-16T09:26:38Z</dcterms:modified>
</cp:coreProperties>
</file>