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57" r:id="rId4"/>
    <p:sldId id="258" r:id="rId5"/>
    <p:sldId id="259" r:id="rId6"/>
    <p:sldId id="260" r:id="rId7"/>
    <p:sldId id="263" r:id="rId8"/>
    <p:sldId id="264" r:id="rId9"/>
    <p:sldId id="287"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2" r:id="rId29"/>
    <p:sldId id="283" r:id="rId30"/>
    <p:sldId id="289" r:id="rId31"/>
    <p:sldId id="290" r:id="rId32"/>
    <p:sldId id="291" r:id="rId33"/>
    <p:sldId id="28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4" autoAdjust="0"/>
  </p:normalViewPr>
  <p:slideViewPr>
    <p:cSldViewPr>
      <p:cViewPr varScale="1">
        <p:scale>
          <a:sx n="99" d="100"/>
          <a:sy n="99" d="100"/>
        </p:scale>
        <p:origin x="19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E6203-AA4B-48DD-A36A-65BD85EC5544}" type="datetimeFigureOut">
              <a:rPr lang="en-US" smtClean="0"/>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762E8-000A-466D-BBA5-0FED9DD31E0F}" type="slidenum">
              <a:rPr lang="en-US" smtClean="0"/>
              <a:t>‹#›</a:t>
            </a:fld>
            <a:endParaRPr lang="en-US"/>
          </a:p>
        </p:txBody>
      </p:sp>
    </p:spTree>
    <p:extLst>
      <p:ext uri="{BB962C8B-B14F-4D97-AF65-F5344CB8AC3E}">
        <p14:creationId xmlns:p14="http://schemas.microsoft.com/office/powerpoint/2010/main" val="18687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Project</a:t>
            </a:r>
            <a:r>
              <a:rPr lang="en-CA" baseline="0" dirty="0" smtClean="0"/>
              <a:t> name – pick a cool sounding name for your project</a:t>
            </a:r>
          </a:p>
          <a:p>
            <a:r>
              <a:rPr lang="en-CA" baseline="0" dirty="0" smtClean="0"/>
              <a:t>Sponsors – list your project sponsors here (the people with the money)</a:t>
            </a:r>
          </a:p>
          <a:p>
            <a:endParaRPr lang="en-CA" baseline="0" dirty="0" smtClean="0"/>
          </a:p>
          <a:p>
            <a:r>
              <a:rPr lang="en-CA" baseline="0" dirty="0" smtClean="0"/>
              <a:t>Putting your sponsors name boldly out there for all to see is a great way to get their engagement and attention (necessary for any successful project).</a:t>
            </a:r>
          </a:p>
        </p:txBody>
      </p:sp>
      <p:sp>
        <p:nvSpPr>
          <p:cNvPr id="4" name="Slide Number Placeholder 3"/>
          <p:cNvSpPr>
            <a:spLocks noGrp="1"/>
          </p:cNvSpPr>
          <p:nvPr>
            <p:ph type="sldNum" sz="quarter" idx="10"/>
          </p:nvPr>
        </p:nvSpPr>
        <p:spPr/>
        <p:txBody>
          <a:bodyPr/>
          <a:lstStyle/>
          <a:p>
            <a:fld id="{95EFCE83-0D6D-418E-84F5-E30F60A7C7AC}" type="slidenum">
              <a:rPr lang="en-CA" smtClean="0"/>
              <a:pPr/>
              <a:t>19</a:t>
            </a:fld>
            <a:endParaRPr lang="en-CA"/>
          </a:p>
        </p:txBody>
      </p:sp>
    </p:spTree>
    <p:extLst>
      <p:ext uri="{BB962C8B-B14F-4D97-AF65-F5344CB8AC3E}">
        <p14:creationId xmlns:p14="http://schemas.microsoft.com/office/powerpoint/2010/main" val="99273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00" dirty="0" smtClean="0"/>
              <a:t>When push comes to shove,</a:t>
            </a:r>
            <a:r>
              <a:rPr lang="en-CA" sz="200" baseline="0" dirty="0" smtClean="0"/>
              <a:t> something has to give. Here we want to be clear on what that is.</a:t>
            </a:r>
          </a:p>
          <a:p>
            <a:endParaRPr lang="en-CA" sz="200" baseline="0" dirty="0" smtClean="0"/>
          </a:p>
          <a:p>
            <a:r>
              <a:rPr lang="en-CA" sz="200" dirty="0" smtClean="0"/>
              <a:t>On agile projects</a:t>
            </a:r>
            <a:r>
              <a:rPr lang="en-CA" sz="200" baseline="0" dirty="0" smtClean="0"/>
              <a:t> we flex on scope. But there could be others factors at play here so get ready to listen as you customer tells you which forces can bend (scope) and which are written in stone (usually budget).</a:t>
            </a:r>
            <a:endParaRPr lang="en-CA" sz="200" dirty="0" smtClean="0"/>
          </a:p>
          <a:p>
            <a:endParaRPr lang="en-CA" sz="200" dirty="0" smtClean="0"/>
          </a:p>
          <a:p>
            <a:r>
              <a:rPr lang="en-CA" sz="1000" dirty="0" smtClean="0"/>
              <a:t>Slider rules:</a:t>
            </a:r>
          </a:p>
          <a:p>
            <a:r>
              <a:rPr lang="en-CA" sz="1000" dirty="0" smtClean="0"/>
              <a:t>1. No</a:t>
            </a:r>
            <a:r>
              <a:rPr lang="en-CA" sz="1000" baseline="0" dirty="0" smtClean="0"/>
              <a:t> two sliders can </a:t>
            </a:r>
            <a:r>
              <a:rPr lang="en-CA" sz="200" baseline="0" dirty="0" smtClean="0"/>
              <a:t>occupy the same level.</a:t>
            </a:r>
          </a:p>
          <a:p>
            <a:r>
              <a:rPr lang="en-CA" sz="200" baseline="0" dirty="0" smtClean="0"/>
              <a:t>2. List other important project factors down below.</a:t>
            </a:r>
          </a:p>
        </p:txBody>
      </p:sp>
      <p:sp>
        <p:nvSpPr>
          <p:cNvPr id="4" name="Slide Number Placeholder 3"/>
          <p:cNvSpPr>
            <a:spLocks noGrp="1"/>
          </p:cNvSpPr>
          <p:nvPr>
            <p:ph type="sldNum" sz="quarter" idx="10"/>
          </p:nvPr>
        </p:nvSpPr>
        <p:spPr/>
        <p:txBody>
          <a:bodyPr/>
          <a:lstStyle/>
          <a:p>
            <a:fld id="{95EFCE83-0D6D-418E-84F5-E30F60A7C7AC}" type="slidenum">
              <a:rPr lang="en-CA" smtClean="0"/>
              <a:pPr/>
              <a:t>33</a:t>
            </a:fld>
            <a:endParaRPr lang="en-CA"/>
          </a:p>
        </p:txBody>
      </p:sp>
    </p:spTree>
    <p:extLst>
      <p:ext uri="{BB962C8B-B14F-4D97-AF65-F5344CB8AC3E}">
        <p14:creationId xmlns:p14="http://schemas.microsoft.com/office/powerpoint/2010/main" val="328580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Stakeholders are usually interested in two things:</a:t>
            </a:r>
          </a:p>
          <a:p>
            <a:pPr marL="228600" indent="-228600">
              <a:buAutoNum type="arabicPeriod"/>
            </a:pPr>
            <a:r>
              <a:rPr lang="en-CA" baseline="0" dirty="0" smtClean="0"/>
              <a:t>How much is this going to cost.</a:t>
            </a:r>
          </a:p>
          <a:p>
            <a:pPr marL="228600" indent="-228600">
              <a:buAutoNum type="arabicPeriod"/>
            </a:pPr>
            <a:r>
              <a:rPr lang="en-CA" baseline="0" dirty="0" smtClean="0"/>
              <a:t>When is it going to be done.</a:t>
            </a:r>
          </a:p>
          <a:p>
            <a:pPr marL="228600" indent="-228600">
              <a:buAutoNum type="arabicPeriod"/>
            </a:pPr>
            <a:endParaRPr lang="en-CA" baseline="0" dirty="0" smtClean="0"/>
          </a:p>
          <a:p>
            <a:pPr marL="228600" indent="-228600">
              <a:buNone/>
            </a:pPr>
            <a:r>
              <a:rPr lang="en-CA" baseline="0" dirty="0" smtClean="0"/>
              <a:t>Here we do our best to answer those two questions so they can decide if the project is still worth doing by showing them what it’s going to take.</a:t>
            </a:r>
          </a:p>
        </p:txBody>
      </p:sp>
      <p:sp>
        <p:nvSpPr>
          <p:cNvPr id="4" name="Slide Number Placeholder 3"/>
          <p:cNvSpPr>
            <a:spLocks noGrp="1"/>
          </p:cNvSpPr>
          <p:nvPr>
            <p:ph type="sldNum" sz="quarter" idx="10"/>
          </p:nvPr>
        </p:nvSpPr>
        <p:spPr/>
        <p:txBody>
          <a:bodyPr/>
          <a:lstStyle/>
          <a:p>
            <a:fld id="{95EFCE83-0D6D-418E-84F5-E30F60A7C7AC}" type="slidenum">
              <a:rPr lang="en-CA" smtClean="0"/>
              <a:pPr/>
              <a:t>34</a:t>
            </a:fld>
            <a:endParaRPr lang="en-CA"/>
          </a:p>
        </p:txBody>
      </p:sp>
    </p:spTree>
    <p:extLst>
      <p:ext uri="{BB962C8B-B14F-4D97-AF65-F5344CB8AC3E}">
        <p14:creationId xmlns:p14="http://schemas.microsoft.com/office/powerpoint/2010/main" val="401675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Write down all the reasons why your company would want to spend money on this project in the first place.</a:t>
            </a:r>
          </a:p>
          <a:p>
            <a:r>
              <a:rPr lang="en-CA" dirty="0" smtClean="0"/>
              <a:t>Then pick and highlight the most important one</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20</a:t>
            </a:fld>
            <a:endParaRPr lang="en-CA"/>
          </a:p>
        </p:txBody>
      </p:sp>
    </p:spTree>
    <p:extLst>
      <p:ext uri="{BB962C8B-B14F-4D97-AF65-F5344CB8AC3E}">
        <p14:creationId xmlns:p14="http://schemas.microsoft.com/office/powerpoint/2010/main" val="11571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you could walk into a store, and buy the shrink</a:t>
            </a:r>
            <a:r>
              <a:rPr lang="en-CA" baseline="0" dirty="0" smtClean="0"/>
              <a:t> wrapped version of your software, what the design of the box look like and what would it say?</a:t>
            </a:r>
          </a:p>
          <a:p>
            <a:r>
              <a:rPr lang="en-CA" baseline="0" dirty="0" smtClean="0"/>
              <a:t>Point here is to get your team looking at your project through the eyes of your end customer.</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22</a:t>
            </a:fld>
            <a:endParaRPr lang="en-CA"/>
          </a:p>
        </p:txBody>
      </p:sp>
    </p:spTree>
    <p:extLst>
      <p:ext uri="{BB962C8B-B14F-4D97-AF65-F5344CB8AC3E}">
        <p14:creationId xmlns:p14="http://schemas.microsoft.com/office/powerpoint/2010/main" val="33975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List all the big ticket items</a:t>
            </a:r>
            <a:r>
              <a:rPr lang="en-CA" baseline="0" dirty="0" smtClean="0"/>
              <a:t> you are (and are NOT) going to deliver within the scope of this project.</a:t>
            </a:r>
          </a:p>
          <a:p>
            <a:r>
              <a:rPr lang="en-CA" baseline="0" dirty="0" smtClean="0"/>
              <a:t>Before starting your project move all the UNRESOLVED ones to either IN or OUT.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23</a:t>
            </a:fld>
            <a:endParaRPr lang="en-CA"/>
          </a:p>
        </p:txBody>
      </p:sp>
    </p:spTree>
    <p:extLst>
      <p:ext uri="{BB962C8B-B14F-4D97-AF65-F5344CB8AC3E}">
        <p14:creationId xmlns:p14="http://schemas.microsoft.com/office/powerpoint/2010/main" val="379372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List everyone you are going to have to interact with at some point during the</a:t>
            </a:r>
            <a:r>
              <a:rPr lang="en-CA" baseline="0" dirty="0" smtClean="0"/>
              <a:t> course of your project.</a:t>
            </a:r>
          </a:p>
          <a:p>
            <a:endParaRPr lang="en-CA" baseline="0" dirty="0" smtClean="0"/>
          </a:p>
          <a:p>
            <a:r>
              <a:rPr lang="en-CA" baseline="0" dirty="0" smtClean="0"/>
              <a:t>Goal is to start building relationships with these people and let them know we are coming down the tracks  (before we actually get there).</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24</a:t>
            </a:fld>
            <a:endParaRPr lang="en-CA"/>
          </a:p>
        </p:txBody>
      </p:sp>
    </p:spTree>
    <p:extLst>
      <p:ext uri="{BB962C8B-B14F-4D97-AF65-F5344CB8AC3E}">
        <p14:creationId xmlns:p14="http://schemas.microsoft.com/office/powerpoint/2010/main" val="419654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about letting people know how</a:t>
            </a:r>
            <a:r>
              <a:rPr lang="en-CA" baseline="0" dirty="0" smtClean="0"/>
              <a:t> we plan on building this thing.</a:t>
            </a:r>
          </a:p>
          <a:p>
            <a:r>
              <a:rPr lang="en-CA" baseline="0" dirty="0" smtClean="0"/>
              <a:t>If there are any tools or libraries assumptions you are making list them here.</a:t>
            </a:r>
          </a:p>
          <a:p>
            <a:r>
              <a:rPr lang="en-CA" baseline="0" dirty="0" smtClean="0"/>
              <a:t>Also if there are areas of the application architecture that are risky highlight those too.</a:t>
            </a:r>
          </a:p>
          <a:p>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25</a:t>
            </a:fld>
            <a:endParaRPr lang="en-CA"/>
          </a:p>
        </p:txBody>
      </p:sp>
    </p:spTree>
    <p:extLst>
      <p:ext uri="{BB962C8B-B14F-4D97-AF65-F5344CB8AC3E}">
        <p14:creationId xmlns:p14="http://schemas.microsoft.com/office/powerpoint/2010/main" val="357888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your chance to call </a:t>
            </a:r>
            <a:r>
              <a:rPr lang="en-CA" baseline="0" dirty="0" smtClean="0"/>
              <a:t>out any craziness you’ve heard while building the deck, and having a frank conversation with your sponsors and your team about how you are going to handle it.</a:t>
            </a:r>
          </a:p>
          <a:p>
            <a:r>
              <a:rPr lang="en-CA" baseline="0" dirty="0" smtClean="0"/>
              <a:t>This is perhaps on of the most powerful slides in the deck – it’s your chance to ask for whatever you need to be successful and the consequences if you don’t get it.</a:t>
            </a:r>
          </a:p>
          <a:p>
            <a:r>
              <a:rPr lang="en-CA" baseline="0" dirty="0" smtClean="0"/>
              <a:t>Use it!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26</a:t>
            </a:fld>
            <a:endParaRPr lang="en-CA"/>
          </a:p>
        </p:txBody>
      </p:sp>
    </p:spTree>
    <p:extLst>
      <p:ext uri="{BB962C8B-B14F-4D97-AF65-F5344CB8AC3E}">
        <p14:creationId xmlns:p14="http://schemas.microsoft.com/office/powerpoint/2010/main" val="303618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Set expectations around who you are going to need and</a:t>
            </a:r>
            <a:r>
              <a:rPr lang="en-CA" baseline="0" dirty="0" smtClean="0"/>
              <a:t> what kind of skills they will need to have to pull this off.</a:t>
            </a:r>
          </a:p>
          <a:p>
            <a:r>
              <a:rPr lang="en-CA" baseline="0" dirty="0" smtClean="0"/>
              <a:t>Use names if specific people are important (i.e. Billy is the only guy who can do X).</a:t>
            </a:r>
          </a:p>
        </p:txBody>
      </p:sp>
      <p:sp>
        <p:nvSpPr>
          <p:cNvPr id="4" name="Slide Number Placeholder 3"/>
          <p:cNvSpPr>
            <a:spLocks noGrp="1"/>
          </p:cNvSpPr>
          <p:nvPr>
            <p:ph type="sldNum" sz="quarter" idx="10"/>
          </p:nvPr>
        </p:nvSpPr>
        <p:spPr/>
        <p:txBody>
          <a:bodyPr/>
          <a:lstStyle/>
          <a:p>
            <a:fld id="{95EFCE83-0D6D-418E-84F5-E30F60A7C7AC}" type="slidenum">
              <a:rPr lang="en-CA" smtClean="0"/>
              <a:pPr/>
              <a:t>28</a:t>
            </a:fld>
            <a:endParaRPr lang="en-CA"/>
          </a:p>
        </p:txBody>
      </p:sp>
    </p:spTree>
    <p:extLst>
      <p:ext uri="{BB962C8B-B14F-4D97-AF65-F5344CB8AC3E}">
        <p14:creationId xmlns:p14="http://schemas.microsoft.com/office/powerpoint/2010/main" val="146767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Give your sponsors some idea of how big this thing is (1, 3, or 6 </a:t>
            </a:r>
            <a:r>
              <a:rPr lang="en-CA" dirty="0" err="1" smtClean="0"/>
              <a:t>monther</a:t>
            </a:r>
            <a:r>
              <a:rPr lang="en-CA" dirty="0" smtClean="0"/>
              <a:t>).</a:t>
            </a:r>
            <a:endParaRPr lang="en-CA" baseline="0" dirty="0" smtClean="0"/>
          </a:p>
          <a:p>
            <a:r>
              <a:rPr lang="en-CA" baseline="0" dirty="0" smtClean="0"/>
              <a:t>Before you can complete this slide you and the team should create and estimate a high-level story list for the project.</a:t>
            </a:r>
          </a:p>
          <a:p>
            <a:r>
              <a:rPr lang="en-CA" baseline="0" dirty="0" smtClean="0"/>
              <a:t>This isn’t a commitment (too many unknowns). It’s just a really rough guess. Don’t treat it as anything else.</a:t>
            </a:r>
          </a:p>
        </p:txBody>
      </p:sp>
      <p:sp>
        <p:nvSpPr>
          <p:cNvPr id="4" name="Slide Number Placeholder 3"/>
          <p:cNvSpPr>
            <a:spLocks noGrp="1"/>
          </p:cNvSpPr>
          <p:nvPr>
            <p:ph type="sldNum" sz="quarter" idx="10"/>
          </p:nvPr>
        </p:nvSpPr>
        <p:spPr/>
        <p:txBody>
          <a:bodyPr/>
          <a:lstStyle/>
          <a:p>
            <a:fld id="{95EFCE83-0D6D-418E-84F5-E30F60A7C7AC}" type="slidenum">
              <a:rPr lang="en-CA" smtClean="0"/>
              <a:pPr/>
              <a:t>29</a:t>
            </a:fld>
            <a:endParaRPr lang="en-CA"/>
          </a:p>
        </p:txBody>
      </p:sp>
    </p:spTree>
    <p:extLst>
      <p:ext uri="{BB962C8B-B14F-4D97-AF65-F5344CB8AC3E}">
        <p14:creationId xmlns:p14="http://schemas.microsoft.com/office/powerpoint/2010/main" val="149399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Agile Samurai Principles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399"/>
            <a:ext cx="33623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296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Agile Customer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527800" cy="505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65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 Team</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6594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10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Analyst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0966"/>
            <a:ext cx="6323013" cy="49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83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Programmer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623050" cy="509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Tester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05600" cy="51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Manager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524000"/>
            <a:ext cx="6380163"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Usability Designer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791502"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9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Kicking off a project</a:t>
            </a:r>
            <a:endParaRPr lang="en-US" dirty="0"/>
          </a:p>
        </p:txBody>
      </p:sp>
      <p:sp>
        <p:nvSpPr>
          <p:cNvPr id="3" name="Content Placeholder 2"/>
          <p:cNvSpPr>
            <a:spLocks noGrp="1"/>
          </p:cNvSpPr>
          <p:nvPr>
            <p:ph idx="1"/>
          </p:nvPr>
        </p:nvSpPr>
        <p:spPr/>
        <p:txBody>
          <a:bodyPr/>
          <a:lstStyle/>
          <a:p>
            <a:r>
              <a:rPr lang="en-US" dirty="0" smtClean="0"/>
              <a:t>The Inception Deck</a:t>
            </a:r>
          </a:p>
          <a:p>
            <a:pPr lvl="1"/>
            <a:r>
              <a:rPr lang="en-US" dirty="0" smtClean="0"/>
              <a:t>Ten questions you’d be crazy not to ask before starting any software project</a:t>
            </a:r>
          </a:p>
          <a:p>
            <a:pPr lvl="1"/>
            <a:r>
              <a:rPr lang="en-US" dirty="0" smtClean="0"/>
              <a:t>Gets everyone pointing in the same direction</a:t>
            </a:r>
          </a:p>
          <a:p>
            <a:pPr lvl="2"/>
            <a:r>
              <a:rPr lang="en-US" dirty="0" smtClean="0"/>
              <a:t>Shared goals, vision, context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67213"/>
            <a:ext cx="7313613"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37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Inception Deck</a:t>
            </a:r>
            <a:endParaRPr lang="en-US" dirty="0"/>
          </a:p>
        </p:txBody>
      </p:sp>
      <p:sp>
        <p:nvSpPr>
          <p:cNvPr id="3" name="Content Placeholder 2"/>
          <p:cNvSpPr>
            <a:spLocks noGrp="1"/>
          </p:cNvSpPr>
          <p:nvPr>
            <p:ph idx="1"/>
          </p:nvPr>
        </p:nvSpPr>
        <p:spPr/>
        <p:txBody>
          <a:bodyPr/>
          <a:lstStyle/>
          <a:p>
            <a:r>
              <a:rPr lang="en-US" dirty="0" smtClean="0"/>
              <a:t>Collectively fill out </a:t>
            </a:r>
            <a:r>
              <a:rPr lang="en-US" dirty="0"/>
              <a:t>a slide on </a:t>
            </a:r>
            <a:r>
              <a:rPr lang="en-US" dirty="0" smtClean="0"/>
              <a:t>to get a pretty </a:t>
            </a:r>
            <a:r>
              <a:rPr lang="en-US" dirty="0"/>
              <a:t>good idea about what </a:t>
            </a:r>
            <a:r>
              <a:rPr lang="en-US" dirty="0" smtClean="0"/>
              <a:t>the </a:t>
            </a:r>
            <a:r>
              <a:rPr lang="en-US" dirty="0"/>
              <a:t>project is, what it isn’t, and what </a:t>
            </a:r>
            <a:r>
              <a:rPr lang="en-US" dirty="0" smtClean="0"/>
              <a:t>it’s going </a:t>
            </a:r>
            <a:r>
              <a:rPr lang="en-US" dirty="0"/>
              <a:t>to take to </a:t>
            </a:r>
            <a:r>
              <a:rPr lang="en-US" dirty="0" smtClean="0"/>
              <a:t>deliver</a:t>
            </a:r>
          </a:p>
          <a:p>
            <a:r>
              <a:rPr lang="en-US" dirty="0" smtClean="0"/>
              <a:t>Need to get customer/stakeholders involved</a:t>
            </a:r>
          </a:p>
          <a:p>
            <a:r>
              <a:rPr lang="en-US" dirty="0" smtClean="0"/>
              <a:t>It’s a living document</a:t>
            </a:r>
            <a:endParaRPr lang="en-US" dirty="0"/>
          </a:p>
        </p:txBody>
      </p:sp>
    </p:spTree>
    <p:extLst>
      <p:ext uri="{BB962C8B-B14F-4D97-AF65-F5344CB8AC3E}">
        <p14:creationId xmlns:p14="http://schemas.microsoft.com/office/powerpoint/2010/main" val="865350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&lt;Your project name&gt;</a:t>
            </a:r>
            <a:endParaRPr lang="en-CA" dirty="0"/>
          </a:p>
        </p:txBody>
      </p:sp>
      <p:sp>
        <p:nvSpPr>
          <p:cNvPr id="3" name="Subtitle 2"/>
          <p:cNvSpPr>
            <a:spLocks noGrp="1"/>
          </p:cNvSpPr>
          <p:nvPr>
            <p:ph type="subTitle" idx="1"/>
          </p:nvPr>
        </p:nvSpPr>
        <p:spPr/>
        <p:txBody>
          <a:bodyPr/>
          <a:lstStyle/>
          <a:p>
            <a:r>
              <a:rPr lang="en-CA" dirty="0" smtClean="0"/>
              <a:t>&lt;Your sponsors&gt;</a:t>
            </a:r>
            <a:endParaRPr lang="en-CA" dirty="0"/>
          </a:p>
        </p:txBody>
      </p:sp>
    </p:spTree>
    <p:extLst>
      <p:ext uri="{BB962C8B-B14F-4D97-AF65-F5344CB8AC3E}">
        <p14:creationId xmlns:p14="http://schemas.microsoft.com/office/powerpoint/2010/main" val="261899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524000"/>
            <a:ext cx="40005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484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we here?</a:t>
            </a:r>
            <a:endParaRPr lang="en-CA" dirty="0"/>
          </a:p>
        </p:txBody>
      </p:sp>
      <p:sp>
        <p:nvSpPr>
          <p:cNvPr id="3" name="Content Placeholder 2"/>
          <p:cNvSpPr>
            <a:spLocks noGrp="1"/>
          </p:cNvSpPr>
          <p:nvPr>
            <p:ph idx="1"/>
          </p:nvPr>
        </p:nvSpPr>
        <p:spPr/>
        <p:txBody>
          <a:bodyPr/>
          <a:lstStyle/>
          <a:p>
            <a:r>
              <a:rPr lang="en-CA" dirty="0" smtClean="0"/>
              <a:t>Important reason #1</a:t>
            </a:r>
          </a:p>
          <a:p>
            <a:r>
              <a:rPr lang="en-CA" dirty="0" smtClean="0"/>
              <a:t>Important reason #2</a:t>
            </a:r>
          </a:p>
          <a:p>
            <a:r>
              <a:rPr lang="en-CA" dirty="0" smtClean="0"/>
              <a:t>Important reason #3</a:t>
            </a:r>
          </a:p>
        </p:txBody>
      </p:sp>
      <p:sp>
        <p:nvSpPr>
          <p:cNvPr id="4" name="TextBox 3"/>
          <p:cNvSpPr txBox="1"/>
          <p:nvPr/>
        </p:nvSpPr>
        <p:spPr>
          <a:xfrm>
            <a:off x="1447800" y="4800600"/>
            <a:ext cx="6496522" cy="646331"/>
          </a:xfrm>
          <a:prstGeom prst="rect">
            <a:avLst/>
          </a:prstGeom>
          <a:noFill/>
        </p:spPr>
        <p:txBody>
          <a:bodyPr wrap="none" rtlCol="0">
            <a:spAutoFit/>
          </a:bodyPr>
          <a:lstStyle/>
          <a:p>
            <a:r>
              <a:rPr lang="en-CA" sz="3600" dirty="0" smtClean="0"/>
              <a:t>&lt;#1 reason for doing this project&gt;</a:t>
            </a:r>
            <a:endParaRPr lang="en-CA" sz="3600" dirty="0"/>
          </a:p>
        </p:txBody>
      </p:sp>
      <p:pic>
        <p:nvPicPr>
          <p:cNvPr id="5" name="Picture 4"/>
          <p:cNvPicPr>
            <a:picLocks noChangeAspect="1" noChangeArrowheads="1"/>
          </p:cNvPicPr>
          <p:nvPr/>
        </p:nvPicPr>
        <p:blipFill>
          <a:blip r:embed="rId3" cstate="print"/>
          <a:srcRect/>
          <a:stretch>
            <a:fillRect/>
          </a:stretch>
        </p:blipFill>
        <p:spPr bwMode="auto">
          <a:xfrm>
            <a:off x="985838" y="4221088"/>
            <a:ext cx="7388225" cy="1512168"/>
          </a:xfrm>
          <a:prstGeom prst="rect">
            <a:avLst/>
          </a:prstGeom>
          <a:noFill/>
          <a:ln w="12700" cap="flat">
            <a:noFill/>
            <a:miter lim="800000"/>
            <a:headEnd/>
            <a:tailEnd/>
          </a:ln>
        </p:spPr>
      </p:pic>
    </p:spTree>
    <p:extLst>
      <p:ext uri="{BB962C8B-B14F-4D97-AF65-F5344CB8AC3E}">
        <p14:creationId xmlns:p14="http://schemas.microsoft.com/office/powerpoint/2010/main" val="16038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elevator pitch</a:t>
            </a:r>
            <a:endParaRPr lang="en-CA" dirty="0"/>
          </a:p>
        </p:txBody>
      </p:sp>
      <p:sp>
        <p:nvSpPr>
          <p:cNvPr id="3" name="Content Placeholder 2"/>
          <p:cNvSpPr>
            <a:spLocks noGrp="1"/>
          </p:cNvSpPr>
          <p:nvPr>
            <p:ph idx="1"/>
          </p:nvPr>
        </p:nvSpPr>
        <p:spPr/>
        <p:txBody>
          <a:bodyPr>
            <a:normAutofit lnSpcReduction="10000"/>
          </a:bodyPr>
          <a:lstStyle/>
          <a:p>
            <a:r>
              <a:rPr lang="en-CA" dirty="0" smtClean="0"/>
              <a:t>For </a:t>
            </a:r>
            <a:r>
              <a:rPr lang="en-CA" dirty="0" smtClean="0">
                <a:solidFill>
                  <a:srgbClr val="008000"/>
                </a:solidFill>
              </a:rPr>
              <a:t>[target customer]</a:t>
            </a:r>
          </a:p>
          <a:p>
            <a:r>
              <a:rPr lang="en-CA" dirty="0" smtClean="0"/>
              <a:t>who </a:t>
            </a:r>
            <a:r>
              <a:rPr lang="en-CA" dirty="0" smtClean="0">
                <a:solidFill>
                  <a:srgbClr val="008000"/>
                </a:solidFill>
              </a:rPr>
              <a:t>[statement of need or opportunity]</a:t>
            </a:r>
          </a:p>
          <a:p>
            <a:r>
              <a:rPr lang="en-CA" dirty="0" smtClean="0"/>
              <a:t>the </a:t>
            </a:r>
            <a:r>
              <a:rPr lang="en-CA" dirty="0" smtClean="0">
                <a:solidFill>
                  <a:srgbClr val="008000"/>
                </a:solidFill>
              </a:rPr>
              <a:t>[project name]</a:t>
            </a:r>
          </a:p>
          <a:p>
            <a:r>
              <a:rPr lang="en-CA" dirty="0" smtClean="0"/>
              <a:t>is a </a:t>
            </a:r>
            <a:r>
              <a:rPr lang="en-CA" dirty="0" smtClean="0">
                <a:solidFill>
                  <a:srgbClr val="008000"/>
                </a:solidFill>
              </a:rPr>
              <a:t>[product category]</a:t>
            </a:r>
          </a:p>
          <a:p>
            <a:r>
              <a:rPr lang="en-CA" dirty="0" smtClean="0"/>
              <a:t>that </a:t>
            </a:r>
            <a:r>
              <a:rPr lang="en-CA" dirty="0" smtClean="0">
                <a:solidFill>
                  <a:srgbClr val="008000"/>
                </a:solidFill>
              </a:rPr>
              <a:t>[key benefit, compelling reason to buy]</a:t>
            </a:r>
            <a:r>
              <a:rPr lang="en-CA" dirty="0" smtClean="0"/>
              <a:t>.</a:t>
            </a:r>
          </a:p>
          <a:p>
            <a:r>
              <a:rPr lang="en-CA" dirty="0" smtClean="0"/>
              <a:t>Unlike </a:t>
            </a:r>
            <a:r>
              <a:rPr lang="en-CA" dirty="0" smtClean="0">
                <a:solidFill>
                  <a:srgbClr val="008000"/>
                </a:solidFill>
              </a:rPr>
              <a:t>[primary competitive alternative]</a:t>
            </a:r>
          </a:p>
          <a:p>
            <a:r>
              <a:rPr lang="en-CA" dirty="0" smtClean="0"/>
              <a:t>our project </a:t>
            </a:r>
            <a:r>
              <a:rPr lang="en-CA" dirty="0" smtClean="0">
                <a:solidFill>
                  <a:srgbClr val="008000"/>
                </a:solidFill>
              </a:rPr>
              <a:t>[statement of primary differentiation]</a:t>
            </a:r>
            <a:r>
              <a:rPr lang="en-CA" dirty="0" smtClean="0"/>
              <a:t>.</a:t>
            </a:r>
            <a:endParaRPr lang="en-CA" dirty="0"/>
          </a:p>
        </p:txBody>
      </p:sp>
    </p:spTree>
    <p:extLst>
      <p:ext uri="{BB962C8B-B14F-4D97-AF65-F5344CB8AC3E}">
        <p14:creationId xmlns:p14="http://schemas.microsoft.com/office/powerpoint/2010/main" val="327574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1524000"/>
            <a:ext cx="3810000" cy="502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2" name="Title 1"/>
          <p:cNvSpPr>
            <a:spLocks noGrp="1"/>
          </p:cNvSpPr>
          <p:nvPr>
            <p:ph type="title"/>
          </p:nvPr>
        </p:nvSpPr>
        <p:spPr/>
        <p:txBody>
          <a:bodyPr/>
          <a:lstStyle/>
          <a:p>
            <a:r>
              <a:rPr lang="en-CA" dirty="0" smtClean="0"/>
              <a:t>Product box</a:t>
            </a:r>
            <a:endParaRPr lang="en-CA" dirty="0"/>
          </a:p>
        </p:txBody>
      </p:sp>
      <p:sp>
        <p:nvSpPr>
          <p:cNvPr id="4" name="TextBox 3"/>
          <p:cNvSpPr txBox="1"/>
          <p:nvPr/>
        </p:nvSpPr>
        <p:spPr>
          <a:xfrm>
            <a:off x="3276600" y="1915180"/>
            <a:ext cx="2599430" cy="523220"/>
          </a:xfrm>
          <a:prstGeom prst="rect">
            <a:avLst/>
          </a:prstGeom>
          <a:noFill/>
        </p:spPr>
        <p:txBody>
          <a:bodyPr wrap="none" rtlCol="0">
            <a:spAutoFit/>
          </a:bodyPr>
          <a:lstStyle/>
          <a:p>
            <a:r>
              <a:rPr lang="en-CA" sz="2800" dirty="0" smtClean="0"/>
              <a:t>&lt;product name&gt;</a:t>
            </a:r>
            <a:endParaRPr lang="en-CA" sz="2800" dirty="0"/>
          </a:p>
        </p:txBody>
      </p:sp>
      <p:sp>
        <p:nvSpPr>
          <p:cNvPr id="11" name="Rectangle 10"/>
          <p:cNvSpPr/>
          <p:nvPr/>
        </p:nvSpPr>
        <p:spPr>
          <a:xfrm>
            <a:off x="3124200" y="2514600"/>
            <a:ext cx="3048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655988" y="3058180"/>
            <a:ext cx="1784527" cy="523220"/>
          </a:xfrm>
          <a:prstGeom prst="rect">
            <a:avLst/>
          </a:prstGeom>
          <a:noFill/>
        </p:spPr>
        <p:txBody>
          <a:bodyPr wrap="none" rtlCol="0">
            <a:spAutoFit/>
          </a:bodyPr>
          <a:lstStyle/>
          <a:p>
            <a:r>
              <a:rPr lang="en-CA" sz="2800" dirty="0" smtClean="0"/>
              <a:t>fun picture</a:t>
            </a:r>
            <a:endParaRPr lang="en-CA" sz="2800" dirty="0"/>
          </a:p>
        </p:txBody>
      </p:sp>
      <p:sp>
        <p:nvSpPr>
          <p:cNvPr id="6" name="TextBox 5"/>
          <p:cNvSpPr txBox="1"/>
          <p:nvPr/>
        </p:nvSpPr>
        <p:spPr>
          <a:xfrm>
            <a:off x="3855967" y="4048780"/>
            <a:ext cx="1478033" cy="523220"/>
          </a:xfrm>
          <a:prstGeom prst="rect">
            <a:avLst/>
          </a:prstGeom>
          <a:noFill/>
        </p:spPr>
        <p:txBody>
          <a:bodyPr wrap="none" rtlCol="0">
            <a:spAutoFit/>
          </a:bodyPr>
          <a:lstStyle/>
          <a:p>
            <a:r>
              <a:rPr lang="en-CA" sz="2800" dirty="0" smtClean="0"/>
              <a:t>&lt;slogan&gt;</a:t>
            </a:r>
            <a:endParaRPr lang="en-CA" sz="2800" dirty="0"/>
          </a:p>
        </p:txBody>
      </p:sp>
      <p:sp>
        <p:nvSpPr>
          <p:cNvPr id="7" name="TextBox 6"/>
          <p:cNvSpPr txBox="1"/>
          <p:nvPr/>
        </p:nvSpPr>
        <p:spPr>
          <a:xfrm>
            <a:off x="3561422" y="4658380"/>
            <a:ext cx="2029786" cy="523220"/>
          </a:xfrm>
          <a:prstGeom prst="rect">
            <a:avLst/>
          </a:prstGeom>
          <a:noFill/>
        </p:spPr>
        <p:txBody>
          <a:bodyPr wrap="none" rtlCol="0">
            <a:spAutoFit/>
          </a:bodyPr>
          <a:lstStyle/>
          <a:p>
            <a:r>
              <a:rPr lang="en-CA" sz="2800" dirty="0" smtClean="0"/>
              <a:t>&lt;benefit #1&gt;</a:t>
            </a:r>
            <a:endParaRPr lang="en-CA" sz="2800" dirty="0"/>
          </a:p>
        </p:txBody>
      </p:sp>
      <p:sp>
        <p:nvSpPr>
          <p:cNvPr id="8" name="TextBox 7"/>
          <p:cNvSpPr txBox="1"/>
          <p:nvPr/>
        </p:nvSpPr>
        <p:spPr>
          <a:xfrm>
            <a:off x="3561422" y="5115580"/>
            <a:ext cx="2029786" cy="523220"/>
          </a:xfrm>
          <a:prstGeom prst="rect">
            <a:avLst/>
          </a:prstGeom>
          <a:noFill/>
        </p:spPr>
        <p:txBody>
          <a:bodyPr wrap="none" rtlCol="0">
            <a:spAutoFit/>
          </a:bodyPr>
          <a:lstStyle/>
          <a:p>
            <a:r>
              <a:rPr lang="en-CA" sz="2800" dirty="0" smtClean="0"/>
              <a:t>&lt;benefit #2&gt;</a:t>
            </a:r>
            <a:endParaRPr lang="en-CA" sz="2800" dirty="0"/>
          </a:p>
        </p:txBody>
      </p:sp>
      <p:sp>
        <p:nvSpPr>
          <p:cNvPr id="9" name="TextBox 8"/>
          <p:cNvSpPr txBox="1"/>
          <p:nvPr/>
        </p:nvSpPr>
        <p:spPr>
          <a:xfrm>
            <a:off x="3561422" y="5572780"/>
            <a:ext cx="2029786" cy="523220"/>
          </a:xfrm>
          <a:prstGeom prst="rect">
            <a:avLst/>
          </a:prstGeom>
          <a:noFill/>
        </p:spPr>
        <p:txBody>
          <a:bodyPr wrap="none" rtlCol="0">
            <a:spAutoFit/>
          </a:bodyPr>
          <a:lstStyle/>
          <a:p>
            <a:r>
              <a:rPr lang="en-CA" sz="2800" dirty="0" smtClean="0"/>
              <a:t>&lt;benefit #3&gt;</a:t>
            </a:r>
            <a:endParaRPr lang="en-CA" sz="2800" dirty="0"/>
          </a:p>
        </p:txBody>
      </p:sp>
    </p:spTree>
    <p:extLst>
      <p:ext uri="{BB962C8B-B14F-4D97-AF65-F5344CB8AC3E}">
        <p14:creationId xmlns:p14="http://schemas.microsoft.com/office/powerpoint/2010/main" val="8715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76200" y="5867400"/>
            <a:ext cx="1371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The NOT list</a:t>
            </a:r>
            <a:endParaRPr lang="en-CA" dirty="0"/>
          </a:p>
        </p:txBody>
      </p:sp>
      <p:graphicFrame>
        <p:nvGraphicFramePr>
          <p:cNvPr id="4" name="Table 3"/>
          <p:cNvGraphicFramePr>
            <a:graphicFrameLocks noGrp="1"/>
          </p:cNvGraphicFramePr>
          <p:nvPr/>
        </p:nvGraphicFramePr>
        <p:xfrm>
          <a:off x="381000" y="1397000"/>
          <a:ext cx="8458200" cy="2804160"/>
        </p:xfrm>
        <a:graphic>
          <a:graphicData uri="http://schemas.openxmlformats.org/drawingml/2006/table">
            <a:tbl>
              <a:tblPr firstRow="1" bandRow="1">
                <a:tableStyleId>{5C22544A-7EE6-4342-B048-85BDC9FD1C3A}</a:tableStyleId>
              </a:tblPr>
              <a:tblGrid>
                <a:gridCol w="4229100"/>
                <a:gridCol w="4229100"/>
              </a:tblGrid>
              <a:tr h="370840">
                <a:tc>
                  <a:txBody>
                    <a:bodyPr/>
                    <a:lstStyle/>
                    <a:p>
                      <a:pPr algn="ctr"/>
                      <a:r>
                        <a:rPr lang="en-CA" sz="3200" dirty="0" smtClean="0"/>
                        <a:t>IN</a:t>
                      </a:r>
                      <a:endParaRPr lang="en-CA" dirty="0"/>
                    </a:p>
                  </a:txBody>
                  <a:tcPr/>
                </a:tc>
                <a:tc>
                  <a:txBody>
                    <a:bodyPr/>
                    <a:lstStyle/>
                    <a:p>
                      <a:pPr algn="ctr"/>
                      <a:r>
                        <a:rPr lang="en-CA" sz="2800" dirty="0" smtClean="0"/>
                        <a:t>OUT</a:t>
                      </a:r>
                      <a:endParaRPr lang="en-CA" dirty="0"/>
                    </a:p>
                  </a:txBody>
                  <a:tcPr/>
                </a:tc>
              </a:tr>
              <a:tr h="370840">
                <a:tc>
                  <a:txBody>
                    <a:bodyPr/>
                    <a:lstStyle/>
                    <a:p>
                      <a:endParaRPr lang="en-CA" dirty="0"/>
                    </a:p>
                  </a:txBody>
                  <a:tcPr/>
                </a:tc>
                <a:tc>
                  <a:txBody>
                    <a:bodyPr/>
                    <a:lstStyle/>
                    <a:p>
                      <a:endParaRPr lang="en-CA" dirty="0"/>
                    </a:p>
                  </a:txBody>
                  <a:tcPr/>
                </a:tc>
              </a:tr>
              <a:tr h="370840">
                <a:tc>
                  <a:txBody>
                    <a:bodyPr/>
                    <a:lstStyle/>
                    <a:p>
                      <a:endParaRPr lang="en-CA" dirty="0"/>
                    </a:p>
                  </a:txBody>
                  <a:tcPr/>
                </a:tc>
                <a:tc>
                  <a:txBody>
                    <a:bodyPr/>
                    <a:lstStyle/>
                    <a:p>
                      <a:endParaRPr lang="en-CA" dirty="0"/>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dirty="0"/>
                    </a:p>
                  </a:txBody>
                  <a:tcPr/>
                </a:tc>
              </a:tr>
            </a:tbl>
          </a:graphicData>
        </a:graphic>
      </p:graphicFrame>
      <p:graphicFrame>
        <p:nvGraphicFramePr>
          <p:cNvPr id="5" name="Table 4"/>
          <p:cNvGraphicFramePr>
            <a:graphicFrameLocks noGrp="1"/>
          </p:cNvGraphicFramePr>
          <p:nvPr/>
        </p:nvGraphicFramePr>
        <p:xfrm>
          <a:off x="381000" y="4343400"/>
          <a:ext cx="8458200" cy="2062480"/>
        </p:xfrm>
        <a:graphic>
          <a:graphicData uri="http://schemas.openxmlformats.org/drawingml/2006/table">
            <a:tbl>
              <a:tblPr firstRow="1" bandRow="1">
                <a:tableStyleId>{5C22544A-7EE6-4342-B048-85BDC9FD1C3A}</a:tableStyleId>
              </a:tblPr>
              <a:tblGrid>
                <a:gridCol w="8458200"/>
              </a:tblGrid>
              <a:tr h="370840">
                <a:tc>
                  <a:txBody>
                    <a:bodyPr/>
                    <a:lstStyle/>
                    <a:p>
                      <a:pPr algn="ctr"/>
                      <a:r>
                        <a:rPr lang="en-CA" sz="3200" dirty="0" smtClean="0"/>
                        <a:t>UNRESOLVED</a:t>
                      </a:r>
                      <a:endParaRPr lang="en-CA" sz="2000" dirty="0"/>
                    </a:p>
                  </a:txBody>
                  <a:tcPr/>
                </a:tc>
              </a:tr>
              <a:tr h="370840">
                <a:tc>
                  <a:txBody>
                    <a:bodyPr/>
                    <a:lstStyle/>
                    <a:p>
                      <a:endParaRPr lang="en-CA" dirty="0"/>
                    </a:p>
                  </a:txBody>
                  <a:tcPr/>
                </a:tc>
              </a:tr>
              <a:tr h="370840">
                <a:tc>
                  <a:txBody>
                    <a:bodyPr/>
                    <a:lstStyle/>
                    <a:p>
                      <a:endParaRPr lang="en-CA"/>
                    </a:p>
                  </a:txBody>
                  <a:tcPr/>
                </a:tc>
              </a:tr>
              <a:tr h="370840">
                <a:tc>
                  <a:txBody>
                    <a:bodyPr/>
                    <a:lstStyle/>
                    <a:p>
                      <a:endParaRPr lang="en-CA"/>
                    </a:p>
                  </a:txBody>
                  <a:tcPr/>
                </a:tc>
              </a:tr>
              <a:tr h="370840">
                <a:tc>
                  <a:txBody>
                    <a:bodyPr/>
                    <a:lstStyle/>
                    <a:p>
                      <a:endParaRPr lang="en-CA" dirty="0"/>
                    </a:p>
                  </a:txBody>
                  <a:tcPr/>
                </a:tc>
              </a:tr>
            </a:tbl>
          </a:graphicData>
        </a:graphic>
      </p:graphicFrame>
    </p:spTree>
    <p:extLst>
      <p:ext uri="{BB962C8B-B14F-4D97-AF65-F5344CB8AC3E}">
        <p14:creationId xmlns:p14="http://schemas.microsoft.com/office/powerpoint/2010/main" val="343990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lvl="0"/>
            <a:r>
              <a:rPr lang="en-US" dirty="0" smtClean="0"/>
              <a:t>Your project community</a:t>
            </a:r>
            <a:endParaRPr lang="en-CA" dirty="0"/>
          </a:p>
        </p:txBody>
      </p:sp>
      <p:sp>
        <p:nvSpPr>
          <p:cNvPr id="14" name="Oval 1"/>
          <p:cNvSpPr>
            <a:spLocks/>
          </p:cNvSpPr>
          <p:nvPr/>
        </p:nvSpPr>
        <p:spPr bwMode="auto">
          <a:xfrm>
            <a:off x="2743200" y="2819400"/>
            <a:ext cx="3352800" cy="1066800"/>
          </a:xfrm>
          <a:prstGeom prst="ellipse">
            <a:avLst/>
          </a:prstGeom>
          <a:noFill/>
          <a:ln w="25400" cap="flat">
            <a:solidFill>
              <a:srgbClr val="395E89"/>
            </a:solidFill>
            <a:prstDash val="solid"/>
            <a:round/>
            <a:headEnd type="none" w="med" len="med"/>
            <a:tailEnd type="none" w="med" len="med"/>
          </a:ln>
        </p:spPr>
        <p:txBody>
          <a:bodyPr lIns="0" tIns="0" rIns="0" bIns="0"/>
          <a:lstStyle/>
          <a:p>
            <a:endParaRPr lang="en-CA"/>
          </a:p>
        </p:txBody>
      </p:sp>
      <p:sp>
        <p:nvSpPr>
          <p:cNvPr id="16" name="Rectangle 3"/>
          <p:cNvSpPr>
            <a:spLocks/>
          </p:cNvSpPr>
          <p:nvPr/>
        </p:nvSpPr>
        <p:spPr bwMode="auto">
          <a:xfrm>
            <a:off x="3276600" y="3124200"/>
            <a:ext cx="2271713"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Your core team</a:t>
            </a:r>
          </a:p>
        </p:txBody>
      </p:sp>
      <p:sp>
        <p:nvSpPr>
          <p:cNvPr id="17" name="Rectangle 4"/>
          <p:cNvSpPr>
            <a:spLocks/>
          </p:cNvSpPr>
          <p:nvPr/>
        </p:nvSpPr>
        <p:spPr bwMode="auto">
          <a:xfrm>
            <a:off x="6137275" y="3911600"/>
            <a:ext cx="1647825"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&lt;group#1&gt;</a:t>
            </a:r>
          </a:p>
        </p:txBody>
      </p:sp>
      <p:sp>
        <p:nvSpPr>
          <p:cNvPr id="18" name="Rectangle 5"/>
          <p:cNvSpPr>
            <a:spLocks/>
          </p:cNvSpPr>
          <p:nvPr/>
        </p:nvSpPr>
        <p:spPr bwMode="auto">
          <a:xfrm>
            <a:off x="838200" y="3276600"/>
            <a:ext cx="1546225"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&lt;team#2&gt;</a:t>
            </a:r>
          </a:p>
        </p:txBody>
      </p:sp>
      <p:sp>
        <p:nvSpPr>
          <p:cNvPr id="19" name="Rectangle 6"/>
          <p:cNvSpPr>
            <a:spLocks/>
          </p:cNvSpPr>
          <p:nvPr/>
        </p:nvSpPr>
        <p:spPr bwMode="auto">
          <a:xfrm>
            <a:off x="3200400" y="1828800"/>
            <a:ext cx="2438400"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&lt;community#3&gt;</a:t>
            </a:r>
          </a:p>
        </p:txBody>
      </p:sp>
      <p:sp>
        <p:nvSpPr>
          <p:cNvPr id="20" name="Rectangle 7"/>
          <p:cNvSpPr>
            <a:spLocks/>
          </p:cNvSpPr>
          <p:nvPr/>
        </p:nvSpPr>
        <p:spPr bwMode="auto">
          <a:xfrm>
            <a:off x="3276600" y="4352925"/>
            <a:ext cx="2271713"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dirty="0">
                <a:solidFill>
                  <a:schemeClr val="tx1"/>
                </a:solidFill>
                <a:latin typeface="Calibri" charset="0"/>
                <a:cs typeface="Calibri" charset="0"/>
                <a:sym typeface="Calibri" charset="0"/>
              </a:rPr>
              <a:t>Everyone else !</a:t>
            </a:r>
          </a:p>
        </p:txBody>
      </p:sp>
      <p:sp>
        <p:nvSpPr>
          <p:cNvPr id="21" name="Rectangle 8"/>
          <p:cNvSpPr>
            <a:spLocks/>
          </p:cNvSpPr>
          <p:nvPr/>
        </p:nvSpPr>
        <p:spPr bwMode="auto">
          <a:xfrm>
            <a:off x="1420813" y="5588000"/>
            <a:ext cx="5830887" cy="4826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3200" dirty="0">
                <a:solidFill>
                  <a:schemeClr val="tx1"/>
                </a:solidFill>
                <a:latin typeface="Calibri Bold" charset="0"/>
                <a:cs typeface="Calibri Bold" charset="0"/>
                <a:sym typeface="Calibri Bold" charset="0"/>
              </a:rPr>
              <a:t>... is always bigger than you think!</a:t>
            </a:r>
          </a:p>
        </p:txBody>
      </p:sp>
      <p:pic>
        <p:nvPicPr>
          <p:cNvPr id="22" name="Picture 9"/>
          <p:cNvPicPr>
            <a:picLocks noChangeAspect="1" noChangeArrowheads="1"/>
          </p:cNvPicPr>
          <p:nvPr/>
        </p:nvPicPr>
        <p:blipFill>
          <a:blip r:embed="rId3" cstate="print"/>
          <a:srcRect/>
          <a:stretch>
            <a:fillRect/>
          </a:stretch>
        </p:blipFill>
        <p:spPr bwMode="auto">
          <a:xfrm>
            <a:off x="6184900" y="1943100"/>
            <a:ext cx="800100" cy="927100"/>
          </a:xfrm>
          <a:prstGeom prst="rect">
            <a:avLst/>
          </a:prstGeom>
          <a:noFill/>
          <a:ln w="12700" cap="flat">
            <a:noFill/>
            <a:miter lim="800000"/>
            <a:headEnd/>
            <a:tailEnd/>
          </a:ln>
        </p:spPr>
      </p:pic>
      <p:pic>
        <p:nvPicPr>
          <p:cNvPr id="23" name="Picture 10"/>
          <p:cNvPicPr>
            <a:picLocks noChangeAspect="1" noChangeArrowheads="1"/>
          </p:cNvPicPr>
          <p:nvPr/>
        </p:nvPicPr>
        <p:blipFill>
          <a:blip r:embed="rId4" cstate="print"/>
          <a:srcRect/>
          <a:stretch>
            <a:fillRect/>
          </a:stretch>
        </p:blipFill>
        <p:spPr bwMode="auto">
          <a:xfrm>
            <a:off x="1511300" y="1943100"/>
            <a:ext cx="800100" cy="927100"/>
          </a:xfrm>
          <a:prstGeom prst="rect">
            <a:avLst/>
          </a:prstGeom>
          <a:noFill/>
          <a:ln w="12700" cap="flat">
            <a:noFill/>
            <a:miter lim="800000"/>
            <a:headEnd/>
            <a:tailEnd/>
          </a:ln>
        </p:spPr>
      </p:pic>
      <p:pic>
        <p:nvPicPr>
          <p:cNvPr id="24" name="Picture 11"/>
          <p:cNvPicPr>
            <a:picLocks noChangeAspect="1" noChangeArrowheads="1"/>
          </p:cNvPicPr>
          <p:nvPr/>
        </p:nvPicPr>
        <p:blipFill>
          <a:blip r:embed="rId5" cstate="print"/>
          <a:srcRect/>
          <a:stretch>
            <a:fillRect/>
          </a:stretch>
        </p:blipFill>
        <p:spPr bwMode="auto">
          <a:xfrm>
            <a:off x="1206500" y="3924300"/>
            <a:ext cx="800100" cy="927100"/>
          </a:xfrm>
          <a:prstGeom prst="rect">
            <a:avLst/>
          </a:prstGeom>
          <a:noFill/>
          <a:ln w="12700" cap="flat">
            <a:noFill/>
            <a:miter lim="800000"/>
            <a:headEnd/>
            <a:tailEnd/>
          </a:ln>
        </p:spPr>
      </p:pic>
    </p:spTree>
    <p:extLst>
      <p:ext uri="{BB962C8B-B14F-4D97-AF65-F5344CB8AC3E}">
        <p14:creationId xmlns:p14="http://schemas.microsoft.com/office/powerpoint/2010/main" val="2723351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Technical solution</a:t>
            </a:r>
            <a:endParaRPr lang="en-CA" dirty="0"/>
          </a:p>
        </p:txBody>
      </p:sp>
      <p:sp>
        <p:nvSpPr>
          <p:cNvPr id="7" name="Cloud 6"/>
          <p:cNvSpPr/>
          <p:nvPr/>
        </p:nvSpPr>
        <p:spPr>
          <a:xfrm>
            <a:off x="2209800" y="1908048"/>
            <a:ext cx="1752600" cy="914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572000" y="1831848"/>
            <a:ext cx="1600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800600" y="2060448"/>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an 9"/>
          <p:cNvSpPr/>
          <p:nvPr/>
        </p:nvSpPr>
        <p:spPr>
          <a:xfrm>
            <a:off x="7086600" y="1679448"/>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an 10"/>
          <p:cNvSpPr/>
          <p:nvPr/>
        </p:nvSpPr>
        <p:spPr>
          <a:xfrm>
            <a:off x="7086600" y="3203448"/>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21"/>
          <p:cNvPicPr>
            <a:picLocks noChangeAspect="1" noChangeArrowheads="1"/>
          </p:cNvPicPr>
          <p:nvPr/>
        </p:nvPicPr>
        <p:blipFill>
          <a:blip r:embed="rId3" cstate="print"/>
          <a:srcRect/>
          <a:stretch>
            <a:fillRect/>
          </a:stretch>
        </p:blipFill>
        <p:spPr bwMode="auto">
          <a:xfrm>
            <a:off x="5670996" y="4790182"/>
            <a:ext cx="1174303" cy="825500"/>
          </a:xfrm>
          <a:prstGeom prst="rect">
            <a:avLst/>
          </a:prstGeom>
          <a:noFill/>
          <a:ln w="12700" cap="flat">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5791200" y="5854710"/>
            <a:ext cx="863600" cy="688072"/>
          </a:xfrm>
          <a:prstGeom prst="rect">
            <a:avLst/>
          </a:prstGeom>
          <a:noFill/>
          <a:ln w="12700" cap="flat">
            <a:noFill/>
            <a:miter lim="800000"/>
            <a:headEnd/>
            <a:tailEnd/>
          </a:ln>
        </p:spPr>
      </p:pic>
      <p:pic>
        <p:nvPicPr>
          <p:cNvPr id="19" name="Picture 26"/>
          <p:cNvPicPr>
            <a:picLocks noChangeAspect="1" noChangeArrowheads="1"/>
          </p:cNvPicPr>
          <p:nvPr/>
        </p:nvPicPr>
        <p:blipFill>
          <a:blip r:embed="rId5" cstate="print"/>
          <a:srcRect/>
          <a:stretch>
            <a:fillRect/>
          </a:stretch>
        </p:blipFill>
        <p:spPr bwMode="auto">
          <a:xfrm>
            <a:off x="990600" y="1831848"/>
            <a:ext cx="800100" cy="927100"/>
          </a:xfrm>
          <a:prstGeom prst="rect">
            <a:avLst/>
          </a:prstGeom>
          <a:noFill/>
          <a:ln w="12700" cap="flat">
            <a:noFill/>
            <a:miter lim="800000"/>
            <a:headEnd/>
            <a:tailEnd/>
          </a:ln>
        </p:spPr>
      </p:pic>
      <p:sp>
        <p:nvSpPr>
          <p:cNvPr id="20" name="TextBox 19"/>
          <p:cNvSpPr txBox="1"/>
          <p:nvPr/>
        </p:nvSpPr>
        <p:spPr>
          <a:xfrm>
            <a:off x="7086600" y="4866382"/>
            <a:ext cx="1828800" cy="584775"/>
          </a:xfrm>
          <a:prstGeom prst="rect">
            <a:avLst/>
          </a:prstGeom>
          <a:noFill/>
        </p:spPr>
        <p:txBody>
          <a:bodyPr wrap="square" rtlCol="0">
            <a:spAutoFit/>
          </a:bodyPr>
          <a:lstStyle/>
          <a:p>
            <a:r>
              <a:rPr lang="en-CA" sz="3200" dirty="0" smtClean="0"/>
              <a:t>Danger!</a:t>
            </a:r>
          </a:p>
        </p:txBody>
      </p:sp>
      <p:sp>
        <p:nvSpPr>
          <p:cNvPr id="21" name="TextBox 20"/>
          <p:cNvSpPr txBox="1"/>
          <p:nvPr/>
        </p:nvSpPr>
        <p:spPr>
          <a:xfrm>
            <a:off x="7086600" y="5628382"/>
            <a:ext cx="1828800" cy="1077218"/>
          </a:xfrm>
          <a:prstGeom prst="rect">
            <a:avLst/>
          </a:prstGeom>
          <a:noFill/>
        </p:spPr>
        <p:txBody>
          <a:bodyPr wrap="square" rtlCol="0">
            <a:spAutoFit/>
          </a:bodyPr>
          <a:lstStyle/>
          <a:p>
            <a:r>
              <a:rPr lang="en-CA" sz="3200" dirty="0" smtClean="0"/>
              <a:t>Out of scope</a:t>
            </a:r>
          </a:p>
        </p:txBody>
      </p:sp>
      <p:sp>
        <p:nvSpPr>
          <p:cNvPr id="12" name="TextBox 11"/>
          <p:cNvSpPr txBox="1"/>
          <p:nvPr/>
        </p:nvSpPr>
        <p:spPr>
          <a:xfrm>
            <a:off x="626185" y="4495800"/>
            <a:ext cx="2040815" cy="1938992"/>
          </a:xfrm>
          <a:prstGeom prst="rect">
            <a:avLst/>
          </a:prstGeom>
          <a:noFill/>
        </p:spPr>
        <p:txBody>
          <a:bodyPr wrap="none" rtlCol="0">
            <a:spAutoFit/>
          </a:bodyPr>
          <a:lstStyle/>
          <a:p>
            <a:r>
              <a:rPr lang="en-CA" sz="2400" b="1" dirty="0" smtClean="0"/>
              <a:t>Technologies:</a:t>
            </a:r>
          </a:p>
          <a:p>
            <a:pPr>
              <a:buFontTx/>
              <a:buChar char="-"/>
            </a:pPr>
            <a:r>
              <a:rPr lang="en-CA" sz="2400" dirty="0" smtClean="0"/>
              <a:t> &lt;language&gt;</a:t>
            </a:r>
          </a:p>
          <a:p>
            <a:pPr>
              <a:buFontTx/>
              <a:buChar char="-"/>
            </a:pPr>
            <a:r>
              <a:rPr lang="en-CA" sz="2400" dirty="0" smtClean="0"/>
              <a:t> &lt;libraries&gt;</a:t>
            </a:r>
          </a:p>
          <a:p>
            <a:pPr>
              <a:buFontTx/>
              <a:buChar char="-"/>
            </a:pPr>
            <a:r>
              <a:rPr lang="en-CA" sz="2400" dirty="0" smtClean="0"/>
              <a:t> &lt;tools&gt;</a:t>
            </a:r>
          </a:p>
          <a:p>
            <a:pPr>
              <a:buFontTx/>
              <a:buChar char="-"/>
            </a:pPr>
            <a:r>
              <a:rPr lang="en-CA" sz="2400" dirty="0" smtClean="0"/>
              <a:t> &lt;technology&gt;</a:t>
            </a:r>
            <a:endParaRPr lang="en-CA" sz="2400" dirty="0"/>
          </a:p>
        </p:txBody>
      </p:sp>
    </p:spTree>
    <p:extLst>
      <p:ext uri="{BB962C8B-B14F-4D97-AF65-F5344CB8AC3E}">
        <p14:creationId xmlns:p14="http://schemas.microsoft.com/office/powerpoint/2010/main" val="743049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keeps us up at night</a:t>
            </a:r>
            <a:endParaRPr lang="en-CA" dirty="0"/>
          </a:p>
        </p:txBody>
      </p:sp>
      <p:sp>
        <p:nvSpPr>
          <p:cNvPr id="3" name="Content Placeholder 2"/>
          <p:cNvSpPr>
            <a:spLocks noGrp="1"/>
          </p:cNvSpPr>
          <p:nvPr>
            <p:ph idx="1"/>
          </p:nvPr>
        </p:nvSpPr>
        <p:spPr>
          <a:xfrm>
            <a:off x="228600" y="2255837"/>
            <a:ext cx="8229600" cy="4525963"/>
          </a:xfrm>
        </p:spPr>
        <p:txBody>
          <a:bodyPr/>
          <a:lstStyle/>
          <a:p>
            <a:r>
              <a:rPr lang="en-CA" dirty="0" smtClean="0"/>
              <a:t>&lt;scary thing #1&gt;</a:t>
            </a:r>
          </a:p>
          <a:p>
            <a:r>
              <a:rPr lang="en-CA" dirty="0" smtClean="0"/>
              <a:t>&lt;scary thing #2&gt;</a:t>
            </a:r>
          </a:p>
          <a:p>
            <a:r>
              <a:rPr lang="en-CA" dirty="0" smtClean="0"/>
              <a:t>&lt;scary thing #3&gt;</a:t>
            </a:r>
            <a:endParaRPr lang="en-CA" dirty="0"/>
          </a:p>
        </p:txBody>
      </p:sp>
      <p:sp>
        <p:nvSpPr>
          <p:cNvPr id="5" name="Rectangle 4"/>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59" y="1600200"/>
            <a:ext cx="514987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569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overdo it</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72" y="1600200"/>
            <a:ext cx="768508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91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A-Team</a:t>
            </a:r>
            <a:endParaRPr lang="en-CA" dirty="0"/>
          </a:p>
        </p:txBody>
      </p:sp>
      <p:graphicFrame>
        <p:nvGraphicFramePr>
          <p:cNvPr id="4" name="Table 3"/>
          <p:cNvGraphicFramePr>
            <a:graphicFrameLocks noGrp="1"/>
          </p:cNvGraphicFramePr>
          <p:nvPr/>
        </p:nvGraphicFramePr>
        <p:xfrm>
          <a:off x="685800" y="1397000"/>
          <a:ext cx="7924800" cy="4135120"/>
        </p:xfrm>
        <a:graphic>
          <a:graphicData uri="http://schemas.openxmlformats.org/drawingml/2006/table">
            <a:tbl>
              <a:tblPr firstRow="1" bandRow="1">
                <a:tableStyleId>{5C22544A-7EE6-4342-B048-85BDC9FD1C3A}</a:tableStyleId>
              </a:tblPr>
              <a:tblGrid>
                <a:gridCol w="609600"/>
                <a:gridCol w="1752600"/>
                <a:gridCol w="5562600"/>
              </a:tblGrid>
              <a:tr h="370840">
                <a:tc>
                  <a:txBody>
                    <a:bodyPr/>
                    <a:lstStyle/>
                    <a:p>
                      <a:r>
                        <a:rPr lang="en-CA" sz="2400" dirty="0" smtClean="0"/>
                        <a:t>#</a:t>
                      </a:r>
                      <a:endParaRPr lang="en-CA" sz="2400" dirty="0"/>
                    </a:p>
                  </a:txBody>
                  <a:tcPr/>
                </a:tc>
                <a:tc>
                  <a:txBody>
                    <a:bodyPr/>
                    <a:lstStyle/>
                    <a:p>
                      <a:r>
                        <a:rPr lang="en-CA" sz="2400" dirty="0" smtClean="0"/>
                        <a:t>Role</a:t>
                      </a:r>
                      <a:endParaRPr lang="en-CA" sz="2400" dirty="0"/>
                    </a:p>
                  </a:txBody>
                  <a:tcPr/>
                </a:tc>
                <a:tc>
                  <a:txBody>
                    <a:bodyPr/>
                    <a:lstStyle/>
                    <a:p>
                      <a:r>
                        <a:rPr lang="en-CA" sz="2400" dirty="0" smtClean="0"/>
                        <a:t>Competencies/Expectations</a:t>
                      </a:r>
                      <a:endParaRPr lang="en-CA" sz="2400" dirty="0"/>
                    </a:p>
                  </a:txBody>
                  <a:tcPr/>
                </a:tc>
              </a:tr>
              <a:tr h="370840">
                <a:tc>
                  <a:txBody>
                    <a:bodyPr/>
                    <a:lstStyle/>
                    <a:p>
                      <a:r>
                        <a:rPr lang="en-CA" dirty="0" smtClean="0"/>
                        <a:t>1</a:t>
                      </a:r>
                      <a:endParaRPr lang="en-CA" dirty="0"/>
                    </a:p>
                  </a:txBody>
                  <a:tcPr/>
                </a:tc>
                <a:tc>
                  <a:txBody>
                    <a:bodyPr/>
                    <a:lstStyle/>
                    <a:p>
                      <a:r>
                        <a:rPr lang="en-CA" dirty="0" smtClean="0"/>
                        <a:t>Analyst</a:t>
                      </a:r>
                      <a:endParaRPr lang="en-CA" dirty="0"/>
                    </a:p>
                  </a:txBody>
                  <a:tcPr/>
                </a:tc>
                <a:tc>
                  <a:txBody>
                    <a:bodyPr/>
                    <a:lstStyle/>
                    <a:p>
                      <a:r>
                        <a:rPr lang="en-CA" dirty="0" smtClean="0"/>
                        <a:t>Comfortable</a:t>
                      </a:r>
                      <a:r>
                        <a:rPr lang="en-CA" baseline="0" dirty="0" smtClean="0"/>
                        <a:t> with just-in-time analysis.</a:t>
                      </a:r>
                    </a:p>
                    <a:p>
                      <a:r>
                        <a:rPr lang="en-CA" baseline="0" dirty="0" smtClean="0"/>
                        <a:t>Likes to test.</a:t>
                      </a:r>
                    </a:p>
                    <a:p>
                      <a:r>
                        <a:rPr lang="en-CA" baseline="0" dirty="0" smtClean="0"/>
                        <a:t>Comfortable with rapid iterative development.</a:t>
                      </a:r>
                      <a:endParaRPr lang="en-CA" dirty="0" smtClean="0"/>
                    </a:p>
                  </a:txBody>
                  <a:tcPr/>
                </a:tc>
              </a:tr>
              <a:tr h="370840">
                <a:tc>
                  <a:txBody>
                    <a:bodyPr/>
                    <a:lstStyle/>
                    <a:p>
                      <a:r>
                        <a:rPr lang="en-CA" dirty="0" smtClean="0"/>
                        <a:t>2</a:t>
                      </a:r>
                      <a:endParaRPr lang="en-CA" dirty="0"/>
                    </a:p>
                  </a:txBody>
                  <a:tcPr/>
                </a:tc>
                <a:tc>
                  <a:txBody>
                    <a:bodyPr/>
                    <a:lstStyle/>
                    <a:p>
                      <a:r>
                        <a:rPr lang="en-CA" dirty="0" smtClean="0"/>
                        <a:t>Developers</a:t>
                      </a:r>
                      <a:endParaRPr lang="en-CA" dirty="0"/>
                    </a:p>
                  </a:txBody>
                  <a:tcPr/>
                </a:tc>
                <a:tc>
                  <a:txBody>
                    <a:bodyPr/>
                    <a:lstStyle/>
                    <a:p>
                      <a:r>
                        <a:rPr lang="en-CA" dirty="0" smtClean="0"/>
                        <a:t>C#, MVC.NET,</a:t>
                      </a:r>
                      <a:r>
                        <a:rPr lang="en-CA" baseline="0" dirty="0" smtClean="0"/>
                        <a:t> </a:t>
                      </a:r>
                      <a:r>
                        <a:rPr lang="en-CA" baseline="0" dirty="0" err="1" smtClean="0"/>
                        <a:t>jQuery</a:t>
                      </a:r>
                      <a:r>
                        <a:rPr lang="en-CA" baseline="0" dirty="0" smtClean="0"/>
                        <a:t>, SQL</a:t>
                      </a:r>
                    </a:p>
                    <a:p>
                      <a:r>
                        <a:rPr lang="en-CA" baseline="0" dirty="0" smtClean="0"/>
                        <a:t>Unit testing, refactoring, TDD, continuous integration</a:t>
                      </a:r>
                      <a:endParaRPr lang="en-CA" dirty="0"/>
                    </a:p>
                  </a:txBody>
                  <a:tcPr/>
                </a:tc>
              </a:tr>
              <a:tr h="370840">
                <a:tc>
                  <a:txBody>
                    <a:bodyPr/>
                    <a:lstStyle/>
                    <a:p>
                      <a:r>
                        <a:rPr lang="en-CA" dirty="0" smtClean="0"/>
                        <a:t>0.5</a:t>
                      </a:r>
                      <a:endParaRPr lang="en-CA" dirty="0"/>
                    </a:p>
                  </a:txBody>
                  <a:tcPr/>
                </a:tc>
                <a:tc>
                  <a:txBody>
                    <a:bodyPr/>
                    <a:lstStyle/>
                    <a:p>
                      <a:r>
                        <a:rPr lang="en-CA" dirty="0" smtClean="0"/>
                        <a:t>Project manager</a:t>
                      </a:r>
                      <a:endParaRPr lang="en-CA" dirty="0"/>
                    </a:p>
                  </a:txBody>
                  <a:tcPr/>
                </a:tc>
                <a:tc>
                  <a:txBody>
                    <a:bodyPr/>
                    <a:lstStyle/>
                    <a:p>
                      <a:r>
                        <a:rPr lang="en-CA" dirty="0" smtClean="0"/>
                        <a:t>Responsible for outward facing</a:t>
                      </a:r>
                      <a:r>
                        <a:rPr lang="en-CA" baseline="0" dirty="0" smtClean="0"/>
                        <a:t> communication</a:t>
                      </a:r>
                    </a:p>
                    <a:p>
                      <a:r>
                        <a:rPr lang="en-CA" baseline="0" dirty="0" smtClean="0"/>
                        <a:t>Status reports, scope, budget, and reporting upwards</a:t>
                      </a:r>
                      <a:endParaRPr lang="en-CA" dirty="0"/>
                    </a:p>
                  </a:txBody>
                  <a:tcPr/>
                </a:tc>
              </a:tr>
              <a:tr h="370840">
                <a:tc>
                  <a:txBody>
                    <a:bodyPr/>
                    <a:lstStyle/>
                    <a:p>
                      <a:endParaRPr lang="en-CA"/>
                    </a:p>
                  </a:txBody>
                  <a:tcPr/>
                </a:tc>
                <a:tc>
                  <a:txBody>
                    <a:bodyPr/>
                    <a:lstStyle/>
                    <a:p>
                      <a:endParaRPr lang="en-CA" dirty="0"/>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88423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big is this thing?</a:t>
            </a:r>
            <a:endParaRPr lang="en-CA" dirty="0"/>
          </a:p>
        </p:txBody>
      </p:sp>
      <p:sp>
        <p:nvSpPr>
          <p:cNvPr id="4" name="Chevron 3"/>
          <p:cNvSpPr/>
          <p:nvPr/>
        </p:nvSpPr>
        <p:spPr>
          <a:xfrm>
            <a:off x="1661311" y="2819400"/>
            <a:ext cx="61722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entagon 4"/>
          <p:cNvSpPr/>
          <p:nvPr/>
        </p:nvSpPr>
        <p:spPr>
          <a:xfrm rot="5400000">
            <a:off x="34901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entagon 6"/>
          <p:cNvSpPr/>
          <p:nvPr/>
        </p:nvSpPr>
        <p:spPr>
          <a:xfrm rot="5400000">
            <a:off x="54713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entagon 8"/>
          <p:cNvSpPr/>
          <p:nvPr/>
        </p:nvSpPr>
        <p:spPr>
          <a:xfrm rot="5400000">
            <a:off x="74525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7071511" y="1371600"/>
            <a:ext cx="1691489" cy="707886"/>
          </a:xfrm>
          <a:prstGeom prst="rect">
            <a:avLst/>
          </a:prstGeom>
          <a:noFill/>
        </p:spPr>
        <p:txBody>
          <a:bodyPr wrap="none" rtlCol="0">
            <a:spAutoFit/>
          </a:bodyPr>
          <a:lstStyle/>
          <a:p>
            <a:r>
              <a:rPr lang="en-CA" sz="4000" b="1" dirty="0" smtClean="0"/>
              <a:t>Ship it!</a:t>
            </a:r>
            <a:endParaRPr lang="en-CA" sz="4000" b="1" dirty="0"/>
          </a:p>
        </p:txBody>
      </p:sp>
      <p:sp>
        <p:nvSpPr>
          <p:cNvPr id="11" name="TextBox 10"/>
          <p:cNvSpPr txBox="1"/>
          <p:nvPr/>
        </p:nvSpPr>
        <p:spPr>
          <a:xfrm>
            <a:off x="1661311" y="2209800"/>
            <a:ext cx="2057743" cy="523220"/>
          </a:xfrm>
          <a:prstGeom prst="rect">
            <a:avLst/>
          </a:prstGeom>
          <a:noFill/>
        </p:spPr>
        <p:txBody>
          <a:bodyPr wrap="none" rtlCol="0">
            <a:spAutoFit/>
          </a:bodyPr>
          <a:lstStyle/>
          <a:p>
            <a:r>
              <a:rPr lang="en-CA" sz="2800" dirty="0" smtClean="0"/>
              <a:t>Construction</a:t>
            </a:r>
            <a:endParaRPr lang="en-CA" sz="2800" dirty="0"/>
          </a:p>
        </p:txBody>
      </p:sp>
      <p:sp>
        <p:nvSpPr>
          <p:cNvPr id="12" name="TextBox 11"/>
          <p:cNvSpPr txBox="1"/>
          <p:nvPr/>
        </p:nvSpPr>
        <p:spPr>
          <a:xfrm>
            <a:off x="4480066" y="2209800"/>
            <a:ext cx="762645" cy="523220"/>
          </a:xfrm>
          <a:prstGeom prst="rect">
            <a:avLst/>
          </a:prstGeom>
          <a:noFill/>
        </p:spPr>
        <p:txBody>
          <a:bodyPr wrap="none" rtlCol="0">
            <a:spAutoFit/>
          </a:bodyPr>
          <a:lstStyle/>
          <a:p>
            <a:r>
              <a:rPr lang="en-CA" sz="2800" dirty="0" smtClean="0"/>
              <a:t>UAT</a:t>
            </a:r>
            <a:endParaRPr lang="en-CA" sz="2800" dirty="0"/>
          </a:p>
        </p:txBody>
      </p:sp>
      <p:sp>
        <p:nvSpPr>
          <p:cNvPr id="13" name="TextBox 12"/>
          <p:cNvSpPr txBox="1"/>
          <p:nvPr/>
        </p:nvSpPr>
        <p:spPr>
          <a:xfrm>
            <a:off x="6233311" y="2219980"/>
            <a:ext cx="1336456" cy="523220"/>
          </a:xfrm>
          <a:prstGeom prst="rect">
            <a:avLst/>
          </a:prstGeom>
          <a:noFill/>
        </p:spPr>
        <p:txBody>
          <a:bodyPr wrap="none" rtlCol="0">
            <a:spAutoFit/>
          </a:bodyPr>
          <a:lstStyle/>
          <a:p>
            <a:r>
              <a:rPr lang="en-CA" sz="2800" dirty="0" smtClean="0"/>
              <a:t>Training</a:t>
            </a:r>
            <a:endParaRPr lang="en-CA" sz="2800" dirty="0"/>
          </a:p>
        </p:txBody>
      </p:sp>
      <p:sp>
        <p:nvSpPr>
          <p:cNvPr id="14" name="TextBox 13"/>
          <p:cNvSpPr txBox="1"/>
          <p:nvPr/>
        </p:nvSpPr>
        <p:spPr>
          <a:xfrm>
            <a:off x="2042311" y="2895600"/>
            <a:ext cx="1659300" cy="523220"/>
          </a:xfrm>
          <a:prstGeom prst="rect">
            <a:avLst/>
          </a:prstGeom>
          <a:noFill/>
        </p:spPr>
        <p:txBody>
          <a:bodyPr wrap="none" rtlCol="0">
            <a:spAutoFit/>
          </a:bodyPr>
          <a:lstStyle/>
          <a:p>
            <a:r>
              <a:rPr lang="en-CA" sz="2800" dirty="0" smtClean="0">
                <a:solidFill>
                  <a:schemeClr val="bg1"/>
                </a:solidFill>
              </a:rPr>
              <a:t>~3months</a:t>
            </a:r>
            <a:endParaRPr lang="en-CA" sz="2800" dirty="0">
              <a:solidFill>
                <a:schemeClr val="bg1"/>
              </a:solidFill>
            </a:endParaRPr>
          </a:p>
        </p:txBody>
      </p:sp>
      <p:sp>
        <p:nvSpPr>
          <p:cNvPr id="15" name="TextBox 14"/>
          <p:cNvSpPr txBox="1"/>
          <p:nvPr/>
        </p:nvSpPr>
        <p:spPr>
          <a:xfrm>
            <a:off x="4368010" y="28956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6" name="TextBox 15"/>
          <p:cNvSpPr txBox="1"/>
          <p:nvPr/>
        </p:nvSpPr>
        <p:spPr>
          <a:xfrm>
            <a:off x="6349210" y="28956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7" name="TextBox 16"/>
          <p:cNvSpPr txBox="1"/>
          <p:nvPr/>
        </p:nvSpPr>
        <p:spPr>
          <a:xfrm>
            <a:off x="1668050" y="3886200"/>
            <a:ext cx="6098785" cy="584775"/>
          </a:xfrm>
          <a:prstGeom prst="rect">
            <a:avLst/>
          </a:prstGeom>
          <a:noFill/>
        </p:spPr>
        <p:txBody>
          <a:bodyPr wrap="none" rtlCol="0">
            <a:spAutoFit/>
          </a:bodyPr>
          <a:lstStyle/>
          <a:p>
            <a:r>
              <a:rPr lang="en-CA" sz="3200" dirty="0" smtClean="0">
                <a:latin typeface="Calibri Bold" pitchFamily="34" charset="0"/>
                <a:cs typeface="Calibri Bold" pitchFamily="34" charset="0"/>
              </a:rPr>
              <a:t>This is a guess. Not a commitment.</a:t>
            </a:r>
            <a:endParaRPr lang="en-CA" sz="3200" dirty="0">
              <a:latin typeface="Calibri Bold" pitchFamily="34" charset="0"/>
              <a:cs typeface="Calibri Bold" pitchFamily="34" charset="0"/>
            </a:endParaRPr>
          </a:p>
        </p:txBody>
      </p:sp>
      <p:sp>
        <p:nvSpPr>
          <p:cNvPr id="20" name="Freeform 19"/>
          <p:cNvSpPr/>
          <p:nvPr/>
        </p:nvSpPr>
        <p:spPr>
          <a:xfrm>
            <a:off x="2067075" y="4480560"/>
            <a:ext cx="4859020" cy="701040"/>
          </a:xfrm>
          <a:custGeom>
            <a:avLst/>
            <a:gdLst>
              <a:gd name="connsiteX0" fmla="*/ 0 w 4859020"/>
              <a:gd name="connsiteY0" fmla="*/ 0 h 1310640"/>
              <a:gd name="connsiteX1" fmla="*/ 4709160 w 4859020"/>
              <a:gd name="connsiteY1" fmla="*/ 121920 h 1310640"/>
              <a:gd name="connsiteX2" fmla="*/ 899160 w 4859020"/>
              <a:gd name="connsiteY2" fmla="*/ 274320 h 1310640"/>
              <a:gd name="connsiteX3" fmla="*/ 3855720 w 4859020"/>
              <a:gd name="connsiteY3" fmla="*/ 457200 h 1310640"/>
              <a:gd name="connsiteX4" fmla="*/ 1584960 w 4859020"/>
              <a:gd name="connsiteY4" fmla="*/ 609600 h 1310640"/>
              <a:gd name="connsiteX5" fmla="*/ 3002280 w 4859020"/>
              <a:gd name="connsiteY5" fmla="*/ 762000 h 1310640"/>
              <a:gd name="connsiteX6" fmla="*/ 2362200 w 4859020"/>
              <a:gd name="connsiteY6" fmla="*/ 899160 h 1310640"/>
              <a:gd name="connsiteX7" fmla="*/ 2316480 w 4859020"/>
              <a:gd name="connsiteY7" fmla="*/ 131064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9020" h="1310640">
                <a:moveTo>
                  <a:pt x="0" y="0"/>
                </a:moveTo>
                <a:lnTo>
                  <a:pt x="4709160" y="121920"/>
                </a:lnTo>
                <a:cubicBezTo>
                  <a:pt x="4859020" y="167640"/>
                  <a:pt x="1041400" y="218440"/>
                  <a:pt x="899160" y="274320"/>
                </a:cubicBezTo>
                <a:cubicBezTo>
                  <a:pt x="756920" y="330200"/>
                  <a:pt x="3741420" y="401320"/>
                  <a:pt x="3855720" y="457200"/>
                </a:cubicBezTo>
                <a:cubicBezTo>
                  <a:pt x="3970020" y="513080"/>
                  <a:pt x="1727200" y="558800"/>
                  <a:pt x="1584960" y="609600"/>
                </a:cubicBezTo>
                <a:cubicBezTo>
                  <a:pt x="1442720" y="660400"/>
                  <a:pt x="2872740" y="713740"/>
                  <a:pt x="3002280" y="762000"/>
                </a:cubicBezTo>
                <a:cubicBezTo>
                  <a:pt x="3131820" y="810260"/>
                  <a:pt x="2476500" y="807720"/>
                  <a:pt x="2362200" y="899160"/>
                </a:cubicBezTo>
                <a:cubicBezTo>
                  <a:pt x="2247900" y="990600"/>
                  <a:pt x="2282190" y="1150620"/>
                  <a:pt x="2316480" y="1310640"/>
                </a:cubicBezTo>
              </a:path>
            </a:pathLst>
          </a:custGeom>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8" name="Picture 1"/>
          <p:cNvPicPr>
            <a:picLocks noChangeAspect="1" noChangeArrowheads="1"/>
          </p:cNvPicPr>
          <p:nvPr/>
        </p:nvPicPr>
        <p:blipFill>
          <a:blip r:embed="rId3" cstate="print"/>
          <a:srcRect/>
          <a:stretch>
            <a:fillRect/>
          </a:stretch>
        </p:blipFill>
        <p:spPr bwMode="auto">
          <a:xfrm>
            <a:off x="431800" y="2741613"/>
            <a:ext cx="1066800" cy="839787"/>
          </a:xfrm>
          <a:prstGeom prst="rect">
            <a:avLst/>
          </a:prstGeom>
          <a:noFill/>
          <a:ln w="12700" cap="flat">
            <a:noFill/>
            <a:miter lim="800000"/>
            <a:headEnd/>
            <a:tailEnd/>
          </a:ln>
        </p:spPr>
      </p:pic>
    </p:spTree>
    <p:extLst>
      <p:ext uri="{BB962C8B-B14F-4D97-AF65-F5344CB8AC3E}">
        <p14:creationId xmlns:p14="http://schemas.microsoft.com/office/powerpoint/2010/main" val="44171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 Value Every Iteration</a:t>
            </a:r>
            <a:endParaRPr lang="en-US" dirty="0"/>
          </a:p>
        </p:txBody>
      </p:sp>
      <p:sp>
        <p:nvSpPr>
          <p:cNvPr id="3" name="Content Placeholder 2"/>
          <p:cNvSpPr>
            <a:spLocks noGrp="1"/>
          </p:cNvSpPr>
          <p:nvPr>
            <p:ph idx="1"/>
          </p:nvPr>
        </p:nvSpPr>
        <p:spPr/>
        <p:txBody>
          <a:bodyPr/>
          <a:lstStyle/>
          <a:p>
            <a:r>
              <a:rPr lang="en-US" dirty="0" smtClean="0"/>
              <a:t>Break big problems into smaller ones</a:t>
            </a:r>
          </a:p>
          <a:p>
            <a:r>
              <a:rPr lang="en-US" dirty="0" smtClean="0"/>
              <a:t>Focus on most important issues </a:t>
            </a:r>
          </a:p>
          <a:p>
            <a:r>
              <a:rPr lang="en-US" dirty="0" smtClean="0"/>
              <a:t>Deliver something that works</a:t>
            </a:r>
          </a:p>
          <a:p>
            <a:r>
              <a:rPr lang="en-US" dirty="0" smtClean="0"/>
              <a:t>Lots of customer feedback</a:t>
            </a:r>
          </a:p>
          <a:p>
            <a:r>
              <a:rPr lang="en-US" dirty="0" smtClean="0"/>
              <a:t>Change course when necessary</a:t>
            </a:r>
          </a:p>
          <a:p>
            <a:r>
              <a:rPr lang="en-US" dirty="0" smtClean="0"/>
              <a:t>You are accountable</a:t>
            </a:r>
          </a:p>
          <a:p>
            <a:pPr marL="457200" lvl="1" indent="0">
              <a:buNone/>
            </a:pPr>
            <a:endParaRPr lang="en-US" dirty="0"/>
          </a:p>
        </p:txBody>
      </p:sp>
    </p:spTree>
    <p:extLst>
      <p:ext uri="{BB962C8B-B14F-4D97-AF65-F5344CB8AC3E}">
        <p14:creationId xmlns:p14="http://schemas.microsoft.com/office/powerpoint/2010/main" val="377199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Time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4919747"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1074" y="6172200"/>
            <a:ext cx="5646226" cy="369332"/>
          </a:xfrm>
          <a:prstGeom prst="rect">
            <a:avLst/>
          </a:prstGeom>
          <a:noFill/>
        </p:spPr>
        <p:txBody>
          <a:bodyPr wrap="none" rtlCol="0">
            <a:spAutoFit/>
          </a:bodyPr>
          <a:lstStyle/>
          <a:p>
            <a:r>
              <a:rPr lang="en-US" dirty="0" smtClean="0"/>
              <a:t>The risk of project failure increases over time – think small</a:t>
            </a:r>
            <a:endParaRPr lang="en-US" dirty="0"/>
          </a:p>
        </p:txBody>
      </p:sp>
    </p:spTree>
    <p:extLst>
      <p:ext uri="{BB962C8B-B14F-4D97-AF65-F5344CB8AC3E}">
        <p14:creationId xmlns:p14="http://schemas.microsoft.com/office/powerpoint/2010/main" val="3291100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600200"/>
            <a:ext cx="727551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58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58706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54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Trade-off sliders</a:t>
            </a:r>
            <a:endParaRPr lang="en-CA" dirty="0"/>
          </a:p>
        </p:txBody>
      </p:sp>
      <p:graphicFrame>
        <p:nvGraphicFramePr>
          <p:cNvPr id="61" name="Table 60"/>
          <p:cNvGraphicFramePr>
            <a:graphicFrameLocks noGrp="1"/>
          </p:cNvGraphicFramePr>
          <p:nvPr/>
        </p:nvGraphicFramePr>
        <p:xfrm>
          <a:off x="457200" y="1371600"/>
          <a:ext cx="8229600" cy="2471520"/>
        </p:xfrm>
        <a:graphic>
          <a:graphicData uri="http://schemas.openxmlformats.org/drawingml/2006/table">
            <a:tbl>
              <a:tblPr firstRow="1" bandRow="1">
                <a:tableStyleId>{5C22544A-7EE6-4342-B048-85BDC9FD1C3A}</a:tableStyleId>
              </a:tblPr>
              <a:tblGrid>
                <a:gridCol w="3048000"/>
                <a:gridCol w="5181600"/>
              </a:tblGrid>
              <a:tr h="377825">
                <a:tc>
                  <a:txBody>
                    <a:bodyPr/>
                    <a:lstStyle/>
                    <a:p>
                      <a:endParaRPr lang="en-CA" dirty="0"/>
                    </a:p>
                  </a:txBody>
                  <a:tcPr anchor="ctr"/>
                </a:tc>
                <a:tc>
                  <a:txBody>
                    <a:bodyPr/>
                    <a:lstStyle/>
                    <a:p>
                      <a:r>
                        <a:rPr lang="en-CA" sz="2800" dirty="0" smtClean="0"/>
                        <a:t>The classic four</a:t>
                      </a:r>
                      <a:endParaRPr lang="en-CA" sz="2000" dirty="0"/>
                    </a:p>
                  </a:txBody>
                  <a:tcPr anchor="ctr"/>
                </a:tc>
              </a:tr>
              <a:tr h="0">
                <a:tc>
                  <a:txBody>
                    <a:bodyPr/>
                    <a:lstStyle/>
                    <a:p>
                      <a:endParaRPr lang="en-CA"/>
                    </a:p>
                  </a:txBody>
                  <a:tcPr marT="72000" marB="72000" anchor="ctr"/>
                </a:tc>
                <a:tc>
                  <a:txBody>
                    <a:bodyPr/>
                    <a:lstStyle/>
                    <a:p>
                      <a:r>
                        <a:rPr lang="en-CA" sz="2400" dirty="0" smtClean="0"/>
                        <a:t>Feature</a:t>
                      </a:r>
                      <a:r>
                        <a:rPr lang="en-CA" sz="2400" baseline="0" dirty="0" smtClean="0"/>
                        <a:t> completeness (scope)</a:t>
                      </a:r>
                      <a:endParaRPr lang="en-CA" sz="2400" dirty="0"/>
                    </a:p>
                  </a:txBody>
                  <a:tcPr marT="108000" marB="108000" anchor="ctr"/>
                </a:tc>
              </a:tr>
              <a:tr h="377825">
                <a:tc>
                  <a:txBody>
                    <a:bodyPr/>
                    <a:lstStyle/>
                    <a:p>
                      <a:endParaRPr lang="en-CA"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t>Stay within budget (budget)</a:t>
                      </a:r>
                      <a:endParaRPr lang="en-CA" sz="2000" dirty="0" smtClean="0"/>
                    </a:p>
                  </a:txBody>
                  <a:tcPr anchor="ctr"/>
                </a:tc>
              </a:tr>
              <a:tr h="377825">
                <a:tc>
                  <a:txBody>
                    <a:bodyPr/>
                    <a:lstStyle/>
                    <a:p>
                      <a:endParaRPr lang="en-CA" sz="2000" dirty="0"/>
                    </a:p>
                  </a:txBody>
                  <a:tcPr anchor="ctr"/>
                </a:tc>
                <a:tc>
                  <a:txBody>
                    <a:bodyPr/>
                    <a:lstStyle/>
                    <a:p>
                      <a:r>
                        <a:rPr lang="en-CA" sz="2400" dirty="0" smtClean="0"/>
                        <a:t>Deliver project on time (time)</a:t>
                      </a:r>
                      <a:endParaRPr lang="en-CA" sz="2000" dirty="0"/>
                    </a:p>
                  </a:txBody>
                  <a:tcPr anchor="ctr"/>
                </a:tc>
              </a:tr>
              <a:tr h="377825">
                <a:tc>
                  <a:txBody>
                    <a:bodyPr/>
                    <a:lstStyle/>
                    <a:p>
                      <a:endParaRPr lang="en-CA" sz="2000" dirty="0"/>
                    </a:p>
                  </a:txBody>
                  <a:tcPr anchor="ctr"/>
                </a:tc>
                <a:tc>
                  <a:txBody>
                    <a:bodyPr/>
                    <a:lstStyle/>
                    <a:p>
                      <a:r>
                        <a:rPr lang="en-CA" sz="2400" dirty="0" smtClean="0"/>
                        <a:t>High quality, low defects (quality)</a:t>
                      </a:r>
                      <a:endParaRPr lang="en-CA" sz="2000" dirty="0"/>
                    </a:p>
                  </a:txBody>
                  <a:tcPr anchor="ctr"/>
                </a:tc>
              </a:tr>
            </a:tbl>
          </a:graphicData>
        </a:graphic>
      </p:graphicFrame>
      <p:grpSp>
        <p:nvGrpSpPr>
          <p:cNvPr id="62" name="Group 29"/>
          <p:cNvGrpSpPr>
            <a:grpSpLocks/>
          </p:cNvGrpSpPr>
          <p:nvPr/>
        </p:nvGrpSpPr>
        <p:grpSpPr bwMode="auto">
          <a:xfrm>
            <a:off x="762000" y="2087563"/>
            <a:ext cx="2489200" cy="274637"/>
            <a:chOff x="1254" y="1536"/>
            <a:chExt cx="1698" cy="173"/>
          </a:xfrm>
        </p:grpSpPr>
        <p:sp>
          <p:nvSpPr>
            <p:cNvPr id="63"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64" name="AutoShape 31"/>
            <p:cNvCxnSpPr>
              <a:cxnSpLocks noChangeShapeType="1"/>
              <a:stCxn id="63" idx="3"/>
              <a:endCxn id="65"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65"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66"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67"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68"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aphicFrame>
        <p:nvGraphicFramePr>
          <p:cNvPr id="69" name="Table 68"/>
          <p:cNvGraphicFramePr>
            <a:graphicFrameLocks noGrp="1"/>
          </p:cNvGraphicFramePr>
          <p:nvPr>
            <p:extLst>
              <p:ext uri="{D42A27DB-BD31-4B8C-83A1-F6EECF244321}">
                <p14:modId xmlns:p14="http://schemas.microsoft.com/office/powerpoint/2010/main" val="3623525572"/>
              </p:ext>
            </p:extLst>
          </p:nvPr>
        </p:nvGraphicFramePr>
        <p:xfrm>
          <a:off x="457200" y="4157880"/>
          <a:ext cx="8229600" cy="2471520"/>
        </p:xfrm>
        <a:graphic>
          <a:graphicData uri="http://schemas.openxmlformats.org/drawingml/2006/table">
            <a:tbl>
              <a:tblPr firstRow="1" bandRow="1">
                <a:tableStyleId>{5C22544A-7EE6-4342-B048-85BDC9FD1C3A}</a:tableStyleId>
              </a:tblPr>
              <a:tblGrid>
                <a:gridCol w="3048000"/>
                <a:gridCol w="5181600"/>
              </a:tblGrid>
              <a:tr h="377825">
                <a:tc>
                  <a:txBody>
                    <a:bodyPr/>
                    <a:lstStyle/>
                    <a:p>
                      <a:endParaRPr lang="en-CA" dirty="0"/>
                    </a:p>
                  </a:txBody>
                  <a:tcPr anchor="ctr"/>
                </a:tc>
                <a:tc>
                  <a:txBody>
                    <a:bodyPr/>
                    <a:lstStyle/>
                    <a:p>
                      <a:r>
                        <a:rPr lang="en-CA" sz="2800" dirty="0" smtClean="0"/>
                        <a:t>Other</a:t>
                      </a:r>
                      <a:r>
                        <a:rPr lang="en-CA" sz="2800" baseline="0" dirty="0" smtClean="0"/>
                        <a:t> important things</a:t>
                      </a:r>
                      <a:endParaRPr lang="en-CA" sz="2000" dirty="0"/>
                    </a:p>
                  </a:txBody>
                  <a:tcPr anchor="ctr"/>
                </a:tc>
              </a:tr>
              <a:tr h="0">
                <a:tc>
                  <a:txBody>
                    <a:bodyPr/>
                    <a:lstStyle/>
                    <a:p>
                      <a:endParaRPr lang="en-CA"/>
                    </a:p>
                  </a:txBody>
                  <a:tcPr marT="72000" marB="72000" anchor="ctr"/>
                </a:tc>
                <a:tc>
                  <a:txBody>
                    <a:bodyPr/>
                    <a:lstStyle/>
                    <a:p>
                      <a:r>
                        <a:rPr lang="en-CA" sz="2400" dirty="0" smtClean="0"/>
                        <a:t>Ease of use</a:t>
                      </a:r>
                      <a:endParaRPr lang="en-CA" sz="2400" dirty="0"/>
                    </a:p>
                  </a:txBody>
                  <a:tcPr marT="108000" marB="108000" anchor="ctr"/>
                </a:tc>
              </a:tr>
              <a:tr h="377825">
                <a:tc>
                  <a:txBody>
                    <a:bodyPr/>
                    <a:lstStyle/>
                    <a:p>
                      <a:endParaRPr lang="en-CA"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t>Community of users</a:t>
                      </a:r>
                      <a:endParaRPr lang="en-CA" sz="2000" dirty="0" smtClean="0"/>
                    </a:p>
                  </a:txBody>
                  <a:tcPr anchor="ctr"/>
                </a:tc>
              </a:tr>
              <a:tr h="377825">
                <a:tc>
                  <a:txBody>
                    <a:bodyPr/>
                    <a:lstStyle/>
                    <a:p>
                      <a:endParaRPr lang="en-CA" sz="2000" dirty="0"/>
                    </a:p>
                  </a:txBody>
                  <a:tcPr anchor="ctr"/>
                </a:tc>
                <a:tc>
                  <a:txBody>
                    <a:bodyPr/>
                    <a:lstStyle/>
                    <a:p>
                      <a:r>
                        <a:rPr lang="en-CA" sz="2400" dirty="0" smtClean="0"/>
                        <a:t>Detailed</a:t>
                      </a:r>
                      <a:r>
                        <a:rPr lang="en-CA" sz="2400" baseline="0" dirty="0" smtClean="0"/>
                        <a:t> audits (log everything)</a:t>
                      </a:r>
                      <a:endParaRPr lang="en-CA" sz="2000" dirty="0"/>
                    </a:p>
                  </a:txBody>
                  <a:tcPr anchor="ctr"/>
                </a:tc>
              </a:tr>
              <a:tr h="377825">
                <a:tc>
                  <a:txBody>
                    <a:bodyPr/>
                    <a:lstStyle/>
                    <a:p>
                      <a:endParaRPr lang="en-CA" sz="2000" dirty="0"/>
                    </a:p>
                  </a:txBody>
                  <a:tcPr anchor="ctr"/>
                </a:tc>
                <a:tc>
                  <a:txBody>
                    <a:bodyPr/>
                    <a:lstStyle/>
                    <a:p>
                      <a:r>
                        <a:rPr lang="en-CA" sz="2400" dirty="0" smtClean="0"/>
                        <a:t>&lt;insert yours&gt;</a:t>
                      </a:r>
                      <a:endParaRPr lang="en-CA" sz="2000" dirty="0"/>
                    </a:p>
                  </a:txBody>
                  <a:tcPr anchor="ctr"/>
                </a:tc>
              </a:tr>
            </a:tbl>
          </a:graphicData>
        </a:graphic>
      </p:graphicFrame>
      <p:grpSp>
        <p:nvGrpSpPr>
          <p:cNvPr id="70" name="Group 29"/>
          <p:cNvGrpSpPr>
            <a:grpSpLocks/>
          </p:cNvGrpSpPr>
          <p:nvPr/>
        </p:nvGrpSpPr>
        <p:grpSpPr bwMode="auto">
          <a:xfrm>
            <a:off x="762000" y="2590800"/>
            <a:ext cx="2489200" cy="274637"/>
            <a:chOff x="1254" y="1536"/>
            <a:chExt cx="1698" cy="173"/>
          </a:xfrm>
        </p:grpSpPr>
        <p:sp>
          <p:nvSpPr>
            <p:cNvPr id="71"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72" name="AutoShape 31"/>
            <p:cNvCxnSpPr>
              <a:cxnSpLocks noChangeShapeType="1"/>
              <a:stCxn id="71" idx="3"/>
              <a:endCxn id="73"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73"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74"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75"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76"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77" name="Group 29"/>
          <p:cNvGrpSpPr>
            <a:grpSpLocks/>
          </p:cNvGrpSpPr>
          <p:nvPr/>
        </p:nvGrpSpPr>
        <p:grpSpPr bwMode="auto">
          <a:xfrm>
            <a:off x="762000" y="3048000"/>
            <a:ext cx="2489200" cy="274637"/>
            <a:chOff x="1254" y="1536"/>
            <a:chExt cx="1698" cy="173"/>
          </a:xfrm>
        </p:grpSpPr>
        <p:sp>
          <p:nvSpPr>
            <p:cNvPr id="78"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79" name="AutoShape 31"/>
            <p:cNvCxnSpPr>
              <a:cxnSpLocks noChangeShapeType="1"/>
              <a:stCxn id="78" idx="3"/>
              <a:endCxn id="80"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80"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81"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2"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3"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84" name="Group 29"/>
          <p:cNvGrpSpPr>
            <a:grpSpLocks/>
          </p:cNvGrpSpPr>
          <p:nvPr/>
        </p:nvGrpSpPr>
        <p:grpSpPr bwMode="auto">
          <a:xfrm>
            <a:off x="762000" y="3505200"/>
            <a:ext cx="2489200" cy="274637"/>
            <a:chOff x="1254" y="1536"/>
            <a:chExt cx="1698" cy="173"/>
          </a:xfrm>
        </p:grpSpPr>
        <p:sp>
          <p:nvSpPr>
            <p:cNvPr id="85"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86" name="AutoShape 31"/>
            <p:cNvCxnSpPr>
              <a:cxnSpLocks noChangeShapeType="1"/>
              <a:stCxn id="85" idx="3"/>
              <a:endCxn id="87"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87"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88"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9"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0"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91" name="Group 29"/>
          <p:cNvGrpSpPr>
            <a:grpSpLocks/>
          </p:cNvGrpSpPr>
          <p:nvPr/>
        </p:nvGrpSpPr>
        <p:grpSpPr bwMode="auto">
          <a:xfrm>
            <a:off x="762000" y="4784726"/>
            <a:ext cx="2489200" cy="274637"/>
            <a:chOff x="1254" y="1536"/>
            <a:chExt cx="1698" cy="173"/>
          </a:xfrm>
        </p:grpSpPr>
        <p:sp>
          <p:nvSpPr>
            <p:cNvPr id="92"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93" name="AutoShape 31"/>
            <p:cNvCxnSpPr>
              <a:cxnSpLocks noChangeShapeType="1"/>
              <a:stCxn id="92" idx="3"/>
              <a:endCxn id="94"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94"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95"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6"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7"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98" name="Group 29"/>
          <p:cNvGrpSpPr>
            <a:grpSpLocks/>
          </p:cNvGrpSpPr>
          <p:nvPr/>
        </p:nvGrpSpPr>
        <p:grpSpPr bwMode="auto">
          <a:xfrm>
            <a:off x="762000" y="5287963"/>
            <a:ext cx="2489200" cy="274637"/>
            <a:chOff x="1254" y="1536"/>
            <a:chExt cx="1698" cy="173"/>
          </a:xfrm>
        </p:grpSpPr>
        <p:sp>
          <p:nvSpPr>
            <p:cNvPr id="99"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00" name="AutoShape 31"/>
            <p:cNvCxnSpPr>
              <a:cxnSpLocks noChangeShapeType="1"/>
              <a:stCxn id="99" idx="3"/>
              <a:endCxn id="101"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01"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02"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03"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04"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105" name="Group 29"/>
          <p:cNvGrpSpPr>
            <a:grpSpLocks/>
          </p:cNvGrpSpPr>
          <p:nvPr/>
        </p:nvGrpSpPr>
        <p:grpSpPr bwMode="auto">
          <a:xfrm>
            <a:off x="762000" y="5745163"/>
            <a:ext cx="2489200" cy="274637"/>
            <a:chOff x="1254" y="1536"/>
            <a:chExt cx="1698" cy="173"/>
          </a:xfrm>
        </p:grpSpPr>
        <p:sp>
          <p:nvSpPr>
            <p:cNvPr id="106"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07" name="AutoShape 31"/>
            <p:cNvCxnSpPr>
              <a:cxnSpLocks noChangeShapeType="1"/>
              <a:stCxn id="106" idx="3"/>
              <a:endCxn id="108"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08"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09"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0"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1"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112" name="Group 29"/>
          <p:cNvGrpSpPr>
            <a:grpSpLocks/>
          </p:cNvGrpSpPr>
          <p:nvPr/>
        </p:nvGrpSpPr>
        <p:grpSpPr bwMode="auto">
          <a:xfrm>
            <a:off x="762000" y="6202363"/>
            <a:ext cx="2489200" cy="274637"/>
            <a:chOff x="1254" y="1536"/>
            <a:chExt cx="1698" cy="173"/>
          </a:xfrm>
        </p:grpSpPr>
        <p:sp>
          <p:nvSpPr>
            <p:cNvPr id="113"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14" name="AutoShape 31"/>
            <p:cNvCxnSpPr>
              <a:cxnSpLocks noChangeShapeType="1"/>
              <a:stCxn id="113" idx="3"/>
              <a:endCxn id="115"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15"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16"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7"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8"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sp>
        <p:nvSpPr>
          <p:cNvPr id="120" name="Oval 119"/>
          <p:cNvSpPr/>
          <p:nvPr/>
        </p:nvSpPr>
        <p:spPr>
          <a:xfrm>
            <a:off x="2362200" y="19812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Oval 120"/>
          <p:cNvSpPr/>
          <p:nvPr/>
        </p:nvSpPr>
        <p:spPr>
          <a:xfrm>
            <a:off x="1219200" y="2514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Oval 121"/>
          <p:cNvSpPr/>
          <p:nvPr/>
        </p:nvSpPr>
        <p:spPr>
          <a:xfrm>
            <a:off x="1828800" y="2895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Oval 122"/>
          <p:cNvSpPr/>
          <p:nvPr/>
        </p:nvSpPr>
        <p:spPr>
          <a:xfrm>
            <a:off x="1447800" y="34290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Oval 123"/>
          <p:cNvSpPr/>
          <p:nvPr/>
        </p:nvSpPr>
        <p:spPr>
          <a:xfrm>
            <a:off x="1295400" y="46482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Oval 124"/>
          <p:cNvSpPr/>
          <p:nvPr/>
        </p:nvSpPr>
        <p:spPr>
          <a:xfrm>
            <a:off x="2057400" y="5181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Oval 125"/>
          <p:cNvSpPr/>
          <p:nvPr/>
        </p:nvSpPr>
        <p:spPr>
          <a:xfrm>
            <a:off x="1600200" y="56388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Oval 126"/>
          <p:cNvSpPr/>
          <p:nvPr/>
        </p:nvSpPr>
        <p:spPr>
          <a:xfrm>
            <a:off x="2209800" y="60960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2673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first release</a:t>
            </a:r>
            <a:endParaRPr lang="en-CA" dirty="0"/>
          </a:p>
        </p:txBody>
      </p:sp>
      <p:sp>
        <p:nvSpPr>
          <p:cNvPr id="4" name="Chevron 3"/>
          <p:cNvSpPr/>
          <p:nvPr/>
        </p:nvSpPr>
        <p:spPr>
          <a:xfrm>
            <a:off x="1438276" y="3276600"/>
            <a:ext cx="61722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entagon 4"/>
          <p:cNvSpPr/>
          <p:nvPr/>
        </p:nvSpPr>
        <p:spPr>
          <a:xfrm rot="5400000">
            <a:off x="32670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entagon 6"/>
          <p:cNvSpPr/>
          <p:nvPr/>
        </p:nvSpPr>
        <p:spPr>
          <a:xfrm rot="5400000">
            <a:off x="52482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entagon 8"/>
          <p:cNvSpPr/>
          <p:nvPr/>
        </p:nvSpPr>
        <p:spPr>
          <a:xfrm rot="5400000">
            <a:off x="72294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6848476" y="1828800"/>
            <a:ext cx="1691489" cy="707886"/>
          </a:xfrm>
          <a:prstGeom prst="rect">
            <a:avLst/>
          </a:prstGeom>
          <a:noFill/>
        </p:spPr>
        <p:txBody>
          <a:bodyPr wrap="none" rtlCol="0">
            <a:spAutoFit/>
          </a:bodyPr>
          <a:lstStyle/>
          <a:p>
            <a:r>
              <a:rPr lang="en-CA" sz="4000" b="1" dirty="0" smtClean="0"/>
              <a:t>Ship it!</a:t>
            </a:r>
            <a:endParaRPr lang="en-CA" sz="4000" b="1" dirty="0"/>
          </a:p>
        </p:txBody>
      </p:sp>
      <p:sp>
        <p:nvSpPr>
          <p:cNvPr id="11" name="TextBox 10"/>
          <p:cNvSpPr txBox="1"/>
          <p:nvPr/>
        </p:nvSpPr>
        <p:spPr>
          <a:xfrm>
            <a:off x="1438276" y="2667000"/>
            <a:ext cx="2057743" cy="523220"/>
          </a:xfrm>
          <a:prstGeom prst="rect">
            <a:avLst/>
          </a:prstGeom>
          <a:noFill/>
        </p:spPr>
        <p:txBody>
          <a:bodyPr wrap="none" rtlCol="0">
            <a:spAutoFit/>
          </a:bodyPr>
          <a:lstStyle/>
          <a:p>
            <a:r>
              <a:rPr lang="en-CA" sz="2800" dirty="0" smtClean="0"/>
              <a:t>Construction</a:t>
            </a:r>
            <a:endParaRPr lang="en-CA" sz="2800" dirty="0"/>
          </a:p>
        </p:txBody>
      </p:sp>
      <p:sp>
        <p:nvSpPr>
          <p:cNvPr id="12" name="TextBox 11"/>
          <p:cNvSpPr txBox="1"/>
          <p:nvPr/>
        </p:nvSpPr>
        <p:spPr>
          <a:xfrm>
            <a:off x="4257031" y="2667000"/>
            <a:ext cx="762645" cy="523220"/>
          </a:xfrm>
          <a:prstGeom prst="rect">
            <a:avLst/>
          </a:prstGeom>
          <a:noFill/>
        </p:spPr>
        <p:txBody>
          <a:bodyPr wrap="none" rtlCol="0">
            <a:spAutoFit/>
          </a:bodyPr>
          <a:lstStyle/>
          <a:p>
            <a:r>
              <a:rPr lang="en-CA" sz="2800" dirty="0" smtClean="0"/>
              <a:t>UAT</a:t>
            </a:r>
            <a:endParaRPr lang="en-CA" sz="2800" dirty="0"/>
          </a:p>
        </p:txBody>
      </p:sp>
      <p:sp>
        <p:nvSpPr>
          <p:cNvPr id="13" name="TextBox 12"/>
          <p:cNvSpPr txBox="1"/>
          <p:nvPr/>
        </p:nvSpPr>
        <p:spPr>
          <a:xfrm>
            <a:off x="6010276" y="2677180"/>
            <a:ext cx="1336456" cy="523220"/>
          </a:xfrm>
          <a:prstGeom prst="rect">
            <a:avLst/>
          </a:prstGeom>
          <a:noFill/>
        </p:spPr>
        <p:txBody>
          <a:bodyPr wrap="none" rtlCol="0">
            <a:spAutoFit/>
          </a:bodyPr>
          <a:lstStyle/>
          <a:p>
            <a:r>
              <a:rPr lang="en-CA" sz="2800" dirty="0" smtClean="0"/>
              <a:t>Training</a:t>
            </a:r>
            <a:endParaRPr lang="en-CA" sz="2800" dirty="0"/>
          </a:p>
        </p:txBody>
      </p:sp>
      <p:sp>
        <p:nvSpPr>
          <p:cNvPr id="14" name="TextBox 13"/>
          <p:cNvSpPr txBox="1"/>
          <p:nvPr/>
        </p:nvSpPr>
        <p:spPr>
          <a:xfrm>
            <a:off x="1819276" y="3352800"/>
            <a:ext cx="1659300" cy="523220"/>
          </a:xfrm>
          <a:prstGeom prst="rect">
            <a:avLst/>
          </a:prstGeom>
          <a:noFill/>
        </p:spPr>
        <p:txBody>
          <a:bodyPr wrap="none" rtlCol="0">
            <a:spAutoFit/>
          </a:bodyPr>
          <a:lstStyle/>
          <a:p>
            <a:r>
              <a:rPr lang="en-CA" sz="2800" dirty="0" smtClean="0">
                <a:solidFill>
                  <a:schemeClr val="bg1"/>
                </a:solidFill>
              </a:rPr>
              <a:t>~3months</a:t>
            </a:r>
            <a:endParaRPr lang="en-CA" sz="2800" dirty="0">
              <a:solidFill>
                <a:schemeClr val="bg1"/>
              </a:solidFill>
            </a:endParaRPr>
          </a:p>
        </p:txBody>
      </p:sp>
      <p:sp>
        <p:nvSpPr>
          <p:cNvPr id="15" name="TextBox 14"/>
          <p:cNvSpPr txBox="1"/>
          <p:nvPr/>
        </p:nvSpPr>
        <p:spPr>
          <a:xfrm>
            <a:off x="4144975" y="33528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6" name="TextBox 15"/>
          <p:cNvSpPr txBox="1"/>
          <p:nvPr/>
        </p:nvSpPr>
        <p:spPr>
          <a:xfrm>
            <a:off x="6126175" y="33528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8" name="TextBox 17"/>
          <p:cNvSpPr txBox="1"/>
          <p:nvPr/>
        </p:nvSpPr>
        <p:spPr>
          <a:xfrm>
            <a:off x="1383190" y="4114800"/>
            <a:ext cx="6313010" cy="707886"/>
          </a:xfrm>
          <a:prstGeom prst="rect">
            <a:avLst/>
          </a:prstGeom>
          <a:noFill/>
        </p:spPr>
        <p:txBody>
          <a:bodyPr wrap="none" rtlCol="0">
            <a:spAutoFit/>
          </a:bodyPr>
          <a:lstStyle/>
          <a:p>
            <a:r>
              <a:rPr lang="en-CA" sz="4000" dirty="0" smtClean="0">
                <a:latin typeface="Calibri Bold" pitchFamily="34" charset="0"/>
                <a:cs typeface="Calibri Bold" pitchFamily="34" charset="0"/>
              </a:rPr>
              <a:t>3 people, 3 ½ months, $250K</a:t>
            </a:r>
            <a:endParaRPr lang="en-CA" sz="4000" dirty="0">
              <a:latin typeface="Calibri Bold" pitchFamily="34" charset="0"/>
              <a:cs typeface="Calibri Bold" pitchFamily="34" charset="0"/>
            </a:endParaRPr>
          </a:p>
        </p:txBody>
      </p:sp>
      <p:pic>
        <p:nvPicPr>
          <p:cNvPr id="17" name="Picture 1"/>
          <p:cNvPicPr>
            <a:picLocks noChangeAspect="1" noChangeArrowheads="1"/>
          </p:cNvPicPr>
          <p:nvPr/>
        </p:nvPicPr>
        <p:blipFill>
          <a:blip r:embed="rId3" cstate="print"/>
          <a:srcRect/>
          <a:stretch>
            <a:fillRect/>
          </a:stretch>
        </p:blipFill>
        <p:spPr bwMode="auto">
          <a:xfrm>
            <a:off x="228600" y="3198813"/>
            <a:ext cx="1066800" cy="839787"/>
          </a:xfrm>
          <a:prstGeom prst="rect">
            <a:avLst/>
          </a:prstGeom>
          <a:noFill/>
          <a:ln w="12700" cap="flat">
            <a:noFill/>
            <a:miter lim="800000"/>
            <a:headEnd/>
            <a:tailEnd/>
          </a:ln>
        </p:spPr>
      </p:pic>
    </p:spTree>
    <p:extLst>
      <p:ext uri="{BB962C8B-B14F-4D97-AF65-F5344CB8AC3E}">
        <p14:creationId xmlns:p14="http://schemas.microsoft.com/office/powerpoint/2010/main" val="3492540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71600"/>
            <a:ext cx="8285535" cy="434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635510"/>
            <a:ext cx="4352925" cy="114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2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133600"/>
            <a:ext cx="63896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557463"/>
            <a:ext cx="64087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26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Lifecycle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665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21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Team</a:t>
            </a:r>
            <a:endParaRPr lang="en-US" dirty="0"/>
          </a:p>
        </p:txBody>
      </p:sp>
      <p:sp>
        <p:nvSpPr>
          <p:cNvPr id="3" name="Content Placeholder 2"/>
          <p:cNvSpPr>
            <a:spLocks noGrp="1"/>
          </p:cNvSpPr>
          <p:nvPr>
            <p:ph idx="1"/>
          </p:nvPr>
        </p:nvSpPr>
        <p:spPr/>
        <p:txBody>
          <a:bodyPr/>
          <a:lstStyle/>
          <a:p>
            <a:r>
              <a:rPr lang="en-US" dirty="0" smtClean="0"/>
              <a:t>Blurred instead of fixed roles</a:t>
            </a:r>
          </a:p>
          <a:p>
            <a:r>
              <a:rPr lang="en-US" dirty="0" smtClean="0"/>
              <a:t>Characteristics of successful teams</a:t>
            </a:r>
          </a:p>
          <a:p>
            <a:pPr lvl="1"/>
            <a:r>
              <a:rPr lang="en-US" dirty="0" smtClean="0"/>
              <a:t>Co-located, at least for initial meetings</a:t>
            </a:r>
          </a:p>
          <a:p>
            <a:pPr lvl="1"/>
            <a:r>
              <a:rPr lang="en-US" dirty="0" smtClean="0"/>
              <a:t>Engaged customer</a:t>
            </a:r>
          </a:p>
          <a:p>
            <a:pPr lvl="1"/>
            <a:r>
              <a:rPr lang="en-US" dirty="0" smtClean="0"/>
              <a:t>Self-organizing instead of top-down</a:t>
            </a:r>
          </a:p>
          <a:p>
            <a:pPr lvl="1"/>
            <a:r>
              <a:rPr lang="en-US" dirty="0" smtClean="0"/>
              <a:t>Accountable and empowered</a:t>
            </a:r>
          </a:p>
          <a:p>
            <a:pPr lvl="1"/>
            <a:r>
              <a:rPr lang="en-US" dirty="0" smtClean="0"/>
              <a:t>Cross-functional</a:t>
            </a:r>
            <a:endParaRPr lang="en-US" dirty="0"/>
          </a:p>
        </p:txBody>
      </p:sp>
    </p:spTree>
    <p:extLst>
      <p:ext uri="{BB962C8B-B14F-4D97-AF65-F5344CB8AC3E}">
        <p14:creationId xmlns:p14="http://schemas.microsoft.com/office/powerpoint/2010/main" val="102272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don’t have an engaged customer?</a:t>
            </a:r>
            <a:endParaRPr lang="en-US" dirty="0"/>
          </a:p>
        </p:txBody>
      </p:sp>
      <p:sp>
        <p:nvSpPr>
          <p:cNvPr id="3" name="Content Placeholder 2"/>
          <p:cNvSpPr>
            <a:spLocks noGrp="1"/>
          </p:cNvSpPr>
          <p:nvPr>
            <p:ph idx="1"/>
          </p:nvPr>
        </p:nvSpPr>
        <p:spPr>
          <a:xfrm>
            <a:off x="457200" y="1600200"/>
            <a:ext cx="4800600" cy="4525963"/>
          </a:xfrm>
        </p:spPr>
        <p:txBody>
          <a:bodyPr>
            <a:normAutofit lnSpcReduction="10000"/>
          </a:bodyPr>
          <a:lstStyle/>
          <a:p>
            <a:r>
              <a:rPr lang="en-US" dirty="0" smtClean="0"/>
              <a:t>Build credibility</a:t>
            </a:r>
          </a:p>
          <a:p>
            <a:pPr lvl="1"/>
            <a:r>
              <a:rPr lang="en-US" dirty="0" smtClean="0"/>
              <a:t>Find a problem and make it go away</a:t>
            </a:r>
          </a:p>
          <a:p>
            <a:pPr lvl="1"/>
            <a:r>
              <a:rPr lang="en-US" dirty="0" smtClean="0"/>
              <a:t>Show you are a fierce executor that will get things done and can help them</a:t>
            </a:r>
          </a:p>
          <a:p>
            <a:pPr lvl="1"/>
            <a:r>
              <a:rPr lang="en-US" dirty="0" smtClean="0"/>
              <a:t>Might take a few iterations but they will see your value</a:t>
            </a:r>
            <a:endParaRPr lang="en-US" dirty="0"/>
          </a:p>
        </p:txBody>
      </p:sp>
      <p:pic>
        <p:nvPicPr>
          <p:cNvPr id="1026" name="Picture 2" descr="http://hhstaffingservices.com/wp-content/uploads/2013/05/249163_675862062443456_101842060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729580"/>
            <a:ext cx="3581400" cy="23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76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1200</Words>
  <Application>Microsoft Office PowerPoint</Application>
  <PresentationFormat>On-screen Show (4:3)</PresentationFormat>
  <Paragraphs>201</Paragraphs>
  <Slides>34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Bold</vt:lpstr>
      <vt:lpstr>Wingdings</vt:lpstr>
      <vt:lpstr>Office Theme</vt:lpstr>
      <vt:lpstr>Agile Samurai Principles</vt:lpstr>
      <vt:lpstr>Agile Development</vt:lpstr>
      <vt:lpstr>Deliver Value Every Iteration</vt:lpstr>
      <vt:lpstr>Agile Planning</vt:lpstr>
      <vt:lpstr>Agile Planning</vt:lpstr>
      <vt:lpstr>Agile Planning</vt:lpstr>
      <vt:lpstr>Agile Lifecycle</vt:lpstr>
      <vt:lpstr>Agile Team</vt:lpstr>
      <vt:lpstr>What if I don’t have an engaged customer?</vt:lpstr>
      <vt:lpstr>The Agile Customer</vt:lpstr>
      <vt:lpstr>Agile Development Team</vt:lpstr>
      <vt:lpstr>Agile Analyst</vt:lpstr>
      <vt:lpstr>Agile Programmer</vt:lpstr>
      <vt:lpstr>Agile Tester</vt:lpstr>
      <vt:lpstr>Agile Manager</vt:lpstr>
      <vt:lpstr>Agile Usability Designer</vt:lpstr>
      <vt:lpstr>Kicking off a project</vt:lpstr>
      <vt:lpstr>Inception Deck</vt:lpstr>
      <vt:lpstr>&lt;Your project name&gt;</vt:lpstr>
      <vt:lpstr>Why are we here?</vt:lpstr>
      <vt:lpstr>The elevator pitch</vt:lpstr>
      <vt:lpstr>Product box</vt:lpstr>
      <vt:lpstr>The NOT list</vt:lpstr>
      <vt:lpstr>Your project community</vt:lpstr>
      <vt:lpstr>Technical solution</vt:lpstr>
      <vt:lpstr>What keeps us up at night</vt:lpstr>
      <vt:lpstr>Don’t overdo it</vt:lpstr>
      <vt:lpstr>The A-Team</vt:lpstr>
      <vt:lpstr>How big is this thing?</vt:lpstr>
      <vt:lpstr>Risk vs. Time</vt:lpstr>
      <vt:lpstr>The Test</vt:lpstr>
      <vt:lpstr>The Test</vt:lpstr>
      <vt:lpstr>Trade-off sliders</vt:lpstr>
      <vt:lpstr>The first release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Samurai Principles</dc:title>
  <dc:creator>Kenrick</dc:creator>
  <cp:lastModifiedBy>Kenrick Mock</cp:lastModifiedBy>
  <cp:revision>16</cp:revision>
  <dcterms:created xsi:type="dcterms:W3CDTF">2006-08-16T00:00:00Z</dcterms:created>
  <dcterms:modified xsi:type="dcterms:W3CDTF">2013-09-04T10:11:50Z</dcterms:modified>
</cp:coreProperties>
</file>