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83" r:id="rId7"/>
    <p:sldId id="282" r:id="rId8"/>
    <p:sldId id="284" r:id="rId9"/>
    <p:sldId id="261" r:id="rId10"/>
    <p:sldId id="263" r:id="rId11"/>
    <p:sldId id="262" r:id="rId12"/>
    <p:sldId id="264" r:id="rId13"/>
    <p:sldId id="265" r:id="rId14"/>
    <p:sldId id="266" r:id="rId15"/>
    <p:sldId id="267" r:id="rId16"/>
    <p:sldId id="268" r:id="rId17"/>
    <p:sldId id="269" r:id="rId18"/>
    <p:sldId id="270" r:id="rId19"/>
    <p:sldId id="271" r:id="rId20"/>
    <p:sldId id="272" r:id="rId21"/>
    <p:sldId id="273" r:id="rId22"/>
    <p:sldId id="285" r:id="rId23"/>
    <p:sldId id="274" r:id="rId24"/>
    <p:sldId id="275" r:id="rId25"/>
    <p:sldId id="276" r:id="rId26"/>
    <p:sldId id="277" r:id="rId27"/>
    <p:sldId id="278" r:id="rId28"/>
    <p:sldId id="279" r:id="rId29"/>
    <p:sldId id="280" r:id="rId30"/>
    <p:sldId id="28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65" autoAdjust="0"/>
    <p:restoredTop sz="92026" autoAdjust="0"/>
  </p:normalViewPr>
  <p:slideViewPr>
    <p:cSldViewPr>
      <p:cViewPr varScale="1">
        <p:scale>
          <a:sx n="77" d="100"/>
          <a:sy n="77" d="100"/>
        </p:scale>
        <p:origin x="4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625509-1240-40B0-AC3C-6DBE9183BC56}" type="datetimeFigureOut">
              <a:rPr lang="en-US" smtClean="0"/>
              <a:t>11/19/2014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D49BB3-E274-44D2-96B4-250EB2C07EFA}" type="slidenum">
              <a:rPr lang="en-US" smtClean="0"/>
              <a:t>‹#›</a:t>
            </a:fld>
            <a:endParaRPr lang="en-US"/>
          </a:p>
        </p:txBody>
      </p:sp>
    </p:spTree>
    <p:extLst>
      <p:ext uri="{BB962C8B-B14F-4D97-AF65-F5344CB8AC3E}">
        <p14:creationId xmlns:p14="http://schemas.microsoft.com/office/powerpoint/2010/main" val="2063217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1982 </a:t>
            </a:r>
            <a:r>
              <a:rPr lang="en-US" sz="1200" b="0" i="0" kern="1200" dirty="0" err="1" smtClean="0">
                <a:solidFill>
                  <a:schemeClr val="tx1"/>
                </a:solidFill>
                <a:effectLst/>
                <a:latin typeface="+mn-lt"/>
                <a:ea typeface="+mn-ea"/>
                <a:cs typeface="+mn-cs"/>
              </a:rPr>
              <a:t>Fluegelman</a:t>
            </a:r>
            <a:r>
              <a:rPr lang="en-US" sz="1200" b="0" i="0" kern="1200" dirty="0" smtClean="0">
                <a:solidFill>
                  <a:schemeClr val="tx1"/>
                </a:solidFill>
                <a:effectLst/>
                <a:latin typeface="+mn-lt"/>
                <a:ea typeface="+mn-ea"/>
                <a:cs typeface="+mn-cs"/>
              </a:rPr>
              <a:t> developed PC-Talk as trademarked</a:t>
            </a:r>
            <a:r>
              <a:rPr lang="en-US" sz="1200" b="0" i="0" kern="1200" baseline="0" dirty="0" smtClean="0">
                <a:solidFill>
                  <a:schemeClr val="tx1"/>
                </a:solidFill>
                <a:effectLst/>
                <a:latin typeface="+mn-lt"/>
                <a:ea typeface="+mn-ea"/>
                <a:cs typeface="+mn-cs"/>
              </a:rPr>
              <a:t> “Freeware”; gave rise to Shareware since term couldn’t be used; disappeared 1985</a:t>
            </a:r>
            <a:endParaRPr lang="en-US" dirty="0"/>
          </a:p>
        </p:txBody>
      </p:sp>
      <p:sp>
        <p:nvSpPr>
          <p:cNvPr id="4" name="Slide Number Placeholder 3"/>
          <p:cNvSpPr>
            <a:spLocks noGrp="1"/>
          </p:cNvSpPr>
          <p:nvPr>
            <p:ph type="sldNum" sz="quarter" idx="10"/>
          </p:nvPr>
        </p:nvSpPr>
        <p:spPr/>
        <p:txBody>
          <a:bodyPr/>
          <a:lstStyle/>
          <a:p>
            <a:fld id="{ACD49BB3-E274-44D2-96B4-250EB2C07EFA}" type="slidenum">
              <a:rPr lang="en-US" smtClean="0"/>
              <a:t>11</a:t>
            </a:fld>
            <a:endParaRPr lang="en-US"/>
          </a:p>
        </p:txBody>
      </p:sp>
    </p:spTree>
    <p:extLst>
      <p:ext uri="{BB962C8B-B14F-4D97-AF65-F5344CB8AC3E}">
        <p14:creationId xmlns:p14="http://schemas.microsoft.com/office/powerpoint/2010/main" val="3472688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Extension</a:t>
            </a:r>
            <a:r>
              <a:rPr lang="en-US" baseline="0" dirty="0" smtClean="0"/>
              <a:t> from lobbying by Disney; expires in 2018?</a:t>
            </a:r>
            <a:endParaRPr lang="en-US" dirty="0"/>
          </a:p>
        </p:txBody>
      </p:sp>
      <p:sp>
        <p:nvSpPr>
          <p:cNvPr id="4" name="Slide Number Placeholder 3"/>
          <p:cNvSpPr>
            <a:spLocks noGrp="1"/>
          </p:cNvSpPr>
          <p:nvPr>
            <p:ph type="sldNum" sz="quarter" idx="10"/>
          </p:nvPr>
        </p:nvSpPr>
        <p:spPr/>
        <p:txBody>
          <a:bodyPr/>
          <a:lstStyle/>
          <a:p>
            <a:fld id="{ACD49BB3-E274-44D2-96B4-250EB2C07EFA}" type="slidenum">
              <a:rPr lang="en-US" smtClean="0"/>
              <a:t>17</a:t>
            </a:fld>
            <a:endParaRPr lang="en-US"/>
          </a:p>
        </p:txBody>
      </p:sp>
    </p:spTree>
    <p:extLst>
      <p:ext uri="{BB962C8B-B14F-4D97-AF65-F5344CB8AC3E}">
        <p14:creationId xmlns:p14="http://schemas.microsoft.com/office/powerpoint/2010/main" val="822639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mages.jw.com/com/publications/351.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opyright.gov/" TargetMode="External"/><Relationship Id="rId2" Type="http://schemas.openxmlformats.org/officeDocument/2006/relationships/hyperlink" Target="http://www.uspto.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tess2.uspto.gov/"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8.png"/><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Intellectual Property Overview</a:t>
            </a:r>
            <a:endParaRPr lang="en-US" dirty="0"/>
          </a:p>
        </p:txBody>
      </p:sp>
      <p:sp>
        <p:nvSpPr>
          <p:cNvPr id="3" name="Subtitle 2"/>
          <p:cNvSpPr>
            <a:spLocks noGrp="1"/>
          </p:cNvSpPr>
          <p:nvPr>
            <p:ph type="subTitle" idx="1"/>
          </p:nvPr>
        </p:nvSpPr>
        <p:spPr/>
        <p:txBody>
          <a:bodyPr/>
          <a:lstStyle/>
          <a:p>
            <a:r>
              <a:rPr lang="en-US" dirty="0" smtClean="0"/>
              <a:t>Patents, Trademarks, Copyright</a:t>
            </a:r>
            <a:endParaRPr lang="en-US" dirty="0"/>
          </a:p>
        </p:txBody>
      </p:sp>
    </p:spTree>
    <p:extLst>
      <p:ext uri="{BB962C8B-B14F-4D97-AF65-F5344CB8AC3E}">
        <p14:creationId xmlns:p14="http://schemas.microsoft.com/office/powerpoint/2010/main" val="3434935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DBBBE85-E64C-4DB0-B9ED-3851A8D4910F}" type="slidenum">
              <a:rPr lang="en-US"/>
              <a:pPr/>
              <a:t>10</a:t>
            </a:fld>
            <a:endParaRPr lang="en-US"/>
          </a:p>
        </p:txBody>
      </p:sp>
      <p:sp>
        <p:nvSpPr>
          <p:cNvPr id="330754" name="Rectangle 2"/>
          <p:cNvSpPr>
            <a:spLocks noGrp="1" noChangeArrowheads="1"/>
          </p:cNvSpPr>
          <p:nvPr>
            <p:ph type="title"/>
          </p:nvPr>
        </p:nvSpPr>
        <p:spPr>
          <a:xfrm>
            <a:off x="457200" y="227013"/>
            <a:ext cx="8229600" cy="1143000"/>
          </a:xfrm>
          <a:noFill/>
        </p:spPr>
        <p:txBody>
          <a:bodyPr/>
          <a:lstStyle/>
          <a:p>
            <a:pPr defTabSz="809625"/>
            <a:r>
              <a:rPr lang="en-US"/>
              <a:t>Misconceptions</a:t>
            </a:r>
          </a:p>
        </p:txBody>
      </p:sp>
      <p:sp>
        <p:nvSpPr>
          <p:cNvPr id="330755" name="Rectangle 3"/>
          <p:cNvSpPr>
            <a:spLocks noGrp="1" noChangeArrowheads="1"/>
          </p:cNvSpPr>
          <p:nvPr>
            <p:ph type="body" idx="1"/>
          </p:nvPr>
        </p:nvSpPr>
        <p:spPr>
          <a:xfrm>
            <a:off x="1097756" y="1600200"/>
            <a:ext cx="7436644" cy="4114800"/>
          </a:xfrm>
        </p:spPr>
        <p:txBody>
          <a:bodyPr>
            <a:normAutofit fontScale="92500" lnSpcReduction="20000"/>
          </a:bodyPr>
          <a:lstStyle/>
          <a:p>
            <a:pPr marL="303213" indent="-303213" defTabSz="809625">
              <a:lnSpc>
                <a:spcPct val="90000"/>
              </a:lnSpc>
            </a:pPr>
            <a:r>
              <a:rPr lang="en-US" sz="3800" dirty="0"/>
              <a:t>Registration of the mark </a:t>
            </a:r>
            <a:r>
              <a:rPr lang="en-US" sz="3800" dirty="0" smtClean="0"/>
              <a:t>as </a:t>
            </a:r>
            <a:r>
              <a:rPr lang="en-US" sz="3800" dirty="0"/>
              <a:t>a trademark or service mark does not necessarily mean it is </a:t>
            </a:r>
            <a:r>
              <a:rPr lang="en-US" sz="3800" dirty="0" smtClean="0"/>
              <a:t>permissible </a:t>
            </a:r>
            <a:r>
              <a:rPr lang="en-US" sz="3800" dirty="0"/>
              <a:t>to use the mark everywhere</a:t>
            </a:r>
            <a:r>
              <a:rPr lang="en-US" sz="3800" dirty="0" smtClean="0"/>
              <a:t>.</a:t>
            </a:r>
          </a:p>
          <a:p>
            <a:pPr marL="703263" lvl="1" indent="-303213" defTabSz="809625">
              <a:lnSpc>
                <a:spcPct val="90000"/>
              </a:lnSpc>
            </a:pPr>
            <a:r>
              <a:rPr lang="en-US" sz="3400" dirty="0" smtClean="0"/>
              <a:t>Depends on business area</a:t>
            </a:r>
          </a:p>
          <a:p>
            <a:pPr marL="703263" lvl="1" indent="-303213" defTabSz="809625">
              <a:lnSpc>
                <a:spcPct val="90000"/>
              </a:lnSpc>
            </a:pPr>
            <a:r>
              <a:rPr lang="en-US" sz="3400" dirty="0" smtClean="0"/>
              <a:t>e.g. Capone’s Pizza (two in Anchorage; many in Chicago?)</a:t>
            </a:r>
          </a:p>
          <a:p>
            <a:pPr marL="303213" indent="-303213" defTabSz="809625">
              <a:lnSpc>
                <a:spcPct val="90000"/>
              </a:lnSpc>
            </a:pPr>
            <a:r>
              <a:rPr lang="en-US" sz="3800" dirty="0" smtClean="0"/>
              <a:t>Your name and company are not automatically trademarked and are not entitled to be trademarked.</a:t>
            </a:r>
            <a:endParaRPr lang="en-US" sz="3800" dirty="0"/>
          </a:p>
        </p:txBody>
      </p:sp>
    </p:spTree>
    <p:extLst>
      <p:ext uri="{BB962C8B-B14F-4D97-AF65-F5344CB8AC3E}">
        <p14:creationId xmlns:p14="http://schemas.microsoft.com/office/powerpoint/2010/main" val="97355910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a Trademark</a:t>
            </a:r>
            <a:endParaRPr lang="en-US" dirty="0"/>
          </a:p>
        </p:txBody>
      </p:sp>
      <p:sp>
        <p:nvSpPr>
          <p:cNvPr id="3" name="Content Placeholder 2"/>
          <p:cNvSpPr>
            <a:spLocks noGrp="1"/>
          </p:cNvSpPr>
          <p:nvPr>
            <p:ph idx="1"/>
          </p:nvPr>
        </p:nvSpPr>
        <p:spPr/>
        <p:txBody>
          <a:bodyPr>
            <a:normAutofit fontScale="92500" lnSpcReduction="20000"/>
          </a:bodyPr>
          <a:lstStyle/>
          <a:p>
            <a:r>
              <a:rPr lang="en-US" dirty="0"/>
              <a:t>Use of the mark</a:t>
            </a:r>
          </a:p>
          <a:p>
            <a:r>
              <a:rPr lang="en-US" dirty="0"/>
              <a:t>Renew registration every 10 years</a:t>
            </a:r>
          </a:p>
          <a:p>
            <a:r>
              <a:rPr lang="en-US" dirty="0"/>
              <a:t>Police the mark</a:t>
            </a:r>
          </a:p>
          <a:p>
            <a:endParaRPr lang="en-US" dirty="0" smtClean="0"/>
          </a:p>
          <a:p>
            <a:r>
              <a:rPr lang="en-US" dirty="0" smtClean="0"/>
              <a:t>Losing a Trademark</a:t>
            </a:r>
          </a:p>
          <a:p>
            <a:pPr lvl="1"/>
            <a:r>
              <a:rPr lang="en-US" dirty="0" smtClean="0"/>
              <a:t>Not using the mark in commerce</a:t>
            </a:r>
          </a:p>
          <a:p>
            <a:pPr lvl="1"/>
            <a:r>
              <a:rPr lang="en-US" dirty="0" smtClean="0"/>
              <a:t>Not policing third-party use of infringing marks so they become generic terms</a:t>
            </a:r>
          </a:p>
          <a:p>
            <a:pPr lvl="1"/>
            <a:endParaRPr lang="en-US" dirty="0" smtClean="0"/>
          </a:p>
          <a:p>
            <a:pPr lvl="1"/>
            <a:r>
              <a:rPr lang="en-US" dirty="0" smtClean="0"/>
              <a:t>Freeware</a:t>
            </a:r>
            <a:r>
              <a:rPr lang="en-US" dirty="0" smtClean="0"/>
              <a:t>, aspirin, heroin, thermos, zipper, </a:t>
            </a:r>
            <a:r>
              <a:rPr lang="en-US" dirty="0" smtClean="0"/>
              <a:t>trampoline, popsicle, thermos, </a:t>
            </a:r>
            <a:r>
              <a:rPr lang="en-US" dirty="0" err="1" smtClean="0"/>
              <a:t>jumbotron</a:t>
            </a:r>
            <a:r>
              <a:rPr lang="en-US" dirty="0" smtClean="0"/>
              <a:t>, </a:t>
            </a:r>
            <a:r>
              <a:rPr lang="en-US" dirty="0" err="1" smtClean="0"/>
              <a:t>xerox</a:t>
            </a:r>
            <a:endParaRPr lang="en-US" dirty="0"/>
          </a:p>
          <a:p>
            <a:pPr marL="457200" lvl="1" indent="0">
              <a:buNone/>
            </a:pPr>
            <a:endParaRPr lang="en-US" dirty="0" smtClean="0"/>
          </a:p>
          <a:p>
            <a:endParaRPr lang="en-US" dirty="0"/>
          </a:p>
        </p:txBody>
      </p:sp>
      <p:pic>
        <p:nvPicPr>
          <p:cNvPr id="2050" name="Picture 2" descr="File:Bayer Heroin bott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6323" y="1752600"/>
            <a:ext cx="1710477" cy="2505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610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Secret</a:t>
            </a:r>
            <a:endParaRPr lang="en-US" dirty="0"/>
          </a:p>
        </p:txBody>
      </p:sp>
      <p:sp>
        <p:nvSpPr>
          <p:cNvPr id="3" name="Content Placeholder 2"/>
          <p:cNvSpPr>
            <a:spLocks noGrp="1"/>
          </p:cNvSpPr>
          <p:nvPr>
            <p:ph idx="1"/>
          </p:nvPr>
        </p:nvSpPr>
        <p:spPr/>
        <p:txBody>
          <a:bodyPr>
            <a:normAutofit fontScale="77500" lnSpcReduction="20000"/>
          </a:bodyPr>
          <a:lstStyle/>
          <a:p>
            <a:r>
              <a:rPr lang="en-US" dirty="0"/>
              <a:t>A trade secret is any secret information </a:t>
            </a:r>
            <a:r>
              <a:rPr lang="en-US" dirty="0" smtClean="0"/>
              <a:t>used </a:t>
            </a:r>
            <a:r>
              <a:rPr lang="en-US" dirty="0"/>
              <a:t>by a business that gives it a competitive </a:t>
            </a:r>
            <a:r>
              <a:rPr lang="en-US" dirty="0" smtClean="0"/>
              <a:t>advantage</a:t>
            </a:r>
          </a:p>
          <a:p>
            <a:pPr lvl="1"/>
            <a:r>
              <a:rPr lang="en-US" dirty="0" smtClean="0"/>
              <a:t>The secret must be documented and kept confidential; you can’t protect it if you don’t know what it is</a:t>
            </a:r>
          </a:p>
          <a:p>
            <a:r>
              <a:rPr lang="en-US" dirty="0" smtClean="0"/>
              <a:t>Trade secret case must:</a:t>
            </a:r>
          </a:p>
          <a:p>
            <a:pPr lvl="1"/>
            <a:r>
              <a:rPr lang="en-US" dirty="0" smtClean="0"/>
              <a:t>Prove a trade secret existed</a:t>
            </a:r>
          </a:p>
          <a:p>
            <a:pPr lvl="1"/>
            <a:r>
              <a:rPr lang="en-US" dirty="0" smtClean="0"/>
              <a:t>Defendant learned of the trade secret through a confidential relationship</a:t>
            </a:r>
          </a:p>
          <a:p>
            <a:pPr lvl="1"/>
            <a:r>
              <a:rPr lang="en-US" dirty="0" smtClean="0"/>
              <a:t>Defendant disclosed the trade secret without authorization</a:t>
            </a:r>
          </a:p>
          <a:p>
            <a:pPr lvl="1"/>
            <a:r>
              <a:rPr lang="en-US" dirty="0" smtClean="0"/>
              <a:t>Defendant profited from or plaintiff damaged by disclosure of the trade secret</a:t>
            </a:r>
          </a:p>
          <a:p>
            <a:r>
              <a:rPr lang="en-US" dirty="0" smtClean="0"/>
              <a:t>Trade </a:t>
            </a:r>
            <a:r>
              <a:rPr lang="en-US" dirty="0"/>
              <a:t>secrets are protected without any procedural </a:t>
            </a:r>
            <a:r>
              <a:rPr lang="en-US" dirty="0" smtClean="0"/>
              <a:t>formalities – no registration needed</a:t>
            </a:r>
          </a:p>
        </p:txBody>
      </p:sp>
    </p:spTree>
    <p:extLst>
      <p:ext uri="{BB962C8B-B14F-4D97-AF65-F5344CB8AC3E}">
        <p14:creationId xmlns:p14="http://schemas.microsoft.com/office/powerpoint/2010/main" val="2244652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Copyright protects original </a:t>
            </a:r>
            <a:r>
              <a:rPr lang="en-US" dirty="0"/>
              <a:t>works of authorship fixed in any tangible medium of expression, now known  or later developed, from which they can be perceived, reproduced, or otherwise communicated, either directly or with the aid of a machine or </a:t>
            </a:r>
            <a:r>
              <a:rPr lang="en-US" dirty="0" smtClean="0"/>
              <a:t>device.</a:t>
            </a:r>
          </a:p>
          <a:p>
            <a:pPr lvl="1"/>
            <a:r>
              <a:rPr lang="en-US" dirty="0" smtClean="0"/>
              <a:t>“Tangible medium” includes any </a:t>
            </a:r>
            <a:r>
              <a:rPr lang="en-US" dirty="0"/>
              <a:t>stable </a:t>
            </a:r>
            <a:r>
              <a:rPr lang="en-US" dirty="0" smtClean="0"/>
              <a:t>reproducible medium (e.g. paper) or saved computer software</a:t>
            </a:r>
            <a:endParaRPr lang="en-US" dirty="0"/>
          </a:p>
          <a:p>
            <a:r>
              <a:rPr lang="en-US" b="1" dirty="0" smtClean="0"/>
              <a:t>Copyright protects the expression of an idea but not the actual idea itself</a:t>
            </a:r>
          </a:p>
          <a:p>
            <a:r>
              <a:rPr lang="en-US" dirty="0" smtClean="0"/>
              <a:t>No requirement for novelty or uniqueness but must be original authored work</a:t>
            </a:r>
            <a:endParaRPr lang="en-US" dirty="0"/>
          </a:p>
        </p:txBody>
      </p:sp>
    </p:spTree>
    <p:extLst>
      <p:ext uri="{BB962C8B-B14F-4D97-AF65-F5344CB8AC3E}">
        <p14:creationId xmlns:p14="http://schemas.microsoft.com/office/powerpoint/2010/main" val="1648953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Examples</a:t>
            </a:r>
            <a:endParaRPr lang="en-US" dirty="0"/>
          </a:p>
        </p:txBody>
      </p:sp>
      <p:sp>
        <p:nvSpPr>
          <p:cNvPr id="3" name="Content Placeholder 2"/>
          <p:cNvSpPr>
            <a:spLocks noGrp="1"/>
          </p:cNvSpPr>
          <p:nvPr>
            <p:ph idx="1"/>
          </p:nvPr>
        </p:nvSpPr>
        <p:spPr/>
        <p:txBody>
          <a:bodyPr numCol="2">
            <a:normAutofit/>
          </a:bodyPr>
          <a:lstStyle/>
          <a:p>
            <a:r>
              <a:rPr lang="en-US" dirty="0" smtClean="0"/>
              <a:t>Books</a:t>
            </a:r>
          </a:p>
          <a:p>
            <a:r>
              <a:rPr lang="en-US" dirty="0" smtClean="0"/>
              <a:t>Buildings</a:t>
            </a:r>
          </a:p>
          <a:p>
            <a:r>
              <a:rPr lang="en-US" dirty="0" smtClean="0"/>
              <a:t>Drawings</a:t>
            </a:r>
          </a:p>
          <a:p>
            <a:r>
              <a:rPr lang="en-US" dirty="0" smtClean="0"/>
              <a:t>Software</a:t>
            </a:r>
          </a:p>
          <a:p>
            <a:r>
              <a:rPr lang="en-US" dirty="0" smtClean="0"/>
              <a:t>Advertisements</a:t>
            </a:r>
            <a:endParaRPr lang="en-US" dirty="0"/>
          </a:p>
          <a:p>
            <a:r>
              <a:rPr lang="en-US" dirty="0" smtClean="0"/>
              <a:t>Website content</a:t>
            </a:r>
          </a:p>
          <a:p>
            <a:r>
              <a:rPr lang="en-US" dirty="0" smtClean="0"/>
              <a:t>Movies</a:t>
            </a:r>
          </a:p>
          <a:p>
            <a:r>
              <a:rPr lang="en-US" dirty="0" smtClean="0"/>
              <a:t>Plays</a:t>
            </a:r>
          </a:p>
          <a:p>
            <a:r>
              <a:rPr lang="en-US" dirty="0" smtClean="0"/>
              <a:t>Photographs</a:t>
            </a:r>
          </a:p>
          <a:p>
            <a:r>
              <a:rPr lang="en-US" dirty="0" smtClean="0"/>
              <a:t>Sound </a:t>
            </a:r>
          </a:p>
          <a:p>
            <a:r>
              <a:rPr lang="en-US" dirty="0" smtClean="0"/>
              <a:t>Music</a:t>
            </a:r>
          </a:p>
          <a:p>
            <a:r>
              <a:rPr lang="en-US" dirty="0" smtClean="0"/>
              <a:t>Maps</a:t>
            </a:r>
          </a:p>
          <a:p>
            <a:r>
              <a:rPr lang="en-US" dirty="0" smtClean="0"/>
              <a:t>Rules</a:t>
            </a:r>
          </a:p>
          <a:p>
            <a:r>
              <a:rPr lang="en-US" dirty="0" smtClean="0"/>
              <a:t>Games</a:t>
            </a:r>
            <a:endParaRPr lang="en-US" dirty="0"/>
          </a:p>
        </p:txBody>
      </p:sp>
    </p:spTree>
    <p:extLst>
      <p:ext uri="{BB962C8B-B14F-4D97-AF65-F5344CB8AC3E}">
        <p14:creationId xmlns:p14="http://schemas.microsoft.com/office/powerpoint/2010/main" val="3495468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Securing Protection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Copyright protection is </a:t>
            </a:r>
            <a:r>
              <a:rPr lang="en-US" dirty="0" smtClean="0"/>
              <a:t>secured automatically </a:t>
            </a:r>
            <a:r>
              <a:rPr lang="en-US" dirty="0"/>
              <a:t>upon </a:t>
            </a:r>
            <a:r>
              <a:rPr lang="en-US" dirty="0" smtClean="0"/>
              <a:t>creation.  You don’t have to do anything special to have your work copyrighted.</a:t>
            </a:r>
            <a:endParaRPr lang="en-US" dirty="0"/>
          </a:p>
          <a:p>
            <a:r>
              <a:rPr lang="en-US" dirty="0" smtClean="0"/>
              <a:t>No </a:t>
            </a:r>
            <a:r>
              <a:rPr lang="en-US" dirty="0"/>
              <a:t>publication or registration </a:t>
            </a:r>
            <a:r>
              <a:rPr lang="en-US" dirty="0" smtClean="0"/>
              <a:t>is required.</a:t>
            </a:r>
          </a:p>
          <a:p>
            <a:pPr lvl="1"/>
            <a:r>
              <a:rPr lang="en-US" dirty="0" smtClean="0"/>
              <a:t>Unless you go to litigation</a:t>
            </a:r>
          </a:p>
          <a:p>
            <a:pPr lvl="1"/>
            <a:r>
              <a:rPr lang="en-US" dirty="0" smtClean="0"/>
              <a:t>File with Copyright Office</a:t>
            </a:r>
          </a:p>
          <a:p>
            <a:pPr lvl="1"/>
            <a:r>
              <a:rPr lang="en-US" dirty="0" smtClean="0"/>
              <a:t>No complex examination like patents or trademarks</a:t>
            </a:r>
          </a:p>
          <a:p>
            <a:r>
              <a:rPr lang="en-US" dirty="0" smtClean="0"/>
              <a:t>Notice</a:t>
            </a:r>
          </a:p>
          <a:p>
            <a:pPr lvl="1"/>
            <a:r>
              <a:rPr lang="en-US" dirty="0" smtClean="0"/>
              <a:t>Not required</a:t>
            </a:r>
          </a:p>
          <a:p>
            <a:pPr lvl="1"/>
            <a:r>
              <a:rPr lang="en-US" dirty="0" smtClean="0"/>
              <a:t>This is the © 2014-2015</a:t>
            </a:r>
            <a:endParaRPr lang="en-US" dirty="0"/>
          </a:p>
        </p:txBody>
      </p:sp>
    </p:spTree>
    <p:extLst>
      <p:ext uri="{BB962C8B-B14F-4D97-AF65-F5344CB8AC3E}">
        <p14:creationId xmlns:p14="http://schemas.microsoft.com/office/powerpoint/2010/main" val="2216831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of Copyright</a:t>
            </a:r>
            <a:endParaRPr lang="en-US" dirty="0"/>
          </a:p>
        </p:txBody>
      </p:sp>
      <p:sp>
        <p:nvSpPr>
          <p:cNvPr id="3" name="Content Placeholder 2"/>
          <p:cNvSpPr>
            <a:spLocks noGrp="1"/>
          </p:cNvSpPr>
          <p:nvPr>
            <p:ph idx="1"/>
          </p:nvPr>
        </p:nvSpPr>
        <p:spPr/>
        <p:txBody>
          <a:bodyPr>
            <a:normAutofit/>
          </a:bodyPr>
          <a:lstStyle/>
          <a:p>
            <a:r>
              <a:rPr lang="en-US" dirty="0"/>
              <a:t>Life Plus 70: In the U.S., copyright </a:t>
            </a:r>
            <a:r>
              <a:rPr lang="en-US" dirty="0" smtClean="0"/>
              <a:t>subsists from </a:t>
            </a:r>
            <a:r>
              <a:rPr lang="en-US" dirty="0"/>
              <a:t>creation and endures the full life of </a:t>
            </a:r>
            <a:r>
              <a:rPr lang="en-US" dirty="0" smtClean="0"/>
              <a:t>the author </a:t>
            </a:r>
            <a:r>
              <a:rPr lang="en-US" dirty="0"/>
              <a:t>plus 70 years after the author’s death.</a:t>
            </a:r>
          </a:p>
          <a:p>
            <a:r>
              <a:rPr lang="en-US" dirty="0"/>
              <a:t>95 Years from Publication: If the author is not </a:t>
            </a:r>
            <a:r>
              <a:rPr lang="en-US" dirty="0" smtClean="0"/>
              <a:t> natural </a:t>
            </a:r>
            <a:r>
              <a:rPr lang="en-US" dirty="0"/>
              <a:t>person, then copyright endures </a:t>
            </a:r>
            <a:r>
              <a:rPr lang="en-US" dirty="0" smtClean="0"/>
              <a:t>95 years </a:t>
            </a:r>
            <a:r>
              <a:rPr lang="en-US" dirty="0"/>
              <a:t>from publication or 120 years </a:t>
            </a:r>
            <a:r>
              <a:rPr lang="en-US" dirty="0" smtClean="0"/>
              <a:t>from creation</a:t>
            </a:r>
            <a:r>
              <a:rPr lang="en-US" dirty="0"/>
              <a:t>, whichever expires first.</a:t>
            </a:r>
          </a:p>
        </p:txBody>
      </p:sp>
    </p:spTree>
    <p:extLst>
      <p:ext uri="{BB962C8B-B14F-4D97-AF65-F5344CB8AC3E}">
        <p14:creationId xmlns:p14="http://schemas.microsoft.com/office/powerpoint/2010/main" val="3347163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130" y="304800"/>
            <a:ext cx="7305070" cy="6006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33600" y="6363916"/>
            <a:ext cx="5271636" cy="369332"/>
          </a:xfrm>
          <a:prstGeom prst="rect">
            <a:avLst/>
          </a:prstGeom>
          <a:noFill/>
        </p:spPr>
        <p:txBody>
          <a:bodyPr wrap="none" rtlCol="0">
            <a:spAutoFit/>
          </a:bodyPr>
          <a:lstStyle/>
          <a:p>
            <a:r>
              <a:rPr lang="en-US" dirty="0" smtClean="0"/>
              <a:t>From </a:t>
            </a:r>
            <a:r>
              <a:rPr lang="en-US" dirty="0">
                <a:hlinkClick r:id="rId4"/>
              </a:rPr>
              <a:t>http://images.jw.com/com/publications/351.pdf</a:t>
            </a:r>
            <a:endParaRPr lang="en-US" dirty="0"/>
          </a:p>
        </p:txBody>
      </p:sp>
    </p:spTree>
    <p:extLst>
      <p:ext uri="{BB962C8B-B14F-4D97-AF65-F5344CB8AC3E}">
        <p14:creationId xmlns:p14="http://schemas.microsoft.com/office/powerpoint/2010/main" val="2459999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Use</a:t>
            </a:r>
            <a:endParaRPr lang="en-US" dirty="0"/>
          </a:p>
        </p:txBody>
      </p:sp>
      <p:sp>
        <p:nvSpPr>
          <p:cNvPr id="3" name="Content Placeholder 2"/>
          <p:cNvSpPr>
            <a:spLocks noGrp="1"/>
          </p:cNvSpPr>
          <p:nvPr>
            <p:ph idx="1"/>
          </p:nvPr>
        </p:nvSpPr>
        <p:spPr>
          <a:xfrm>
            <a:off x="304800" y="1600200"/>
            <a:ext cx="8534400" cy="4525963"/>
          </a:xfrm>
        </p:spPr>
        <p:txBody>
          <a:bodyPr>
            <a:normAutofit fontScale="92500" lnSpcReduction="20000"/>
          </a:bodyPr>
          <a:lstStyle/>
          <a:p>
            <a:r>
              <a:rPr lang="en-US" dirty="0"/>
              <a:t>The Fair Use doctrine gives a right to copy in the areas of criticism, </a:t>
            </a:r>
            <a:r>
              <a:rPr lang="en-US" dirty="0" smtClean="0"/>
              <a:t>news </a:t>
            </a:r>
            <a:r>
              <a:rPr lang="en-US" dirty="0"/>
              <a:t>reporting, </a:t>
            </a:r>
            <a:r>
              <a:rPr lang="en-US" dirty="0" smtClean="0"/>
              <a:t>parody, </a:t>
            </a:r>
            <a:r>
              <a:rPr lang="en-US" dirty="0"/>
              <a:t>teaching, etc.  </a:t>
            </a:r>
            <a:endParaRPr lang="en-US" dirty="0" smtClean="0"/>
          </a:p>
          <a:p>
            <a:r>
              <a:rPr lang="en-US" dirty="0" smtClean="0"/>
              <a:t>Factors considered</a:t>
            </a:r>
          </a:p>
          <a:p>
            <a:pPr lvl="1"/>
            <a:r>
              <a:rPr lang="en-US" dirty="0" smtClean="0"/>
              <a:t>the </a:t>
            </a:r>
            <a:r>
              <a:rPr lang="en-US" dirty="0"/>
              <a:t>purpose and character of the </a:t>
            </a:r>
            <a:r>
              <a:rPr lang="en-US" dirty="0" smtClean="0"/>
              <a:t>use</a:t>
            </a:r>
          </a:p>
          <a:p>
            <a:pPr lvl="1"/>
            <a:r>
              <a:rPr lang="en-US" dirty="0" smtClean="0"/>
              <a:t>the </a:t>
            </a:r>
            <a:r>
              <a:rPr lang="en-US" dirty="0"/>
              <a:t>nature of the copyrighted </a:t>
            </a:r>
            <a:r>
              <a:rPr lang="en-US" dirty="0" smtClean="0"/>
              <a:t>work</a:t>
            </a:r>
          </a:p>
          <a:p>
            <a:pPr lvl="1"/>
            <a:r>
              <a:rPr lang="en-US" dirty="0" smtClean="0"/>
              <a:t>the </a:t>
            </a:r>
            <a:r>
              <a:rPr lang="en-US" dirty="0"/>
              <a:t>amount and substantiality of the portion </a:t>
            </a:r>
            <a:r>
              <a:rPr lang="en-US" dirty="0" smtClean="0"/>
              <a:t>used </a:t>
            </a:r>
            <a:endParaRPr lang="en-US" dirty="0"/>
          </a:p>
          <a:p>
            <a:pPr lvl="1"/>
            <a:r>
              <a:rPr lang="en-US" dirty="0" smtClean="0"/>
              <a:t>the </a:t>
            </a:r>
            <a:r>
              <a:rPr lang="en-US" dirty="0"/>
              <a:t>effect on the market for or the copyrighted </a:t>
            </a:r>
            <a:r>
              <a:rPr lang="en-US" dirty="0" smtClean="0"/>
              <a:t>work</a:t>
            </a:r>
          </a:p>
          <a:p>
            <a:r>
              <a:rPr lang="en-US" dirty="0" smtClean="0"/>
              <a:t>Generally a short excerpt and almost always attributed; should not harm the commercial value of the work</a:t>
            </a:r>
            <a:endParaRPr lang="en-US" dirty="0"/>
          </a:p>
        </p:txBody>
      </p:sp>
    </p:spTree>
    <p:extLst>
      <p:ext uri="{BB962C8B-B14F-4D97-AF65-F5344CB8AC3E}">
        <p14:creationId xmlns:p14="http://schemas.microsoft.com/office/powerpoint/2010/main" val="31631503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Licenses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Related to copyright</a:t>
            </a:r>
          </a:p>
          <a:p>
            <a:r>
              <a:rPr lang="en-US" dirty="0" smtClean="0"/>
              <a:t>All software not in the public domain is subject to licensing; contract stipulating allowable use of the software</a:t>
            </a:r>
          </a:p>
          <a:p>
            <a:r>
              <a:rPr lang="en-US" dirty="0" smtClean="0"/>
              <a:t>Violating the license typically means copyright infringement</a:t>
            </a:r>
          </a:p>
          <a:p>
            <a:r>
              <a:rPr lang="en-US" dirty="0" smtClean="0"/>
              <a:t>Source code license</a:t>
            </a:r>
          </a:p>
          <a:p>
            <a:pPr lvl="1"/>
            <a:r>
              <a:rPr lang="en-US" dirty="0" smtClean="0"/>
              <a:t>Proprietary / Open Source</a:t>
            </a:r>
          </a:p>
          <a:p>
            <a:pPr lvl="1"/>
            <a:r>
              <a:rPr lang="en-US" dirty="0" smtClean="0"/>
              <a:t>GNU General Public License – free/</a:t>
            </a:r>
            <a:r>
              <a:rPr lang="en-US" dirty="0" err="1" smtClean="0"/>
              <a:t>copyleft</a:t>
            </a:r>
            <a:r>
              <a:rPr lang="en-US" dirty="0" smtClean="0"/>
              <a:t> license, source code must be made available to modify</a:t>
            </a:r>
          </a:p>
          <a:p>
            <a:pPr lvl="1"/>
            <a:endParaRPr lang="en-US" dirty="0"/>
          </a:p>
        </p:txBody>
      </p:sp>
    </p:spTree>
    <p:extLst>
      <p:ext uri="{BB962C8B-B14F-4D97-AF65-F5344CB8AC3E}">
        <p14:creationId xmlns:p14="http://schemas.microsoft.com/office/powerpoint/2010/main" val="3677671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Intellectual Property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Patent</a:t>
            </a:r>
          </a:p>
          <a:p>
            <a:pPr lvl="1"/>
            <a:r>
              <a:rPr lang="en-US" dirty="0" smtClean="0"/>
              <a:t>Inventions; processes, machines, algorithms, designs; must be novel</a:t>
            </a:r>
          </a:p>
          <a:p>
            <a:r>
              <a:rPr lang="en-US" dirty="0" smtClean="0"/>
              <a:t>Copyright</a:t>
            </a:r>
          </a:p>
          <a:p>
            <a:pPr lvl="1"/>
            <a:r>
              <a:rPr lang="en-US" dirty="0" smtClean="0"/>
              <a:t>Original works of authorship; art, books, software, movies, manuals, forms</a:t>
            </a:r>
          </a:p>
          <a:p>
            <a:r>
              <a:rPr lang="en-US" dirty="0" smtClean="0"/>
              <a:t>Trademark</a:t>
            </a:r>
          </a:p>
          <a:p>
            <a:pPr lvl="1"/>
            <a:r>
              <a:rPr lang="en-US" dirty="0" smtClean="0"/>
              <a:t>Identify the source of a good or service; company name or product line, logos, slogans</a:t>
            </a:r>
          </a:p>
          <a:p>
            <a:r>
              <a:rPr lang="en-US" dirty="0" smtClean="0"/>
              <a:t>Trade Secret</a:t>
            </a:r>
          </a:p>
          <a:p>
            <a:pPr lvl="1"/>
            <a:r>
              <a:rPr lang="en-US" dirty="0" smtClean="0"/>
              <a:t>Any info that gives the owner some competitive benefit; could be patentable</a:t>
            </a:r>
          </a:p>
          <a:p>
            <a:pPr lvl="1"/>
            <a:endParaRPr lang="en-US" dirty="0"/>
          </a:p>
          <a:p>
            <a:r>
              <a:rPr lang="en-US" dirty="0" smtClean="0"/>
              <a:t>Patents and Trademarks:  </a:t>
            </a:r>
            <a:r>
              <a:rPr lang="en-US" dirty="0" smtClean="0">
                <a:hlinkClick r:id="rId2"/>
              </a:rPr>
              <a:t>http://www.uspto.gov</a:t>
            </a:r>
            <a:endParaRPr lang="en-US" dirty="0" smtClean="0"/>
          </a:p>
          <a:p>
            <a:r>
              <a:rPr lang="en-US" dirty="0" smtClean="0"/>
              <a:t>Copyright: </a:t>
            </a:r>
            <a:r>
              <a:rPr lang="en-US" dirty="0" smtClean="0">
                <a:hlinkClick r:id="rId3"/>
              </a:rPr>
              <a:t>http://www.copyright.gov</a:t>
            </a:r>
            <a:r>
              <a:rPr lang="en-US" dirty="0" smtClean="0"/>
              <a:t> </a:t>
            </a:r>
            <a:endParaRPr lang="en-US" dirty="0"/>
          </a:p>
        </p:txBody>
      </p:sp>
    </p:spTree>
    <p:extLst>
      <p:ext uri="{BB962C8B-B14F-4D97-AF65-F5344CB8AC3E}">
        <p14:creationId xmlns:p14="http://schemas.microsoft.com/office/powerpoint/2010/main" val="715126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 License</a:t>
            </a:r>
            <a:endParaRPr lang="en-US" dirty="0"/>
          </a:p>
        </p:txBody>
      </p:sp>
      <p:sp>
        <p:nvSpPr>
          <p:cNvPr id="6" name="TextBox 5"/>
          <p:cNvSpPr txBox="1"/>
          <p:nvPr/>
        </p:nvSpPr>
        <p:spPr>
          <a:xfrm>
            <a:off x="457200" y="1676400"/>
            <a:ext cx="8458200" cy="4770537"/>
          </a:xfrm>
          <a:prstGeom prst="rect">
            <a:avLst/>
          </a:prstGeom>
          <a:noFill/>
        </p:spPr>
        <p:txBody>
          <a:bodyPr wrap="square" rtlCol="0">
            <a:spAutoFit/>
          </a:bodyPr>
          <a:lstStyle/>
          <a:p>
            <a:r>
              <a:rPr lang="en-US" sz="1600" dirty="0"/>
              <a:t>Copyright (C) &lt;year&gt; by &lt;copyright holders&gt;</a:t>
            </a:r>
          </a:p>
          <a:p>
            <a:endParaRPr lang="en-US" sz="1600" dirty="0"/>
          </a:p>
          <a:p>
            <a:r>
              <a:rPr lang="en-US" sz="1600" dirty="0"/>
              <a:t>Permission is hereby granted, free of charge, to any person obtaining a copy</a:t>
            </a:r>
          </a:p>
          <a:p>
            <a:r>
              <a:rPr lang="en-US" sz="1600" dirty="0"/>
              <a:t>of this software and associated documentation files (the "Software"), to deal</a:t>
            </a:r>
          </a:p>
          <a:p>
            <a:r>
              <a:rPr lang="en-US" sz="1600" dirty="0"/>
              <a:t>in the Software without restriction, including without limitation the rights</a:t>
            </a:r>
          </a:p>
          <a:p>
            <a:r>
              <a:rPr lang="en-US" sz="1600" dirty="0"/>
              <a:t>to use, copy, modify, merge, publish, distribute, sublicense, and/or sell</a:t>
            </a:r>
          </a:p>
          <a:p>
            <a:r>
              <a:rPr lang="en-US" sz="1600" dirty="0"/>
              <a:t>copies of the Software, and to permit persons to whom the Software is</a:t>
            </a:r>
          </a:p>
          <a:p>
            <a:r>
              <a:rPr lang="en-US" sz="1600" dirty="0"/>
              <a:t>furnished to do so, subject to the following conditions:</a:t>
            </a:r>
          </a:p>
          <a:p>
            <a:endParaRPr lang="en-US" sz="1600" dirty="0"/>
          </a:p>
          <a:p>
            <a:r>
              <a:rPr lang="en-US" sz="1600" dirty="0"/>
              <a:t>The above copyright notice and this permission notice shall be included in</a:t>
            </a:r>
          </a:p>
          <a:p>
            <a:r>
              <a:rPr lang="en-US" sz="1600" dirty="0"/>
              <a:t>all copies or substantial portions of the Software.</a:t>
            </a:r>
          </a:p>
          <a:p>
            <a:endParaRPr lang="en-US" sz="1600" dirty="0"/>
          </a:p>
          <a:p>
            <a:r>
              <a:rPr lang="en-US" sz="1600" dirty="0"/>
              <a:t>THE SOFTWARE IS PROVIDED "AS IS", WITHOUT WARRANTY OF ANY KIND, EXPRESS OR</a:t>
            </a:r>
          </a:p>
          <a:p>
            <a:r>
              <a:rPr lang="en-US" sz="1600" dirty="0"/>
              <a:t>IMPLIED, INCLUDING BUT NOT LIMITED TO THE WARRANTIES OF MERCHANTABILITY,</a:t>
            </a:r>
          </a:p>
          <a:p>
            <a:r>
              <a:rPr lang="en-US" sz="1600" dirty="0"/>
              <a:t>FITNESS FOR A PARTICULAR PURPOSE AND NONINFRINGEMENT. IN NO EVENT SHALL THE</a:t>
            </a:r>
          </a:p>
          <a:p>
            <a:r>
              <a:rPr lang="en-US" sz="1600" dirty="0"/>
              <a:t>AUTHORS OR COPYRIGHT HOLDERS BE LIABLE FOR ANY CLAIM, DAMAGES OR OTHER</a:t>
            </a:r>
          </a:p>
          <a:p>
            <a:r>
              <a:rPr lang="en-US" sz="1600" dirty="0"/>
              <a:t>LIABILITY, WHETHER IN AN ACTION OF CONTRACT, TORT OR OTHERWISE, ARISING FROM,</a:t>
            </a:r>
          </a:p>
          <a:p>
            <a:r>
              <a:rPr lang="en-US" sz="1600" dirty="0"/>
              <a:t>OUT OF OR IN CONNECTION WITH THE SOFTWARE OR THE USE OR OTHER DEALINGS IN</a:t>
            </a:r>
          </a:p>
          <a:p>
            <a:r>
              <a:rPr lang="en-US" sz="1600" dirty="0"/>
              <a:t>THE SOFTWARE</a:t>
            </a:r>
            <a:r>
              <a:rPr lang="en-US" sz="1600" dirty="0" smtClean="0"/>
              <a:t>.</a:t>
            </a:r>
            <a:endParaRPr lang="en-US" sz="1600" dirty="0"/>
          </a:p>
        </p:txBody>
      </p:sp>
    </p:spTree>
    <p:extLst>
      <p:ext uri="{BB962C8B-B14F-4D97-AF65-F5344CB8AC3E}">
        <p14:creationId xmlns:p14="http://schemas.microsoft.com/office/powerpoint/2010/main" val="111030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and Copyright</a:t>
            </a:r>
            <a:endParaRPr lang="en-US" dirty="0"/>
          </a:p>
        </p:txBody>
      </p:sp>
      <p:sp>
        <p:nvSpPr>
          <p:cNvPr id="3" name="Content Placeholder 2"/>
          <p:cNvSpPr>
            <a:spLocks noGrp="1"/>
          </p:cNvSpPr>
          <p:nvPr>
            <p:ph idx="1"/>
          </p:nvPr>
        </p:nvSpPr>
        <p:spPr/>
        <p:txBody>
          <a:bodyPr/>
          <a:lstStyle/>
          <a:p>
            <a:r>
              <a:rPr lang="en-US" dirty="0" smtClean="0"/>
              <a:t>You’re working on a project for work and use Google to find some code that is exactly what you are looking for!</a:t>
            </a:r>
          </a:p>
          <a:p>
            <a:r>
              <a:rPr lang="en-US" dirty="0" smtClean="0"/>
              <a:t>Can you or should you use it?</a:t>
            </a:r>
          </a:p>
          <a:p>
            <a:r>
              <a:rPr lang="en-US" dirty="0" smtClean="0"/>
              <a:t>What if the code is posted on a site like stackoverflow.com? </a:t>
            </a:r>
            <a:endParaRPr lang="en-US" dirty="0"/>
          </a:p>
        </p:txBody>
      </p:sp>
    </p:spTree>
    <p:extLst>
      <p:ext uri="{BB962C8B-B14F-4D97-AF65-F5344CB8AC3E}">
        <p14:creationId xmlns:p14="http://schemas.microsoft.com/office/powerpoint/2010/main" val="41310328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Myths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If it doesn’t have a copyright notice then it is not copyrighted</a:t>
            </a:r>
          </a:p>
          <a:p>
            <a:pPr marL="514350" indent="-514350">
              <a:buFont typeface="+mj-lt"/>
              <a:buAutoNum type="arabicPeriod"/>
            </a:pPr>
            <a:r>
              <a:rPr lang="en-US" dirty="0" smtClean="0"/>
              <a:t>If I don’t charge for it, it’s not a violation</a:t>
            </a:r>
          </a:p>
          <a:p>
            <a:pPr marL="514350" indent="-514350">
              <a:buFont typeface="+mj-lt"/>
              <a:buAutoNum type="arabicPeriod"/>
            </a:pPr>
            <a:r>
              <a:rPr lang="en-US" dirty="0" smtClean="0"/>
              <a:t>If it’s posted on the web then it’s in the public domain</a:t>
            </a:r>
          </a:p>
          <a:p>
            <a:pPr marL="514350" indent="-514350">
              <a:buFont typeface="+mj-lt"/>
              <a:buAutoNum type="arabicPeriod"/>
            </a:pPr>
            <a:r>
              <a:rPr lang="en-US" dirty="0" smtClean="0"/>
              <a:t>If you don’t defend the copyright you lose it</a:t>
            </a:r>
          </a:p>
          <a:p>
            <a:pPr marL="514350" indent="-514350">
              <a:buFont typeface="+mj-lt"/>
              <a:buAutoNum type="arabicPeriod"/>
            </a:pPr>
            <a:r>
              <a:rPr lang="en-US" dirty="0" smtClean="0"/>
              <a:t>Derivative work avoids the copyright issue</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637965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A patent is a temporary government-granted monopoly right on something made by an inventor. </a:t>
            </a:r>
            <a:endParaRPr lang="en-US" dirty="0" smtClean="0"/>
          </a:p>
          <a:p>
            <a:pPr lvl="1"/>
            <a:r>
              <a:rPr lang="en-US" dirty="0"/>
              <a:t>Patent holders receive exclusive rights to make, use, or sell an invention, design, or </a:t>
            </a:r>
            <a:r>
              <a:rPr lang="en-US" dirty="0" smtClean="0"/>
              <a:t>plant</a:t>
            </a:r>
            <a:r>
              <a:rPr lang="en-US" dirty="0"/>
              <a:t>.</a:t>
            </a:r>
            <a:endParaRPr lang="en-US" dirty="0" smtClean="0"/>
          </a:p>
          <a:p>
            <a:r>
              <a:rPr lang="en-US" dirty="0" smtClean="0"/>
              <a:t>Purpose</a:t>
            </a:r>
          </a:p>
          <a:p>
            <a:pPr lvl="1"/>
            <a:r>
              <a:rPr lang="en-US" dirty="0" smtClean="0"/>
              <a:t>Encourage development and disclosure of new inventions; remedy for fear someone will copy your invention so you get the monopoly for a short time</a:t>
            </a:r>
          </a:p>
          <a:p>
            <a:r>
              <a:rPr lang="en-US" dirty="0" smtClean="0"/>
              <a:t>Patents can be licensed and companies can collect them to retaliate if sued for infringement</a:t>
            </a:r>
          </a:p>
          <a:p>
            <a:r>
              <a:rPr lang="en-US" dirty="0" smtClean="0"/>
              <a:t>Expensive ($5K-$15K) and time-consuming process (years)</a:t>
            </a:r>
            <a:endParaRPr lang="en-US" dirty="0"/>
          </a:p>
        </p:txBody>
      </p:sp>
    </p:spTree>
    <p:extLst>
      <p:ext uri="{BB962C8B-B14F-4D97-AF65-F5344CB8AC3E}">
        <p14:creationId xmlns:p14="http://schemas.microsoft.com/office/powerpoint/2010/main" val="753514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Patents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Plant Patents</a:t>
            </a:r>
          </a:p>
          <a:p>
            <a:pPr lvl="1"/>
            <a:r>
              <a:rPr lang="en-US" dirty="0" smtClean="0"/>
              <a:t>Creating new varieties of plants</a:t>
            </a:r>
          </a:p>
          <a:p>
            <a:r>
              <a:rPr lang="en-US" dirty="0" smtClean="0"/>
              <a:t>Utility Patents</a:t>
            </a:r>
          </a:p>
          <a:p>
            <a:pPr lvl="1"/>
            <a:r>
              <a:rPr lang="en-US" dirty="0" smtClean="0"/>
              <a:t>Invention; </a:t>
            </a:r>
            <a:r>
              <a:rPr lang="fr-FR" dirty="0" smtClean="0"/>
              <a:t>protects </a:t>
            </a:r>
            <a:r>
              <a:rPr lang="fr-FR" dirty="0"/>
              <a:t>processes, machines, articles, </a:t>
            </a:r>
            <a:r>
              <a:rPr lang="fr-FR" dirty="0" smtClean="0"/>
              <a:t>compositions.  </a:t>
            </a:r>
            <a:r>
              <a:rPr lang="fr-FR" dirty="0" err="1" smtClean="0"/>
              <a:t>Includes</a:t>
            </a:r>
            <a:r>
              <a:rPr lang="fr-FR" dirty="0" smtClean="0"/>
              <a:t> software patents (</a:t>
            </a:r>
            <a:r>
              <a:rPr lang="fr-FR" dirty="0" err="1" smtClean="0"/>
              <a:t>e.g</a:t>
            </a:r>
            <a:r>
              <a:rPr lang="fr-FR" dirty="0" smtClean="0"/>
              <a:t>. MP3 compression), business patents (</a:t>
            </a:r>
            <a:r>
              <a:rPr lang="fr-FR" dirty="0" err="1" smtClean="0"/>
              <a:t>e.g</a:t>
            </a:r>
            <a:r>
              <a:rPr lang="fr-FR" dirty="0" smtClean="0"/>
              <a:t>. </a:t>
            </a:r>
            <a:r>
              <a:rPr lang="fr-FR" dirty="0" err="1" smtClean="0"/>
              <a:t>Priceline</a:t>
            </a:r>
            <a:r>
              <a:rPr lang="fr-FR" dirty="0" smtClean="0"/>
              <a:t> model)</a:t>
            </a:r>
          </a:p>
          <a:p>
            <a:pPr lvl="1"/>
            <a:r>
              <a:rPr lang="fr-FR" dirty="0" smtClean="0"/>
              <a:t>20 </a:t>
            </a:r>
            <a:r>
              <a:rPr lang="fr-FR" dirty="0" err="1" smtClean="0"/>
              <a:t>years</a:t>
            </a:r>
            <a:endParaRPr lang="en-US" dirty="0" smtClean="0"/>
          </a:p>
          <a:p>
            <a:r>
              <a:rPr lang="en-US" dirty="0" smtClean="0"/>
              <a:t>Design Patents</a:t>
            </a:r>
          </a:p>
          <a:p>
            <a:pPr lvl="1"/>
            <a:r>
              <a:rPr lang="en-US" dirty="0" smtClean="0"/>
              <a:t>Ornamental characteristics</a:t>
            </a:r>
          </a:p>
          <a:p>
            <a:pPr lvl="1"/>
            <a:r>
              <a:rPr lang="en-US" dirty="0" smtClean="0"/>
              <a:t>14 years</a:t>
            </a:r>
            <a:endParaRPr lang="en-US" dirty="0"/>
          </a:p>
        </p:txBody>
      </p:sp>
    </p:spTree>
    <p:extLst>
      <p:ext uri="{BB962C8B-B14F-4D97-AF65-F5344CB8AC3E}">
        <p14:creationId xmlns:p14="http://schemas.microsoft.com/office/powerpoint/2010/main" val="29166606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Patentable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 be patentable the invention must be:</a:t>
            </a:r>
          </a:p>
          <a:p>
            <a:pPr lvl="1"/>
            <a:r>
              <a:rPr lang="en-US" dirty="0" smtClean="0"/>
              <a:t>New – not prior art</a:t>
            </a:r>
          </a:p>
          <a:p>
            <a:pPr lvl="1"/>
            <a:r>
              <a:rPr lang="en-US" dirty="0" smtClean="0"/>
              <a:t>Useful</a:t>
            </a:r>
          </a:p>
          <a:p>
            <a:pPr lvl="1"/>
            <a:r>
              <a:rPr lang="en-US" dirty="0" smtClean="0"/>
              <a:t>Not obvious</a:t>
            </a:r>
          </a:p>
          <a:p>
            <a:endParaRPr lang="en-US" dirty="0"/>
          </a:p>
          <a:p>
            <a:r>
              <a:rPr lang="en-US" dirty="0" smtClean="0"/>
              <a:t>Can be:</a:t>
            </a:r>
          </a:p>
          <a:p>
            <a:pPr lvl="1"/>
            <a:r>
              <a:rPr lang="en-US" dirty="0" smtClean="0"/>
              <a:t>A process</a:t>
            </a:r>
          </a:p>
          <a:p>
            <a:pPr lvl="1"/>
            <a:r>
              <a:rPr lang="en-US" dirty="0" smtClean="0"/>
              <a:t>A machine</a:t>
            </a:r>
          </a:p>
          <a:p>
            <a:pPr lvl="1"/>
            <a:r>
              <a:rPr lang="en-US" dirty="0" smtClean="0"/>
              <a:t>A composition of parts</a:t>
            </a:r>
          </a:p>
          <a:p>
            <a:pPr lvl="1"/>
            <a:r>
              <a:rPr lang="en-US" dirty="0" smtClean="0"/>
              <a:t>A manufacturing process</a:t>
            </a:r>
          </a:p>
          <a:p>
            <a:pPr lvl="1"/>
            <a:endParaRPr lang="en-US" dirty="0"/>
          </a:p>
          <a:p>
            <a:r>
              <a:rPr lang="en-US" dirty="0"/>
              <a:t>You must compare your invention to the relevant prior </a:t>
            </a:r>
            <a:r>
              <a:rPr lang="en-US" dirty="0" smtClean="0"/>
              <a:t>art </a:t>
            </a:r>
            <a:r>
              <a:rPr lang="en-US" dirty="0"/>
              <a:t>to determine if it warrants a patent application</a:t>
            </a:r>
            <a:endParaRPr lang="en-US" dirty="0" smtClean="0"/>
          </a:p>
        </p:txBody>
      </p:sp>
    </p:spTree>
    <p:extLst>
      <p:ext uri="{BB962C8B-B14F-4D97-AF65-F5344CB8AC3E}">
        <p14:creationId xmlns:p14="http://schemas.microsoft.com/office/powerpoint/2010/main" val="459371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patent does not entitle </a:t>
            </a:r>
            <a:r>
              <a:rPr lang="en-US" dirty="0"/>
              <a:t>its owner to “practice</a:t>
            </a:r>
            <a:r>
              <a:rPr lang="en-US" dirty="0" smtClean="0"/>
              <a:t>” (</a:t>
            </a:r>
            <a:r>
              <a:rPr lang="en-US" dirty="0"/>
              <a:t>i.e., “make” or“ build”) the invention. </a:t>
            </a:r>
            <a:r>
              <a:rPr lang="en-US" dirty="0" smtClean="0"/>
              <a:t>It entitles the </a:t>
            </a:r>
            <a:r>
              <a:rPr lang="en-US" dirty="0"/>
              <a:t>owner </a:t>
            </a:r>
            <a:r>
              <a:rPr lang="en-US" dirty="0" smtClean="0"/>
              <a:t>to exclude </a:t>
            </a:r>
            <a:r>
              <a:rPr lang="en-US" dirty="0"/>
              <a:t>others from making, </a:t>
            </a:r>
            <a:r>
              <a:rPr lang="en-US" dirty="0" smtClean="0"/>
              <a:t>using, selling</a:t>
            </a:r>
            <a:r>
              <a:rPr lang="en-US" dirty="0"/>
              <a:t>, offering to sell, and </a:t>
            </a:r>
            <a:r>
              <a:rPr lang="en-US" dirty="0" smtClean="0"/>
              <a:t>importing the </a:t>
            </a:r>
            <a:r>
              <a:rPr lang="en-US" dirty="0"/>
              <a:t>claimed invention</a:t>
            </a:r>
            <a:r>
              <a:rPr lang="en-US" dirty="0" smtClean="0"/>
              <a:t>.</a:t>
            </a:r>
          </a:p>
          <a:p>
            <a:r>
              <a:rPr lang="en-US" dirty="0" smtClean="0"/>
              <a:t>Example</a:t>
            </a:r>
          </a:p>
          <a:p>
            <a:pPr lvl="1"/>
            <a:r>
              <a:rPr lang="en-US" dirty="0" smtClean="0"/>
              <a:t>Al patents a chair with a back and 4 legs</a:t>
            </a:r>
          </a:p>
          <a:p>
            <a:pPr lvl="1"/>
            <a:r>
              <a:rPr lang="en-US" dirty="0" smtClean="0"/>
              <a:t>Bob patents a rocking chair</a:t>
            </a:r>
          </a:p>
          <a:p>
            <a:pPr lvl="1"/>
            <a:r>
              <a:rPr lang="en-US" dirty="0" smtClean="0"/>
              <a:t>Al’s patent covers Bob’s if it has a back and 4 legs so Al can prevent Bob from making/selling a rocking chair</a:t>
            </a:r>
          </a:p>
          <a:p>
            <a:pPr lvl="1"/>
            <a:r>
              <a:rPr lang="en-US" dirty="0" smtClean="0"/>
              <a:t>Bob can prevent Al from making/selling a rocking chair</a:t>
            </a:r>
          </a:p>
          <a:p>
            <a:pPr lvl="1"/>
            <a:r>
              <a:rPr lang="en-US" dirty="0" smtClean="0"/>
              <a:t>The two might cross-license their patents</a:t>
            </a:r>
            <a:endParaRPr lang="en-US" dirty="0"/>
          </a:p>
        </p:txBody>
      </p:sp>
    </p:spTree>
    <p:extLst>
      <p:ext uri="{BB962C8B-B14F-4D97-AF65-F5344CB8AC3E}">
        <p14:creationId xmlns:p14="http://schemas.microsoft.com/office/powerpoint/2010/main" val="38461365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Provisional vs. Non-Provisional</a:t>
            </a:r>
            <a:endParaRPr lang="en-US" dirty="0"/>
          </a:p>
        </p:txBody>
      </p:sp>
      <p:sp>
        <p:nvSpPr>
          <p:cNvPr id="3" name="Content Placeholder 2"/>
          <p:cNvSpPr>
            <a:spLocks noGrp="1"/>
          </p:cNvSpPr>
          <p:nvPr>
            <p:ph idx="1"/>
          </p:nvPr>
        </p:nvSpPr>
        <p:spPr/>
        <p:txBody>
          <a:bodyPr>
            <a:normAutofit/>
          </a:bodyPr>
          <a:lstStyle/>
          <a:p>
            <a:r>
              <a:rPr lang="en-US" dirty="0" smtClean="0"/>
              <a:t>Provisional</a:t>
            </a:r>
          </a:p>
          <a:p>
            <a:pPr lvl="1"/>
            <a:r>
              <a:rPr lang="en-US" dirty="0" smtClean="0"/>
              <a:t>Establishes </a:t>
            </a:r>
            <a:r>
              <a:rPr lang="en-US" dirty="0"/>
              <a:t>a filing date but </a:t>
            </a:r>
            <a:r>
              <a:rPr lang="en-US" dirty="0" smtClean="0"/>
              <a:t>is a placeholder that preserves an invention for </a:t>
            </a:r>
            <a:r>
              <a:rPr lang="en-US" dirty="0"/>
              <a:t>one year. </a:t>
            </a:r>
            <a:r>
              <a:rPr lang="en-US" dirty="0" smtClean="0"/>
              <a:t> Includes a cover sheet, partial description, diagram.</a:t>
            </a:r>
            <a:endParaRPr lang="en-US" dirty="0"/>
          </a:p>
          <a:p>
            <a:r>
              <a:rPr lang="en-US" dirty="0" smtClean="0"/>
              <a:t>Non-Provisional</a:t>
            </a:r>
          </a:p>
          <a:p>
            <a:pPr lvl="1"/>
            <a:r>
              <a:rPr lang="en-US" dirty="0" smtClean="0"/>
              <a:t>Begins </a:t>
            </a:r>
            <a:r>
              <a:rPr lang="en-US" dirty="0"/>
              <a:t>the examination process </a:t>
            </a:r>
            <a:r>
              <a:rPr lang="en-US" dirty="0" smtClean="0"/>
              <a:t>with detailed description, specifications, drawings, declaration</a:t>
            </a:r>
          </a:p>
          <a:p>
            <a:pPr lvl="1"/>
            <a:endParaRPr lang="en-US" dirty="0"/>
          </a:p>
          <a:p>
            <a:endParaRPr lang="en-US" dirty="0"/>
          </a:p>
        </p:txBody>
      </p:sp>
    </p:spTree>
    <p:extLst>
      <p:ext uri="{BB962C8B-B14F-4D97-AF65-F5344CB8AC3E}">
        <p14:creationId xmlns:p14="http://schemas.microsoft.com/office/powerpoint/2010/main" val="7792483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Year Bar</a:t>
            </a:r>
            <a:endParaRPr lang="en-US" dirty="0"/>
          </a:p>
        </p:txBody>
      </p:sp>
      <p:sp>
        <p:nvSpPr>
          <p:cNvPr id="3" name="Content Placeholder 2"/>
          <p:cNvSpPr>
            <a:spLocks noGrp="1"/>
          </p:cNvSpPr>
          <p:nvPr>
            <p:ph idx="1"/>
          </p:nvPr>
        </p:nvSpPr>
        <p:spPr/>
        <p:txBody>
          <a:bodyPr>
            <a:normAutofit/>
          </a:bodyPr>
          <a:lstStyle/>
          <a:p>
            <a:r>
              <a:rPr lang="en-US" dirty="0" smtClean="0"/>
              <a:t>You can publicly disclose your invention and have up to a year to file a patent in the US; after that you can be barred from getting a patent</a:t>
            </a:r>
          </a:p>
          <a:p>
            <a:r>
              <a:rPr lang="en-US" dirty="0" smtClean="0"/>
              <a:t>Not all foreign patents allow the one year period so most patent attorneys recommend filing at the same time disclosure is made</a:t>
            </a:r>
          </a:p>
        </p:txBody>
      </p:sp>
    </p:spTree>
    <p:extLst>
      <p:ext uri="{BB962C8B-B14F-4D97-AF65-F5344CB8AC3E}">
        <p14:creationId xmlns:p14="http://schemas.microsoft.com/office/powerpoint/2010/main" val="16581881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Controversial: Software Patents</a:t>
            </a:r>
            <a:endParaRPr lang="en-US" dirty="0"/>
          </a:p>
        </p:txBody>
      </p:sp>
      <p:sp>
        <p:nvSpPr>
          <p:cNvPr id="3" name="Content Placeholder 2"/>
          <p:cNvSpPr>
            <a:spLocks noGrp="1"/>
          </p:cNvSpPr>
          <p:nvPr>
            <p:ph idx="1"/>
          </p:nvPr>
        </p:nvSpPr>
        <p:spPr/>
        <p:txBody>
          <a:bodyPr>
            <a:normAutofit fontScale="92500"/>
          </a:bodyPr>
          <a:lstStyle/>
          <a:p>
            <a:r>
              <a:rPr lang="en-US" dirty="0" smtClean="0"/>
              <a:t>1983, Unisys patent of Lempel-Ziv-Welch compression scheme</a:t>
            </a:r>
          </a:p>
          <a:p>
            <a:pPr lvl="1"/>
            <a:r>
              <a:rPr lang="en-US" dirty="0" smtClean="0"/>
              <a:t>Used in GIF image format; popular 1987-1994; promoted by CompuServe, apparently unaware of the patent</a:t>
            </a:r>
          </a:p>
          <a:p>
            <a:pPr lvl="1"/>
            <a:r>
              <a:rPr lang="en-US" dirty="0" smtClean="0"/>
              <a:t>1994: CompuServe and Unisys announced developers must pay a license fee to use the image format</a:t>
            </a:r>
          </a:p>
          <a:p>
            <a:pPr lvl="1"/>
            <a:r>
              <a:rPr lang="en-US" dirty="0" smtClean="0"/>
              <a:t>Expired in 2003</a:t>
            </a:r>
          </a:p>
          <a:p>
            <a:pPr lvl="1"/>
            <a:r>
              <a:rPr lang="en-US" dirty="0" smtClean="0"/>
              <a:t>Helped lead to PNG and alternate compression formats not based on LZW</a:t>
            </a:r>
          </a:p>
          <a:p>
            <a:endParaRPr lang="en-US" dirty="0"/>
          </a:p>
        </p:txBody>
      </p:sp>
    </p:spTree>
    <p:extLst>
      <p:ext uri="{BB962C8B-B14F-4D97-AF65-F5344CB8AC3E}">
        <p14:creationId xmlns:p14="http://schemas.microsoft.com/office/powerpoint/2010/main" val="3779147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Trademarks ® </a:t>
            </a:r>
            <a:r>
              <a:rPr lang="en-US" baseline="30000" dirty="0" smtClean="0"/>
              <a:t>TM</a:t>
            </a:r>
            <a:endParaRPr lang="en-US" dirty="0"/>
          </a:p>
        </p:txBody>
      </p:sp>
      <p:sp>
        <p:nvSpPr>
          <p:cNvPr id="3" name="Content Placeholder 2"/>
          <p:cNvSpPr>
            <a:spLocks noGrp="1"/>
          </p:cNvSpPr>
          <p:nvPr>
            <p:ph idx="1"/>
          </p:nvPr>
        </p:nvSpPr>
        <p:spPr>
          <a:xfrm>
            <a:off x="457200" y="1600200"/>
            <a:ext cx="8458200" cy="4953000"/>
          </a:xfrm>
        </p:spPr>
        <p:txBody>
          <a:bodyPr>
            <a:normAutofit fontScale="77500" lnSpcReduction="20000"/>
          </a:bodyPr>
          <a:lstStyle/>
          <a:p>
            <a:r>
              <a:rPr lang="en-US" dirty="0" smtClean="0"/>
              <a:t>Identifies the source of goods or services</a:t>
            </a:r>
          </a:p>
          <a:p>
            <a:r>
              <a:rPr lang="en-US" dirty="0" smtClean="0"/>
              <a:t>The </a:t>
            </a:r>
            <a:r>
              <a:rPr lang="en-US" dirty="0"/>
              <a:t>only ways to acquire the exclusive right to use a mark are </a:t>
            </a:r>
            <a:r>
              <a:rPr lang="en-US" dirty="0" smtClean="0"/>
              <a:t>to</a:t>
            </a:r>
            <a:endParaRPr lang="en-US" dirty="0"/>
          </a:p>
          <a:p>
            <a:pPr lvl="1"/>
            <a:r>
              <a:rPr lang="en-US" dirty="0" smtClean="0"/>
              <a:t>be </a:t>
            </a:r>
            <a:r>
              <a:rPr lang="en-US" dirty="0"/>
              <a:t>the first to properly use it in your trade area</a:t>
            </a:r>
          </a:p>
          <a:p>
            <a:pPr lvl="1"/>
            <a:r>
              <a:rPr lang="en-US" dirty="0" smtClean="0"/>
              <a:t>or file </a:t>
            </a:r>
            <a:r>
              <a:rPr lang="en-US" dirty="0"/>
              <a:t>a federal trademark </a:t>
            </a:r>
            <a:r>
              <a:rPr lang="en-US" dirty="0" smtClean="0"/>
              <a:t>application </a:t>
            </a:r>
            <a:r>
              <a:rPr lang="en-US" dirty="0"/>
              <a:t>that issues as a registration</a:t>
            </a:r>
            <a:r>
              <a:rPr lang="en-US" dirty="0" smtClean="0"/>
              <a:t>.</a:t>
            </a:r>
          </a:p>
          <a:p>
            <a:pPr lvl="2"/>
            <a:r>
              <a:rPr lang="en-US" dirty="0"/>
              <a:t>A federal trademark registration gives  an exclusive </a:t>
            </a:r>
            <a:r>
              <a:rPr lang="en-US" dirty="0" smtClean="0"/>
              <a:t>right </a:t>
            </a:r>
            <a:r>
              <a:rPr lang="en-US" dirty="0"/>
              <a:t>to use the mark throughout the U.S. against later users of the same or confusingly similar </a:t>
            </a:r>
            <a:r>
              <a:rPr lang="en-US" dirty="0" smtClean="0"/>
              <a:t>mark </a:t>
            </a:r>
            <a:r>
              <a:rPr lang="en-US" dirty="0"/>
              <a:t>for similar goods or services.</a:t>
            </a:r>
          </a:p>
          <a:p>
            <a:r>
              <a:rPr lang="en-US" dirty="0" smtClean="0"/>
              <a:t>Can be anything!</a:t>
            </a:r>
          </a:p>
          <a:p>
            <a:pPr lvl="1"/>
            <a:r>
              <a:rPr lang="en-US" dirty="0" smtClean="0"/>
              <a:t>Words</a:t>
            </a:r>
          </a:p>
          <a:p>
            <a:pPr lvl="1"/>
            <a:r>
              <a:rPr lang="en-US" dirty="0" smtClean="0"/>
              <a:t>Sounds</a:t>
            </a:r>
          </a:p>
          <a:p>
            <a:pPr lvl="1"/>
            <a:r>
              <a:rPr lang="en-US" dirty="0" smtClean="0"/>
              <a:t>Colors</a:t>
            </a:r>
          </a:p>
          <a:p>
            <a:pPr lvl="1"/>
            <a:r>
              <a:rPr lang="en-US" dirty="0" smtClean="0"/>
              <a:t>Images</a:t>
            </a:r>
          </a:p>
          <a:p>
            <a:r>
              <a:rPr lang="en-US" dirty="0" err="1" smtClean="0"/>
              <a:t>Servicemark</a:t>
            </a:r>
            <a:r>
              <a:rPr lang="en-US" dirty="0" smtClean="0"/>
              <a:t> ® </a:t>
            </a:r>
            <a:r>
              <a:rPr lang="en-US" baseline="30000" dirty="0" smtClean="0"/>
              <a:t>SM</a:t>
            </a:r>
            <a:endParaRPr lang="en-US" dirty="0" smtClean="0"/>
          </a:p>
          <a:p>
            <a:pPr lvl="1"/>
            <a:r>
              <a:rPr lang="en-US" dirty="0" smtClean="0"/>
              <a:t>Identifies the services of a business or provider</a:t>
            </a:r>
            <a:endParaRPr lang="en-US" dirty="0"/>
          </a:p>
        </p:txBody>
      </p:sp>
    </p:spTree>
    <p:extLst>
      <p:ext uri="{BB962C8B-B14F-4D97-AF65-F5344CB8AC3E}">
        <p14:creationId xmlns:p14="http://schemas.microsoft.com/office/powerpoint/2010/main" val="3913561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Amazon 1-Click Patent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1999 Patented feature that a customer can click once to check out a shopping cart using previously stored information instead of having to re-type their information</a:t>
            </a:r>
          </a:p>
          <a:p>
            <a:r>
              <a:rPr lang="en-US" dirty="0" smtClean="0"/>
              <a:t>Challenged and re-examined 2007-2010; reconfirmed in 2010 with some changes</a:t>
            </a:r>
          </a:p>
          <a:p>
            <a:r>
              <a:rPr lang="en-US" dirty="0" smtClean="0"/>
              <a:t>1999: Filed patent infringement lawsuit against B&amp;N “Express Lane”</a:t>
            </a:r>
          </a:p>
          <a:p>
            <a:pPr lvl="1"/>
            <a:r>
              <a:rPr lang="en-US" dirty="0" smtClean="0"/>
              <a:t>B&amp;N added a second click; settled in 2002</a:t>
            </a:r>
          </a:p>
          <a:p>
            <a:r>
              <a:rPr lang="en-US" dirty="0" smtClean="0"/>
              <a:t>2000: Licensed to Apple</a:t>
            </a:r>
          </a:p>
          <a:p>
            <a:endParaRPr lang="en-US" dirty="0"/>
          </a:p>
        </p:txBody>
      </p:sp>
    </p:spTree>
    <p:extLst>
      <p:ext uri="{BB962C8B-B14F-4D97-AF65-F5344CB8AC3E}">
        <p14:creationId xmlns:p14="http://schemas.microsoft.com/office/powerpoint/2010/main" val="2679202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 Examples</a:t>
            </a:r>
            <a:endParaRPr lang="en-US" dirty="0"/>
          </a:p>
        </p:txBody>
      </p:sp>
      <p:sp>
        <p:nvSpPr>
          <p:cNvPr id="3" name="Content Placeholder 2"/>
          <p:cNvSpPr>
            <a:spLocks noGrp="1"/>
          </p:cNvSpPr>
          <p:nvPr>
            <p:ph idx="1"/>
          </p:nvPr>
        </p:nvSpPr>
        <p:spPr>
          <a:xfrm>
            <a:off x="457200" y="1600200"/>
            <a:ext cx="6019800" cy="4525963"/>
          </a:xfrm>
        </p:spPr>
        <p:txBody>
          <a:bodyPr>
            <a:normAutofit fontScale="92500" lnSpcReduction="20000"/>
          </a:bodyPr>
          <a:lstStyle/>
          <a:p>
            <a:r>
              <a:rPr lang="en-US" dirty="0">
                <a:hlinkClick r:id="rId2"/>
              </a:rPr>
              <a:t>http://tess2.uspto.gov/</a:t>
            </a:r>
            <a:endParaRPr lang="en-US" dirty="0" smtClean="0"/>
          </a:p>
          <a:p>
            <a:r>
              <a:rPr lang="en-US" dirty="0" smtClean="0"/>
              <a:t>Coke</a:t>
            </a:r>
          </a:p>
          <a:p>
            <a:r>
              <a:rPr lang="en-US" dirty="0" smtClean="0"/>
              <a:t>Pepsi Max</a:t>
            </a:r>
          </a:p>
          <a:p>
            <a:r>
              <a:rPr lang="en-US" dirty="0" smtClean="0"/>
              <a:t>Nana’s Naturals Love, Peace &amp; </a:t>
            </a:r>
            <a:r>
              <a:rPr lang="en-US" dirty="0" err="1" smtClean="0"/>
              <a:t>Hairgrease</a:t>
            </a:r>
            <a:endParaRPr lang="en-US" dirty="0" smtClean="0"/>
          </a:p>
          <a:p>
            <a:r>
              <a:rPr lang="en-US" dirty="0" smtClean="0"/>
              <a:t>Pentium</a:t>
            </a:r>
          </a:p>
          <a:p>
            <a:r>
              <a:rPr lang="en-US" dirty="0" smtClean="0"/>
              <a:t>Don’t Leave Home Without It</a:t>
            </a:r>
          </a:p>
          <a:p>
            <a:r>
              <a:rPr lang="en-US" dirty="0" smtClean="0"/>
              <a:t>Tomahawk</a:t>
            </a:r>
          </a:p>
          <a:p>
            <a:r>
              <a:rPr lang="en-US" dirty="0" smtClean="0"/>
              <a:t>Skinny Cow</a:t>
            </a:r>
          </a:p>
          <a:p>
            <a:r>
              <a:rPr lang="en-US" dirty="0" smtClean="0"/>
              <a:t>Amazon.com</a:t>
            </a:r>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0216" y="1773237"/>
            <a:ext cx="8477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Mark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2667000"/>
            <a:ext cx="2247900" cy="13335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P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5465" y="4130242"/>
            <a:ext cx="657225"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Mark Im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43014" y="5029200"/>
            <a:ext cx="1762125" cy="133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4947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Trademarks can be…</a:t>
            </a:r>
            <a:endParaRPr lang="en-US" dirty="0"/>
          </a:p>
        </p:txBody>
      </p:sp>
      <p:sp>
        <p:nvSpPr>
          <p:cNvPr id="3" name="Content Placeholder 2"/>
          <p:cNvSpPr>
            <a:spLocks noGrp="1"/>
          </p:cNvSpPr>
          <p:nvPr>
            <p:ph idx="1"/>
          </p:nvPr>
        </p:nvSpPr>
        <p:spPr/>
        <p:txBody>
          <a:bodyPr/>
          <a:lstStyle/>
          <a:p>
            <a:r>
              <a:rPr lang="en-US" dirty="0" smtClean="0"/>
              <a:t>Shape of a bottle</a:t>
            </a:r>
          </a:p>
          <a:p>
            <a:r>
              <a:rPr lang="en-US" dirty="0" smtClean="0"/>
              <a:t>Shape of a device or package</a:t>
            </a:r>
          </a:p>
          <a:p>
            <a:r>
              <a:rPr lang="en-US" dirty="0" smtClean="0"/>
              <a:t>Colors</a:t>
            </a:r>
          </a:p>
          <a:p>
            <a:r>
              <a:rPr lang="en-US" dirty="0" smtClean="0"/>
              <a:t>Sounds</a:t>
            </a:r>
            <a:endParaRPr lang="en-US" dirty="0"/>
          </a:p>
        </p:txBody>
      </p:sp>
      <p:pic>
        <p:nvPicPr>
          <p:cNvPr id="2050" name="Picture 2" descr="http://upload.wikimedia.org/wikipedia/en/thumb/5/50/ContourBottleConceptSketch.jpg/150px-ContourBottleConceptSketch.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1531938"/>
            <a:ext cx="1428750" cy="298132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blogcdn.com/www.tuaw.com/media/2008/05/ipodtrademark05120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022601"/>
            <a:ext cx="2143125" cy="1343026"/>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3527" y="4365627"/>
            <a:ext cx="4733925"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intel.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7"/>
          <a:stretch>
            <a:fillRect/>
          </a:stretch>
        </p:blipFill>
        <p:spPr>
          <a:xfrm>
            <a:off x="7191375" y="5257800"/>
            <a:ext cx="609600" cy="609600"/>
          </a:xfrm>
          <a:prstGeom prst="rect">
            <a:avLst/>
          </a:prstGeom>
        </p:spPr>
      </p:pic>
    </p:spTree>
    <p:extLst>
      <p:ext uri="{BB962C8B-B14F-4D97-AF65-F5344CB8AC3E}">
        <p14:creationId xmlns:p14="http://schemas.microsoft.com/office/powerpoint/2010/main" val="1663678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360" fill="hold"/>
                                        <p:tgtEl>
                                          <p:spTgt spid="8"/>
                                        </p:tgtEl>
                                      </p:cBhvr>
                                    </p:cmd>
                                  </p:childTnLst>
                                </p:cTn>
                              </p:par>
                            </p:childTnLst>
                          </p:cTn>
                        </p:par>
                      </p:childTnLst>
                    </p:cTn>
                  </p:par>
                </p:childTnLst>
              </p:cTn>
              <p:nextCondLst>
                <p:cond evt="onClick" delay="0">
                  <p:tgtEl>
                    <p:spTgt spid="8"/>
                  </p:tgtEl>
                </p:cond>
              </p:nextCondLst>
            </p:seq>
            <p:audio>
              <p:cMediaNode vol="80000">
                <p:cTn id="7" fill="hold" display="0">
                  <p:stCondLst>
                    <p:cond delay="indefinite"/>
                  </p:stCondLst>
                  <p:endCondLst>
                    <p:cond evt="onStopAudio" delay="0">
                      <p:tgtEl>
                        <p:sldTgt/>
                      </p:tgtEl>
                    </p:cond>
                  </p:endCondLst>
                </p:cTn>
                <p:tgtEl>
                  <p:spTgt spid="8"/>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05333" y="671857"/>
            <a:ext cx="6133333" cy="5514286"/>
          </a:xfrm>
          <a:prstGeom prst="rect">
            <a:avLst/>
          </a:prstGeom>
        </p:spPr>
      </p:pic>
    </p:spTree>
    <p:extLst>
      <p:ext uri="{BB962C8B-B14F-4D97-AF65-F5344CB8AC3E}">
        <p14:creationId xmlns:p14="http://schemas.microsoft.com/office/powerpoint/2010/main" val="1235353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572" y="1163652"/>
            <a:ext cx="6351587" cy="441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884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76400" y="304800"/>
            <a:ext cx="6333333" cy="2161905"/>
          </a:xfrm>
          <a:prstGeom prst="rect">
            <a:avLst/>
          </a:prstGeom>
        </p:spPr>
      </p:pic>
      <p:pic>
        <p:nvPicPr>
          <p:cNvPr id="3" name="Picture 2"/>
          <p:cNvPicPr>
            <a:picLocks noChangeAspect="1"/>
          </p:cNvPicPr>
          <p:nvPr/>
        </p:nvPicPr>
        <p:blipFill>
          <a:blip r:embed="rId3"/>
          <a:stretch>
            <a:fillRect/>
          </a:stretch>
        </p:blipFill>
        <p:spPr>
          <a:xfrm>
            <a:off x="1676400" y="2743200"/>
            <a:ext cx="6200000" cy="3371429"/>
          </a:xfrm>
          <a:prstGeom prst="rect">
            <a:avLst/>
          </a:prstGeom>
        </p:spPr>
      </p:pic>
    </p:spTree>
    <p:extLst>
      <p:ext uri="{BB962C8B-B14F-4D97-AF65-F5344CB8AC3E}">
        <p14:creationId xmlns:p14="http://schemas.microsoft.com/office/powerpoint/2010/main" val="3098486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Trademark Strength</a:t>
            </a:r>
            <a:endParaRPr lang="en-US" dirty="0"/>
          </a:p>
        </p:txBody>
      </p:sp>
      <p:sp>
        <p:nvSpPr>
          <p:cNvPr id="4" name="Down Arrow 3"/>
          <p:cNvSpPr/>
          <p:nvPr/>
        </p:nvSpPr>
        <p:spPr>
          <a:xfrm>
            <a:off x="6835923" y="2165927"/>
            <a:ext cx="1698477" cy="3429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286911" y="1600200"/>
            <a:ext cx="796500" cy="369332"/>
          </a:xfrm>
          <a:prstGeom prst="rect">
            <a:avLst/>
          </a:prstGeom>
          <a:noFill/>
        </p:spPr>
        <p:txBody>
          <a:bodyPr wrap="none" rtlCol="0">
            <a:spAutoFit/>
          </a:bodyPr>
          <a:lstStyle/>
          <a:p>
            <a:r>
              <a:rPr lang="en-US" dirty="0" smtClean="0"/>
              <a:t>Strong</a:t>
            </a:r>
            <a:endParaRPr lang="en-US" dirty="0"/>
          </a:p>
        </p:txBody>
      </p:sp>
      <p:sp>
        <p:nvSpPr>
          <p:cNvPr id="6" name="TextBox 5"/>
          <p:cNvSpPr txBox="1"/>
          <p:nvPr/>
        </p:nvSpPr>
        <p:spPr>
          <a:xfrm>
            <a:off x="7329358" y="5594927"/>
            <a:ext cx="711605" cy="646331"/>
          </a:xfrm>
          <a:prstGeom prst="rect">
            <a:avLst/>
          </a:prstGeom>
          <a:noFill/>
        </p:spPr>
        <p:txBody>
          <a:bodyPr wrap="none" rtlCol="0">
            <a:spAutoFit/>
          </a:bodyPr>
          <a:lstStyle/>
          <a:p>
            <a:endParaRPr lang="en-US" dirty="0" smtClean="0"/>
          </a:p>
          <a:p>
            <a:r>
              <a:rPr lang="en-US" dirty="0" smtClean="0"/>
              <a:t>Weak</a:t>
            </a:r>
            <a:endParaRPr lang="en-US" dirty="0"/>
          </a:p>
        </p:txBody>
      </p:sp>
      <p:sp>
        <p:nvSpPr>
          <p:cNvPr id="8" name="Content Placeholder 7"/>
          <p:cNvSpPr>
            <a:spLocks noGrp="1"/>
          </p:cNvSpPr>
          <p:nvPr>
            <p:ph idx="1"/>
          </p:nvPr>
        </p:nvSpPr>
        <p:spPr>
          <a:xfrm>
            <a:off x="685800" y="1600200"/>
            <a:ext cx="8229600" cy="4525963"/>
          </a:xfrm>
        </p:spPr>
        <p:txBody>
          <a:bodyPr>
            <a:normAutofit fontScale="85000" lnSpcReduction="20000"/>
          </a:bodyPr>
          <a:lstStyle/>
          <a:p>
            <a:pPr marL="285750" indent="-285750"/>
            <a:r>
              <a:rPr lang="en-US" dirty="0" smtClean="0"/>
              <a:t>Fanciful</a:t>
            </a:r>
          </a:p>
          <a:p>
            <a:pPr marL="685800" lvl="1"/>
            <a:r>
              <a:rPr lang="en-US" dirty="0" smtClean="0"/>
              <a:t>Pentium, Exxon</a:t>
            </a:r>
            <a:endParaRPr lang="en-US" dirty="0"/>
          </a:p>
          <a:p>
            <a:pPr marL="285750" indent="-285750"/>
            <a:r>
              <a:rPr lang="en-US" dirty="0" smtClean="0"/>
              <a:t>Arbitrary</a:t>
            </a:r>
          </a:p>
          <a:p>
            <a:pPr marL="685800" lvl="1"/>
            <a:r>
              <a:rPr lang="en-US" dirty="0" smtClean="0"/>
              <a:t>Apple Computer, Camel Cigarettes</a:t>
            </a:r>
            <a:endParaRPr lang="en-US" dirty="0"/>
          </a:p>
          <a:p>
            <a:pPr marL="285750" indent="-285750"/>
            <a:r>
              <a:rPr lang="en-US" dirty="0" smtClean="0"/>
              <a:t>Suggestive</a:t>
            </a:r>
          </a:p>
          <a:p>
            <a:pPr marL="685800" lvl="1"/>
            <a:r>
              <a:rPr lang="en-US" dirty="0" smtClean="0"/>
              <a:t>Roach Motel, 7-Eleven</a:t>
            </a:r>
          </a:p>
          <a:p>
            <a:pPr marL="685800" lvl="1"/>
            <a:r>
              <a:rPr lang="en-US" dirty="0"/>
              <a:t>Die Hard Batteries, Mustang Auto</a:t>
            </a:r>
          </a:p>
          <a:p>
            <a:pPr marL="285750" indent="-285750"/>
            <a:r>
              <a:rPr lang="en-US" dirty="0" smtClean="0"/>
              <a:t>Merely Descriptive</a:t>
            </a:r>
          </a:p>
          <a:p>
            <a:pPr marL="685800" lvl="1"/>
            <a:r>
              <a:rPr lang="en-US" dirty="0"/>
              <a:t>Beer Nuts, Vision Center</a:t>
            </a:r>
            <a:endParaRPr lang="en-US" dirty="0" smtClean="0"/>
          </a:p>
          <a:p>
            <a:pPr marL="285750" indent="-285750"/>
            <a:r>
              <a:rPr lang="en-US" dirty="0" smtClean="0"/>
              <a:t>Generic</a:t>
            </a:r>
          </a:p>
          <a:p>
            <a:pPr marL="685800" lvl="1"/>
            <a:r>
              <a:rPr lang="en-US" dirty="0" smtClean="0"/>
              <a:t>bran flakes, cola, aspirin, heroin, yo-yo, zipper</a:t>
            </a:r>
            <a:endParaRPr lang="en-US" dirty="0"/>
          </a:p>
          <a:p>
            <a:endParaRPr lang="en-US" dirty="0"/>
          </a:p>
        </p:txBody>
      </p:sp>
    </p:spTree>
    <p:extLst>
      <p:ext uri="{BB962C8B-B14F-4D97-AF65-F5344CB8AC3E}">
        <p14:creationId xmlns:p14="http://schemas.microsoft.com/office/powerpoint/2010/main" val="1291634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437</TotalTime>
  <Words>1664</Words>
  <Application>Microsoft Office PowerPoint</Application>
  <PresentationFormat>On-screen Show (4:3)</PresentationFormat>
  <Paragraphs>221</Paragraphs>
  <Slides>30</Slides>
  <Notes>2</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Intellectual Property Overview</vt:lpstr>
      <vt:lpstr>Intellectual Property</vt:lpstr>
      <vt:lpstr>Trademarks ® TM</vt:lpstr>
      <vt:lpstr>Trademark Examples</vt:lpstr>
      <vt:lpstr>Trademarks can be…</vt:lpstr>
      <vt:lpstr>PowerPoint Presentation</vt:lpstr>
      <vt:lpstr>PowerPoint Presentation</vt:lpstr>
      <vt:lpstr>PowerPoint Presentation</vt:lpstr>
      <vt:lpstr>Trademark Strength</vt:lpstr>
      <vt:lpstr>Misconceptions</vt:lpstr>
      <vt:lpstr>Maintaining a Trademark</vt:lpstr>
      <vt:lpstr>Trade Secret</vt:lpstr>
      <vt:lpstr>Copyright</vt:lpstr>
      <vt:lpstr>Copyright Examples</vt:lpstr>
      <vt:lpstr>Securing Protection</vt:lpstr>
      <vt:lpstr>Length of Copyright</vt:lpstr>
      <vt:lpstr>PowerPoint Presentation</vt:lpstr>
      <vt:lpstr>Fair Use</vt:lpstr>
      <vt:lpstr>Software Licenses</vt:lpstr>
      <vt:lpstr>MIT License</vt:lpstr>
      <vt:lpstr>Ethics and Copyright</vt:lpstr>
      <vt:lpstr>Copyright Myths</vt:lpstr>
      <vt:lpstr>Patents</vt:lpstr>
      <vt:lpstr>Types of Patents</vt:lpstr>
      <vt:lpstr>Patentable</vt:lpstr>
      <vt:lpstr>Misconception</vt:lpstr>
      <vt:lpstr>Provisional vs. Non-Provisional</vt:lpstr>
      <vt:lpstr>One Year Bar</vt:lpstr>
      <vt:lpstr>Controversial: Software Patents</vt:lpstr>
      <vt:lpstr>Amazon 1-Click Patent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 Overview</dc:title>
  <dc:creator>Kenrick</dc:creator>
  <cp:lastModifiedBy>Kenrick Mock</cp:lastModifiedBy>
  <cp:revision>43</cp:revision>
  <dcterms:created xsi:type="dcterms:W3CDTF">2006-08-16T00:00:00Z</dcterms:created>
  <dcterms:modified xsi:type="dcterms:W3CDTF">2014-11-20T09:37:37Z</dcterms:modified>
</cp:coreProperties>
</file>